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6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8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9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66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4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7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780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0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2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0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5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6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D527E5-A891-4AD6-A022-94962CE49DB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65AA22-CFA5-44F6-8582-AF4621620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1610924/insertion-sort-l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1610924/what-is-insertion-sort-l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1610924/what-is-insertion-sort1-l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1610924/advantages-l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1610924/disadvantages-l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1610924/insertion-sort-runtimes-l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1610924/so-how-does-it-work-l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17C8-55F9-4FC0-51DF-2001BD41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5861"/>
            <a:ext cx="9144000" cy="1124339"/>
          </a:xfrm>
        </p:spPr>
        <p:txBody>
          <a:bodyPr/>
          <a:lstStyle/>
          <a:p>
            <a:r>
              <a:rPr lang="en-IN" b="1" i="0" u="sng" dirty="0">
                <a:solidFill>
                  <a:srgbClr val="1271A5"/>
                </a:solidFill>
                <a:effectLst/>
                <a:latin typeface="Open Sans" panose="020B0606030504020204" pitchFamily="34" charset="0"/>
                <a:hlinkClick r:id="rId2" tooltip="insertion sort"/>
              </a:rPr>
              <a:t>Insertion Sort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 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397F-7B8F-A1DC-B9EB-7F80D65E9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67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2D093-724E-944D-DD50-F718B6E4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898" y="476250"/>
            <a:ext cx="8792580" cy="5608638"/>
          </a:xfrm>
        </p:spPr>
      </p:pic>
    </p:spTree>
    <p:extLst>
      <p:ext uri="{BB962C8B-B14F-4D97-AF65-F5344CB8AC3E}">
        <p14:creationId xmlns:p14="http://schemas.microsoft.com/office/powerpoint/2010/main" val="179297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BA207-8226-0D88-7059-E814BC848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01" y="989013"/>
            <a:ext cx="8296111" cy="5030787"/>
          </a:xfrm>
        </p:spPr>
      </p:pic>
    </p:spTree>
    <p:extLst>
      <p:ext uri="{BB962C8B-B14F-4D97-AF65-F5344CB8AC3E}">
        <p14:creationId xmlns:p14="http://schemas.microsoft.com/office/powerpoint/2010/main" val="264453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B4FF6F-2CD0-E72E-B19C-FA0967140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1306924"/>
            <a:ext cx="8824913" cy="4125090"/>
          </a:xfrm>
        </p:spPr>
      </p:pic>
    </p:spTree>
    <p:extLst>
      <p:ext uri="{BB962C8B-B14F-4D97-AF65-F5344CB8AC3E}">
        <p14:creationId xmlns:p14="http://schemas.microsoft.com/office/powerpoint/2010/main" val="393076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ED58D-B261-70C7-AE9F-EA112C18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578045"/>
            <a:ext cx="8824913" cy="5441559"/>
          </a:xfrm>
        </p:spPr>
      </p:pic>
    </p:spTree>
    <p:extLst>
      <p:ext uri="{BB962C8B-B14F-4D97-AF65-F5344CB8AC3E}">
        <p14:creationId xmlns:p14="http://schemas.microsoft.com/office/powerpoint/2010/main" val="422535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3D18-C34C-AB49-D4AF-C627C631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929" y="413832"/>
            <a:ext cx="8761413" cy="706964"/>
          </a:xfrm>
        </p:spPr>
        <p:txBody>
          <a:bodyPr/>
          <a:lstStyle/>
          <a:p>
            <a:r>
              <a:rPr lang="en-IN" dirty="0"/>
              <a:t>                   </a:t>
            </a:r>
            <a:r>
              <a:rPr lang="en-IN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625E90-1DCB-6227-4661-7E8691E4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5" y="1120796"/>
            <a:ext cx="9946432" cy="4899004"/>
          </a:xfrm>
        </p:spPr>
      </p:pic>
    </p:spTree>
    <p:extLst>
      <p:ext uri="{BB962C8B-B14F-4D97-AF65-F5344CB8AC3E}">
        <p14:creationId xmlns:p14="http://schemas.microsoft.com/office/powerpoint/2010/main" val="294716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F2B2-DF63-D029-011F-515C9A37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69" y="3075518"/>
            <a:ext cx="8761413" cy="706964"/>
          </a:xfrm>
        </p:spPr>
        <p:txBody>
          <a:bodyPr/>
          <a:lstStyle/>
          <a:p>
            <a:r>
              <a:rPr lang="en-IN" dirty="0"/>
              <a:t>                         </a:t>
            </a:r>
            <a:r>
              <a:rPr lang="en-IN" u="sng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 </a:t>
            </a:r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4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EC2-C56C-FCC5-954B-45D05D53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14" y="973668"/>
            <a:ext cx="7107853" cy="706964"/>
          </a:xfrm>
        </p:spPr>
        <p:txBody>
          <a:bodyPr/>
          <a:lstStyle/>
          <a:p>
            <a:r>
              <a:rPr lang="en-IN" b="1" i="0" u="sng" dirty="0">
                <a:solidFill>
                  <a:srgbClr val="1271A5"/>
                </a:solidFill>
                <a:effectLst/>
                <a:latin typeface="Open Sans" panose="020B0606030504020204" pitchFamily="34" charset="0"/>
                <a:hlinkClick r:id="rId2" tooltip="what is insertion sort"/>
              </a:rPr>
              <a:t>What is Insertion Sort?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 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5220-0260-45D4-C882-EEE630A6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Simple sorting algorithm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Builds the final list (or array) one at a time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A type of incremental algorithm</a:t>
            </a:r>
          </a:p>
          <a:p>
            <a:pPr marL="0" indent="0">
              <a:buNone/>
            </a:pPr>
            <a:r>
              <a:rPr lang="en-US" dirty="0">
                <a:solidFill>
                  <a:srgbClr val="2B2A2A"/>
                </a:solidFill>
                <a:latin typeface="Open Sans" panose="020B0606030504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2B2A2A"/>
                </a:solidFill>
                <a:latin typeface="Open Sans" panose="020B0606030504020204" pitchFamily="34" charset="0"/>
              </a:rPr>
              <a:t>                          6   5   3   1  9   7   4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60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F246-318B-D928-AFBA-1CB963F1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973668"/>
            <a:ext cx="7453085" cy="706964"/>
          </a:xfrm>
        </p:spPr>
        <p:txBody>
          <a:bodyPr/>
          <a:lstStyle/>
          <a:p>
            <a:r>
              <a:rPr lang="en-IN" b="1" i="0" u="sng" dirty="0">
                <a:solidFill>
                  <a:srgbClr val="1271A5"/>
                </a:solidFill>
                <a:effectLst/>
                <a:latin typeface="Open Sans" panose="020B0606030504020204" pitchFamily="34" charset="0"/>
                <a:hlinkClick r:id="rId2" tooltip="what is insertion sort1"/>
              </a:rPr>
              <a:t>What is Insertion Sort?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3048-04E1-67DB-C227-E03DF6B6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Insertion sort works similar to the sorting of playing cards in hands.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assumed that the first card is already sorted in the card game, and then we select an unsorted card.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the selected unsorted card is greater than the first card, it will be placed at the right side; otherwise, it will be placed at the left side.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Similarly, all unsorted cards are taken and put in their exact 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1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6EB9-FDCC-3C96-DDCC-BBB4E094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IN" b="1" i="0" u="none" strike="noStrike" dirty="0">
                <a:solidFill>
                  <a:srgbClr val="2B2A2A"/>
                </a:solidFill>
                <a:effectLst/>
                <a:latin typeface="Open Sans" panose="020B0606030504020204" pitchFamily="34" charset="0"/>
                <a:hlinkClick r:id="rId2" tooltip="advantages"/>
              </a:rPr>
              <a:t>Advantages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F807-47AC-E45C-866F-EB0C1A9E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Simple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Efficient for small data sets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One of the faster O(n^2) performance algorithms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Does not require extra memory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Low overhead • Best case is O(n)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Nearly sorted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72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383A-0717-117C-779C-A592B5EA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  <a:r>
              <a:rPr lang="en-IN" b="1" i="0" u="sng" dirty="0">
                <a:solidFill>
                  <a:srgbClr val="1271A5"/>
                </a:solidFill>
                <a:effectLst/>
                <a:latin typeface="Open Sans" panose="020B0606030504020204" pitchFamily="34" charset="0"/>
                <a:hlinkClick r:id="rId2" tooltip="disadvantages"/>
              </a:rPr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3734-EFE5-FBBA-AE76-93565D28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Poor performance with large lists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Expensive with many elements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Not as quick as merge sort or quicksort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Worst case is O(n^2)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Input Array/List in reverse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2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8A3E-1F9E-B9D2-93C5-E8052478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973668"/>
            <a:ext cx="7453085" cy="706964"/>
          </a:xfrm>
        </p:spPr>
        <p:txBody>
          <a:bodyPr/>
          <a:lstStyle/>
          <a:p>
            <a:r>
              <a:rPr lang="en-IN" b="1" i="0" u="sng" dirty="0">
                <a:solidFill>
                  <a:srgbClr val="1271A5"/>
                </a:solidFill>
                <a:effectLst/>
                <a:latin typeface="Open Sans" panose="020B0606030504020204" pitchFamily="34" charset="0"/>
                <a:hlinkClick r:id="rId2" tooltip="insertion sort runtimes"/>
              </a:rPr>
              <a:t>Insertion Sort Runtimes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B068-CFDE-670A-91AA-A487181F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Best case: O(n)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Average case: O(n^2)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Worst case: O(n^2)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68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4B66-364E-A695-AACA-FB8819C6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</a:t>
            </a:r>
            <a:r>
              <a:rPr lang="en-US" b="1" i="0" u="sng" dirty="0">
                <a:solidFill>
                  <a:srgbClr val="1271A5"/>
                </a:solidFill>
                <a:effectLst/>
                <a:latin typeface="Open Sans" panose="020B0606030504020204" pitchFamily="34" charset="0"/>
                <a:hlinkClick r:id="rId2" tooltip="so how does it work"/>
              </a:rPr>
              <a:t>So how does it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4E59-0C13-7D50-ABA3-2926F0EF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By Insertion, of course!</a:t>
            </a:r>
            <a:r>
              <a:rPr lang="en-IN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009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C345-0F67-F4A5-9156-E18E5946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</a:t>
            </a:r>
            <a:r>
              <a:rPr lang="en-IN" b="1" u="sng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2B0C-4309-55CB-6F29-A05CFC49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1 -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If the element is the first element, assume that it is already sorted. Return 1.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Step2 -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Pick the next element, and store it separately in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key.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Step3 -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Now, compare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key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with all elements in the sorted array.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4 -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If the element in the sorted array is smaller than the current element, then move to the next element. Else, shift greater elements in the array towards the right.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5 -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Insert the value.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 6 -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Repeat until the array is sorted.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93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8478EF-07F7-B02F-4B95-F9DEEE508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1" y="641887"/>
            <a:ext cx="9509190" cy="5147189"/>
          </a:xfrm>
        </p:spPr>
      </p:pic>
    </p:spTree>
    <p:extLst>
      <p:ext uri="{BB962C8B-B14F-4D97-AF65-F5344CB8AC3E}">
        <p14:creationId xmlns:p14="http://schemas.microsoft.com/office/powerpoint/2010/main" val="717993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354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Century Gothic</vt:lpstr>
      <vt:lpstr>inter-bold</vt:lpstr>
      <vt:lpstr>inter-regular</vt:lpstr>
      <vt:lpstr>Open Sans</vt:lpstr>
      <vt:lpstr>Times New Roman</vt:lpstr>
      <vt:lpstr>Wingdings</vt:lpstr>
      <vt:lpstr>Wingdings 3</vt:lpstr>
      <vt:lpstr>Ion Boardroom</vt:lpstr>
      <vt:lpstr>Insertion Sort </vt:lpstr>
      <vt:lpstr>What is Insertion Sort? </vt:lpstr>
      <vt:lpstr>What is Insertion Sort? </vt:lpstr>
      <vt:lpstr>                         Advantages </vt:lpstr>
      <vt:lpstr>                       Disadvantages</vt:lpstr>
      <vt:lpstr>Insertion Sort Runtimes </vt:lpstr>
      <vt:lpstr>               So how does it work?</vt:lpstr>
      <vt:lpstr>                         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Implementation</vt:lpstr>
      <vt:lpstr>                         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 </dc:title>
  <dc:creator>vishalkrishnakhiratlkar@outlook.com</dc:creator>
  <cp:lastModifiedBy>vishalkrishnakhiratlkar@outlook.com</cp:lastModifiedBy>
  <cp:revision>6</cp:revision>
  <dcterms:created xsi:type="dcterms:W3CDTF">2022-11-27T11:11:59Z</dcterms:created>
  <dcterms:modified xsi:type="dcterms:W3CDTF">2022-11-27T18:05:19Z</dcterms:modified>
</cp:coreProperties>
</file>