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C86EA-8E96-45E1-87C8-557DB3CDCD4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654447-D03B-4447-85E1-727406B922E5}">
      <dgm:prSet phldrT="[Text]" custT="1"/>
      <dgm:spPr/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 Employees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8D40D2-C744-4004-8385-1F3CA028DD92}" type="parTrans" cxnId="{FC489BC8-6501-49CA-B45C-85C12C74F5AF}">
      <dgm:prSet/>
      <dgm:spPr/>
      <dgm:t>
        <a:bodyPr/>
        <a:lstStyle/>
        <a:p>
          <a:endParaRPr lang="en-US"/>
        </a:p>
      </dgm:t>
    </dgm:pt>
    <dgm:pt modelId="{09FB1261-691F-4F32-8286-816B6B7ACBE0}" type="sibTrans" cxnId="{FC489BC8-6501-49CA-B45C-85C12C74F5AF}">
      <dgm:prSet/>
      <dgm:spPr/>
      <dgm:t>
        <a:bodyPr/>
        <a:lstStyle/>
        <a:p>
          <a:endParaRPr lang="en-US"/>
        </a:p>
      </dgm:t>
    </dgm:pt>
    <dgm:pt modelId="{A975DA66-780A-4124-B6CD-51799EE20CBC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Engage Employees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60C9F-5179-4C42-9B56-8A28C932D3F9}" type="parTrans" cxnId="{92BABF9C-D986-4D64-9028-B960AAC18E1E}">
      <dgm:prSet/>
      <dgm:spPr/>
      <dgm:t>
        <a:bodyPr/>
        <a:lstStyle/>
        <a:p>
          <a:endParaRPr lang="en-US"/>
        </a:p>
      </dgm:t>
    </dgm:pt>
    <dgm:pt modelId="{1C648D8E-8794-4576-BF8A-69027315C709}" type="sibTrans" cxnId="{92BABF9C-D986-4D64-9028-B960AAC18E1E}">
      <dgm:prSet/>
      <dgm:spPr/>
      <dgm:t>
        <a:bodyPr/>
        <a:lstStyle/>
        <a:p>
          <a:endParaRPr lang="en-US"/>
        </a:p>
      </dgm:t>
    </dgm:pt>
    <dgm:pt modelId="{27AB09FA-6996-4C68-9CF4-FA2961F50827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 Infrastructure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FE2575-CFB5-452B-98FC-AD8DE87F67BA}" type="parTrans" cxnId="{8A925534-8457-47C2-BF4C-9F80E4EB87A0}">
      <dgm:prSet/>
      <dgm:spPr/>
      <dgm:t>
        <a:bodyPr/>
        <a:lstStyle/>
        <a:p>
          <a:endParaRPr lang="en-US"/>
        </a:p>
      </dgm:t>
    </dgm:pt>
    <dgm:pt modelId="{29EFA9BB-166B-4B92-975A-D48C3FFE9F9F}" type="sibTrans" cxnId="{8A925534-8457-47C2-BF4C-9F80E4EB87A0}">
      <dgm:prSet/>
      <dgm:spPr/>
      <dgm:t>
        <a:bodyPr/>
        <a:lstStyle/>
        <a:p>
          <a:endParaRPr lang="en-US"/>
        </a:p>
      </dgm:t>
    </dgm:pt>
    <dgm:pt modelId="{2B5B19BB-1B73-4C3F-B8BB-65D954DD975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Measure Progress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E59E32-BFDF-4071-A5F5-46B2245DE7DB}" type="parTrans" cxnId="{2F7CEC67-05B3-4F89-A40F-3525422A5F8D}">
      <dgm:prSet/>
      <dgm:spPr/>
      <dgm:t>
        <a:bodyPr/>
        <a:lstStyle/>
        <a:p>
          <a:endParaRPr lang="en-US"/>
        </a:p>
      </dgm:t>
    </dgm:pt>
    <dgm:pt modelId="{E1BAA71E-9BDE-499D-B97B-14409F3A2097}" type="sibTrans" cxnId="{2F7CEC67-05B3-4F89-A40F-3525422A5F8D}">
      <dgm:prSet/>
      <dgm:spPr/>
      <dgm:t>
        <a:bodyPr/>
        <a:lstStyle/>
        <a:p>
          <a:endParaRPr lang="en-US"/>
        </a:p>
      </dgm:t>
    </dgm:pt>
    <dgm:pt modelId="{CB46128F-0426-42EA-981B-A55CD1EE6190}">
      <dgm:prSet phldrT="[Text]" custT="1"/>
      <dgm:spPr/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Train Employees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042A22-C6E0-4268-921E-5EC98C7523BF}" type="sibTrans" cxnId="{89768FF2-A1DE-413F-9568-785DBEA924CE}">
      <dgm:prSet/>
      <dgm:spPr/>
      <dgm:t>
        <a:bodyPr/>
        <a:lstStyle/>
        <a:p>
          <a:endParaRPr lang="en-US"/>
        </a:p>
      </dgm:t>
    </dgm:pt>
    <dgm:pt modelId="{DE827EF0-BB2E-4C13-995D-76D72A9227FC}" type="parTrans" cxnId="{89768FF2-A1DE-413F-9568-785DBEA924CE}">
      <dgm:prSet/>
      <dgm:spPr/>
      <dgm:t>
        <a:bodyPr/>
        <a:lstStyle/>
        <a:p>
          <a:endParaRPr lang="en-US"/>
        </a:p>
      </dgm:t>
    </dgm:pt>
    <dgm:pt modelId="{573A6731-7831-4DC5-B911-73DC04D74847}" type="pres">
      <dgm:prSet presAssocID="{DFBC86EA-8E96-45E1-87C8-557DB3CDCD4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13CEC5-C06E-428F-B1FE-D3DDA4309025}" type="pres">
      <dgm:prSet presAssocID="{64654447-D03B-4447-85E1-727406B922E5}" presName="node" presStyleLbl="node1" presStyleIdx="0" presStyleCnt="5" custScaleX="133804" custRadScaleRad="101368" custRadScaleInc="-1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7E9A4-74CF-453D-AEB4-9A8748299CF9}" type="pres">
      <dgm:prSet presAssocID="{09FB1261-691F-4F32-8286-816B6B7ACBE0}" presName="sibTrans" presStyleLbl="sibTrans2D1" presStyleIdx="0" presStyleCnt="5" custScaleX="202212" custLinFactNeighborX="63708" custLinFactNeighborY="-32204"/>
      <dgm:spPr/>
      <dgm:t>
        <a:bodyPr/>
        <a:lstStyle/>
        <a:p>
          <a:endParaRPr lang="en-US"/>
        </a:p>
      </dgm:t>
    </dgm:pt>
    <dgm:pt modelId="{22D96269-C377-4812-844B-DC8EF5364067}" type="pres">
      <dgm:prSet presAssocID="{09FB1261-691F-4F32-8286-816B6B7ACBE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805EB8B-4637-4515-9FC6-4FF80376CACA}" type="pres">
      <dgm:prSet presAssocID="{CB46128F-0426-42EA-981B-A55CD1EE6190}" presName="node" presStyleLbl="node1" presStyleIdx="1" presStyleCnt="5" custScaleX="137958" custRadScaleRad="132422" custRadScaleInc="26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18A91-95DB-44BB-B2F1-961B13587E82}" type="pres">
      <dgm:prSet presAssocID="{0F042A22-C6E0-4268-921E-5EC98C7523BF}" presName="sibTrans" presStyleLbl="sibTrans2D1" presStyleIdx="1" presStyleCnt="5" custScaleX="235984" custLinFactNeighborX="79609" custLinFactNeighborY="39636"/>
      <dgm:spPr/>
      <dgm:t>
        <a:bodyPr/>
        <a:lstStyle/>
        <a:p>
          <a:endParaRPr lang="en-US"/>
        </a:p>
      </dgm:t>
    </dgm:pt>
    <dgm:pt modelId="{35C420E0-7569-4998-A844-6DDA2B87E34B}" type="pres">
      <dgm:prSet presAssocID="{0F042A22-C6E0-4268-921E-5EC98C7523B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0ED07F9-16B5-43A4-A0FC-ED36E1C1A1E1}" type="pres">
      <dgm:prSet presAssocID="{A975DA66-780A-4124-B6CD-51799EE20CBC}" presName="node" presStyleLbl="node1" presStyleIdx="2" presStyleCnt="5" custScaleX="130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015AF-BC6A-4D31-96B5-036DFA60C0C9}" type="pres">
      <dgm:prSet presAssocID="{1C648D8E-8794-4576-BF8A-69027315C709}" presName="sibTrans" presStyleLbl="sibTrans2D1" presStyleIdx="2" presStyleCnt="5" custScaleX="186478"/>
      <dgm:spPr/>
      <dgm:t>
        <a:bodyPr/>
        <a:lstStyle/>
        <a:p>
          <a:endParaRPr lang="en-US"/>
        </a:p>
      </dgm:t>
    </dgm:pt>
    <dgm:pt modelId="{CAAEC5D0-8A13-4C3F-A252-376D6064A92D}" type="pres">
      <dgm:prSet presAssocID="{1C648D8E-8794-4576-BF8A-69027315C70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273E54D-DEE8-4AFC-9262-DE0D12C36634}" type="pres">
      <dgm:prSet presAssocID="{27AB09FA-6996-4C68-9CF4-FA2961F50827}" presName="node" presStyleLbl="node1" presStyleIdx="3" presStyleCnt="5" custScaleX="125806" custRadScaleRad="102783" custRadScaleInc="336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70C0F-A7AA-4EB9-97A9-859EEB1DC099}" type="pres">
      <dgm:prSet presAssocID="{29EFA9BB-166B-4B92-975A-D48C3FFE9F9F}" presName="sibTrans" presStyleLbl="sibTrans2D1" presStyleIdx="3" presStyleCnt="5" custScaleX="186628"/>
      <dgm:spPr/>
      <dgm:t>
        <a:bodyPr/>
        <a:lstStyle/>
        <a:p>
          <a:endParaRPr lang="en-US"/>
        </a:p>
      </dgm:t>
    </dgm:pt>
    <dgm:pt modelId="{23627CB5-1F32-4947-A402-8345C299B656}" type="pres">
      <dgm:prSet presAssocID="{29EFA9BB-166B-4B92-975A-D48C3FFE9F9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3A17595-62B3-42FF-A56D-5EC4C86EB0C2}" type="pres">
      <dgm:prSet presAssocID="{2B5B19BB-1B73-4C3F-B8BB-65D954DD9757}" presName="node" presStyleLbl="node1" presStyleIdx="4" presStyleCnt="5" custScaleX="115630" custRadScaleRad="140455" custRadScaleInc="197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A0B2D-DE22-4139-B374-BF8A839A4948}" type="pres">
      <dgm:prSet presAssocID="{E1BAA71E-9BDE-499D-B97B-14409F3A2097}" presName="sibTrans" presStyleLbl="sibTrans2D1" presStyleIdx="4" presStyleCnt="5" custScaleX="185858" custLinFactNeighborX="-6558" custLinFactNeighborY="-32205"/>
      <dgm:spPr/>
      <dgm:t>
        <a:bodyPr/>
        <a:lstStyle/>
        <a:p>
          <a:endParaRPr lang="en-US"/>
        </a:p>
      </dgm:t>
    </dgm:pt>
    <dgm:pt modelId="{9415EC06-0F2E-4FF8-AF07-7AACE13671D7}" type="pres">
      <dgm:prSet presAssocID="{E1BAA71E-9BDE-499D-B97B-14409F3A209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EB3DD3AC-D83C-4B67-BAC0-9D5BDF63DD0D}" type="presOf" srcId="{E1BAA71E-9BDE-499D-B97B-14409F3A2097}" destId="{9415EC06-0F2E-4FF8-AF07-7AACE13671D7}" srcOrd="1" destOrd="0" presId="urn:microsoft.com/office/officeart/2005/8/layout/cycle2"/>
    <dgm:cxn modelId="{C0455D72-4D28-435B-B1EF-915165B39E38}" type="presOf" srcId="{1C648D8E-8794-4576-BF8A-69027315C709}" destId="{868015AF-BC6A-4D31-96B5-036DFA60C0C9}" srcOrd="0" destOrd="0" presId="urn:microsoft.com/office/officeart/2005/8/layout/cycle2"/>
    <dgm:cxn modelId="{8BB4C22D-ABC8-40AB-B5FE-D2E77677E68B}" type="presOf" srcId="{CB46128F-0426-42EA-981B-A55CD1EE6190}" destId="{0805EB8B-4637-4515-9FC6-4FF80376CACA}" srcOrd="0" destOrd="0" presId="urn:microsoft.com/office/officeart/2005/8/layout/cycle2"/>
    <dgm:cxn modelId="{FC489BC8-6501-49CA-B45C-85C12C74F5AF}" srcId="{DFBC86EA-8E96-45E1-87C8-557DB3CDCD4D}" destId="{64654447-D03B-4447-85E1-727406B922E5}" srcOrd="0" destOrd="0" parTransId="{878D40D2-C744-4004-8385-1F3CA028DD92}" sibTransId="{09FB1261-691F-4F32-8286-816B6B7ACBE0}"/>
    <dgm:cxn modelId="{C94D4EFC-FAF3-4EDF-B7C4-65460367B696}" type="presOf" srcId="{64654447-D03B-4447-85E1-727406B922E5}" destId="{4A13CEC5-C06E-428F-B1FE-D3DDA4309025}" srcOrd="0" destOrd="0" presId="urn:microsoft.com/office/officeart/2005/8/layout/cycle2"/>
    <dgm:cxn modelId="{3072C0CD-844F-4D50-BAD9-2C43A7E08338}" type="presOf" srcId="{27AB09FA-6996-4C68-9CF4-FA2961F50827}" destId="{3273E54D-DEE8-4AFC-9262-DE0D12C36634}" srcOrd="0" destOrd="0" presId="urn:microsoft.com/office/officeart/2005/8/layout/cycle2"/>
    <dgm:cxn modelId="{2160F976-8CA0-467D-A581-6024302B2A4B}" type="presOf" srcId="{0F042A22-C6E0-4268-921E-5EC98C7523BF}" destId="{83318A91-95DB-44BB-B2F1-961B13587E82}" srcOrd="0" destOrd="0" presId="urn:microsoft.com/office/officeart/2005/8/layout/cycle2"/>
    <dgm:cxn modelId="{2F7CEC67-05B3-4F89-A40F-3525422A5F8D}" srcId="{DFBC86EA-8E96-45E1-87C8-557DB3CDCD4D}" destId="{2B5B19BB-1B73-4C3F-B8BB-65D954DD9757}" srcOrd="4" destOrd="0" parTransId="{68E59E32-BFDF-4071-A5F5-46B2245DE7DB}" sibTransId="{E1BAA71E-9BDE-499D-B97B-14409F3A2097}"/>
    <dgm:cxn modelId="{89768FF2-A1DE-413F-9568-785DBEA924CE}" srcId="{DFBC86EA-8E96-45E1-87C8-557DB3CDCD4D}" destId="{CB46128F-0426-42EA-981B-A55CD1EE6190}" srcOrd="1" destOrd="0" parTransId="{DE827EF0-BB2E-4C13-995D-76D72A9227FC}" sibTransId="{0F042A22-C6E0-4268-921E-5EC98C7523BF}"/>
    <dgm:cxn modelId="{811A59A5-D959-4165-B2C6-DE03060CF919}" type="presOf" srcId="{A975DA66-780A-4124-B6CD-51799EE20CBC}" destId="{30ED07F9-16B5-43A4-A0FC-ED36E1C1A1E1}" srcOrd="0" destOrd="0" presId="urn:microsoft.com/office/officeart/2005/8/layout/cycle2"/>
    <dgm:cxn modelId="{EFCC2AC6-744B-4EC0-9B70-583D805FFEC7}" type="presOf" srcId="{DFBC86EA-8E96-45E1-87C8-557DB3CDCD4D}" destId="{573A6731-7831-4DC5-B911-73DC04D74847}" srcOrd="0" destOrd="0" presId="urn:microsoft.com/office/officeart/2005/8/layout/cycle2"/>
    <dgm:cxn modelId="{6B491C08-6214-4D13-95EB-1223690B5296}" type="presOf" srcId="{09FB1261-691F-4F32-8286-816B6B7ACBE0}" destId="{92F7E9A4-74CF-453D-AEB4-9A8748299CF9}" srcOrd="0" destOrd="0" presId="urn:microsoft.com/office/officeart/2005/8/layout/cycle2"/>
    <dgm:cxn modelId="{46E6986E-38EE-4F6E-89BB-4D5CA9668B69}" type="presOf" srcId="{29EFA9BB-166B-4B92-975A-D48C3FFE9F9F}" destId="{23627CB5-1F32-4947-A402-8345C299B656}" srcOrd="1" destOrd="0" presId="urn:microsoft.com/office/officeart/2005/8/layout/cycle2"/>
    <dgm:cxn modelId="{22EF07DE-D7D4-4FA6-9730-5E91C0DF0F2F}" type="presOf" srcId="{09FB1261-691F-4F32-8286-816B6B7ACBE0}" destId="{22D96269-C377-4812-844B-DC8EF5364067}" srcOrd="1" destOrd="0" presId="urn:microsoft.com/office/officeart/2005/8/layout/cycle2"/>
    <dgm:cxn modelId="{4A257930-CA3A-45BC-87B3-D04AD1F4BEF6}" type="presOf" srcId="{E1BAA71E-9BDE-499D-B97B-14409F3A2097}" destId="{B6EA0B2D-DE22-4139-B374-BF8A839A4948}" srcOrd="0" destOrd="0" presId="urn:microsoft.com/office/officeart/2005/8/layout/cycle2"/>
    <dgm:cxn modelId="{9E9EDC3E-7DCA-463B-B5F8-DE14358E411A}" type="presOf" srcId="{2B5B19BB-1B73-4C3F-B8BB-65D954DD9757}" destId="{83A17595-62B3-42FF-A56D-5EC4C86EB0C2}" srcOrd="0" destOrd="0" presId="urn:microsoft.com/office/officeart/2005/8/layout/cycle2"/>
    <dgm:cxn modelId="{EBECBE11-C0AC-479A-A637-E9730F5B6BA9}" type="presOf" srcId="{0F042A22-C6E0-4268-921E-5EC98C7523BF}" destId="{35C420E0-7569-4998-A844-6DDA2B87E34B}" srcOrd="1" destOrd="0" presId="urn:microsoft.com/office/officeart/2005/8/layout/cycle2"/>
    <dgm:cxn modelId="{061B20D5-35D4-463F-B187-007D09C42A37}" type="presOf" srcId="{1C648D8E-8794-4576-BF8A-69027315C709}" destId="{CAAEC5D0-8A13-4C3F-A252-376D6064A92D}" srcOrd="1" destOrd="0" presId="urn:microsoft.com/office/officeart/2005/8/layout/cycle2"/>
    <dgm:cxn modelId="{8A925534-8457-47C2-BF4C-9F80E4EB87A0}" srcId="{DFBC86EA-8E96-45E1-87C8-557DB3CDCD4D}" destId="{27AB09FA-6996-4C68-9CF4-FA2961F50827}" srcOrd="3" destOrd="0" parTransId="{C1FE2575-CFB5-452B-98FC-AD8DE87F67BA}" sibTransId="{29EFA9BB-166B-4B92-975A-D48C3FFE9F9F}"/>
    <dgm:cxn modelId="{501B52E5-4686-4970-A875-1F54F238997E}" type="presOf" srcId="{29EFA9BB-166B-4B92-975A-D48C3FFE9F9F}" destId="{33F70C0F-A7AA-4EB9-97A9-859EEB1DC099}" srcOrd="0" destOrd="0" presId="urn:microsoft.com/office/officeart/2005/8/layout/cycle2"/>
    <dgm:cxn modelId="{92BABF9C-D986-4D64-9028-B960AAC18E1E}" srcId="{DFBC86EA-8E96-45E1-87C8-557DB3CDCD4D}" destId="{A975DA66-780A-4124-B6CD-51799EE20CBC}" srcOrd="2" destOrd="0" parTransId="{6B760C9F-5179-4C42-9B56-8A28C932D3F9}" sibTransId="{1C648D8E-8794-4576-BF8A-69027315C709}"/>
    <dgm:cxn modelId="{D4C5C14D-646A-4564-B8D3-324BEBDB4274}" type="presParOf" srcId="{573A6731-7831-4DC5-B911-73DC04D74847}" destId="{4A13CEC5-C06E-428F-B1FE-D3DDA4309025}" srcOrd="0" destOrd="0" presId="urn:microsoft.com/office/officeart/2005/8/layout/cycle2"/>
    <dgm:cxn modelId="{EBFE4C18-FB60-4361-A5A8-726385C49C1E}" type="presParOf" srcId="{573A6731-7831-4DC5-B911-73DC04D74847}" destId="{92F7E9A4-74CF-453D-AEB4-9A8748299CF9}" srcOrd="1" destOrd="0" presId="urn:microsoft.com/office/officeart/2005/8/layout/cycle2"/>
    <dgm:cxn modelId="{9F71D958-5A7A-47CE-A18E-468B62777370}" type="presParOf" srcId="{92F7E9A4-74CF-453D-AEB4-9A8748299CF9}" destId="{22D96269-C377-4812-844B-DC8EF5364067}" srcOrd="0" destOrd="0" presId="urn:microsoft.com/office/officeart/2005/8/layout/cycle2"/>
    <dgm:cxn modelId="{D4F80F93-9360-4FE8-8C25-E1B760A32EA0}" type="presParOf" srcId="{573A6731-7831-4DC5-B911-73DC04D74847}" destId="{0805EB8B-4637-4515-9FC6-4FF80376CACA}" srcOrd="2" destOrd="0" presId="urn:microsoft.com/office/officeart/2005/8/layout/cycle2"/>
    <dgm:cxn modelId="{7728F50B-9F08-4A60-A69F-71B4E7036280}" type="presParOf" srcId="{573A6731-7831-4DC5-B911-73DC04D74847}" destId="{83318A91-95DB-44BB-B2F1-961B13587E82}" srcOrd="3" destOrd="0" presId="urn:microsoft.com/office/officeart/2005/8/layout/cycle2"/>
    <dgm:cxn modelId="{6DF4604E-1D4B-42ED-820C-9F3A6E0F7A3D}" type="presParOf" srcId="{83318A91-95DB-44BB-B2F1-961B13587E82}" destId="{35C420E0-7569-4998-A844-6DDA2B87E34B}" srcOrd="0" destOrd="0" presId="urn:microsoft.com/office/officeart/2005/8/layout/cycle2"/>
    <dgm:cxn modelId="{41564AFE-449A-4967-8B25-415AD103818A}" type="presParOf" srcId="{573A6731-7831-4DC5-B911-73DC04D74847}" destId="{30ED07F9-16B5-43A4-A0FC-ED36E1C1A1E1}" srcOrd="4" destOrd="0" presId="urn:microsoft.com/office/officeart/2005/8/layout/cycle2"/>
    <dgm:cxn modelId="{1CB03780-FC5C-44F4-A443-D67265757A1D}" type="presParOf" srcId="{573A6731-7831-4DC5-B911-73DC04D74847}" destId="{868015AF-BC6A-4D31-96B5-036DFA60C0C9}" srcOrd="5" destOrd="0" presId="urn:microsoft.com/office/officeart/2005/8/layout/cycle2"/>
    <dgm:cxn modelId="{27BF5930-9F5C-4584-B5B0-CB7AC1B5230A}" type="presParOf" srcId="{868015AF-BC6A-4D31-96B5-036DFA60C0C9}" destId="{CAAEC5D0-8A13-4C3F-A252-376D6064A92D}" srcOrd="0" destOrd="0" presId="urn:microsoft.com/office/officeart/2005/8/layout/cycle2"/>
    <dgm:cxn modelId="{6996EDEF-F6DD-4098-81B3-C7F4222C8C93}" type="presParOf" srcId="{573A6731-7831-4DC5-B911-73DC04D74847}" destId="{3273E54D-DEE8-4AFC-9262-DE0D12C36634}" srcOrd="6" destOrd="0" presId="urn:microsoft.com/office/officeart/2005/8/layout/cycle2"/>
    <dgm:cxn modelId="{2C6CDF9C-FD1C-4030-8F60-0F0BC5EEEED5}" type="presParOf" srcId="{573A6731-7831-4DC5-B911-73DC04D74847}" destId="{33F70C0F-A7AA-4EB9-97A9-859EEB1DC099}" srcOrd="7" destOrd="0" presId="urn:microsoft.com/office/officeart/2005/8/layout/cycle2"/>
    <dgm:cxn modelId="{EF854A2D-FFD4-44CB-B566-1375ED0E7052}" type="presParOf" srcId="{33F70C0F-A7AA-4EB9-97A9-859EEB1DC099}" destId="{23627CB5-1F32-4947-A402-8345C299B656}" srcOrd="0" destOrd="0" presId="urn:microsoft.com/office/officeart/2005/8/layout/cycle2"/>
    <dgm:cxn modelId="{7995ABB8-E0B0-47C0-BF87-46CCB0327298}" type="presParOf" srcId="{573A6731-7831-4DC5-B911-73DC04D74847}" destId="{83A17595-62B3-42FF-A56D-5EC4C86EB0C2}" srcOrd="8" destOrd="0" presId="urn:microsoft.com/office/officeart/2005/8/layout/cycle2"/>
    <dgm:cxn modelId="{81D76E92-0975-4ABE-B1B1-394E968C6963}" type="presParOf" srcId="{573A6731-7831-4DC5-B911-73DC04D74847}" destId="{B6EA0B2D-DE22-4139-B374-BF8A839A4948}" srcOrd="9" destOrd="0" presId="urn:microsoft.com/office/officeart/2005/8/layout/cycle2"/>
    <dgm:cxn modelId="{DE9D4CD4-F1D0-445B-BB87-6A29E60EB859}" type="presParOf" srcId="{B6EA0B2D-DE22-4139-B374-BF8A839A4948}" destId="{9415EC06-0F2E-4FF8-AF07-7AACE13671D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3CEC5-C06E-428F-B1FE-D3DDA4309025}">
      <dsp:nvSpPr>
        <dsp:cNvPr id="0" name=""/>
        <dsp:cNvSpPr/>
      </dsp:nvSpPr>
      <dsp:spPr>
        <a:xfrm>
          <a:off x="4329711" y="0"/>
          <a:ext cx="2217247" cy="165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 Employees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54419" y="242675"/>
        <a:ext cx="1567831" cy="1171736"/>
      </dsp:txXfrm>
    </dsp:sp>
    <dsp:sp modelId="{92F7E9A4-74CF-453D-AEB4-9A8748299CF9}">
      <dsp:nvSpPr>
        <dsp:cNvPr id="0" name=""/>
        <dsp:cNvSpPr/>
      </dsp:nvSpPr>
      <dsp:spPr>
        <a:xfrm rot="1884304">
          <a:off x="6563023" y="1204724"/>
          <a:ext cx="1322010" cy="559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575312" y="1272863"/>
        <a:ext cx="1154230" cy="335560"/>
      </dsp:txXfrm>
    </dsp:sp>
    <dsp:sp modelId="{0805EB8B-4637-4515-9FC6-4FF80376CACA}">
      <dsp:nvSpPr>
        <dsp:cNvPr id="0" name=""/>
        <dsp:cNvSpPr/>
      </dsp:nvSpPr>
      <dsp:spPr>
        <a:xfrm>
          <a:off x="7080943" y="1700705"/>
          <a:ext cx="2286083" cy="165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Train Employees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5732" y="1943380"/>
        <a:ext cx="1616505" cy="1171736"/>
      </dsp:txXfrm>
    </dsp:sp>
    <dsp:sp modelId="{83318A91-95DB-44BB-B2F1-961B13587E82}">
      <dsp:nvSpPr>
        <dsp:cNvPr id="0" name=""/>
        <dsp:cNvSpPr/>
      </dsp:nvSpPr>
      <dsp:spPr>
        <a:xfrm rot="7540093">
          <a:off x="7297287" y="3529759"/>
          <a:ext cx="1026722" cy="559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7430092" y="3573459"/>
        <a:ext cx="858942" cy="335560"/>
      </dsp:txXfrm>
    </dsp:sp>
    <dsp:sp modelId="{30ED07F9-16B5-43A4-A0FC-ED36E1C1A1E1}">
      <dsp:nvSpPr>
        <dsp:cNvPr id="0" name=""/>
        <dsp:cNvSpPr/>
      </dsp:nvSpPr>
      <dsp:spPr>
        <a:xfrm>
          <a:off x="5614658" y="3828737"/>
          <a:ext cx="2163939" cy="16570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Engage Employees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1560" y="4071412"/>
        <a:ext cx="1530135" cy="1171736"/>
      </dsp:txXfrm>
    </dsp:sp>
    <dsp:sp modelId="{868015AF-BC6A-4D31-96B5-036DFA60C0C9}">
      <dsp:nvSpPr>
        <dsp:cNvPr id="0" name=""/>
        <dsp:cNvSpPr/>
      </dsp:nvSpPr>
      <dsp:spPr>
        <a:xfrm rot="11111375">
          <a:off x="4883093" y="4246881"/>
          <a:ext cx="747532" cy="559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050529" y="4366322"/>
        <a:ext cx="579752" cy="335560"/>
      </dsp:txXfrm>
    </dsp:sp>
    <dsp:sp modelId="{3273E54D-DEE8-4AFC-9262-DE0D12C36634}">
      <dsp:nvSpPr>
        <dsp:cNvPr id="0" name=""/>
        <dsp:cNvSpPr/>
      </dsp:nvSpPr>
      <dsp:spPr>
        <a:xfrm>
          <a:off x="2790957" y="3568680"/>
          <a:ext cx="2084713" cy="165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 Infrastructure</a:t>
          </a:r>
          <a:endParaRPr 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6256" y="3811355"/>
        <a:ext cx="1474115" cy="1171736"/>
      </dsp:txXfrm>
    </dsp:sp>
    <dsp:sp modelId="{33F70C0F-A7AA-4EB9-97A9-859EEB1DC099}">
      <dsp:nvSpPr>
        <dsp:cNvPr id="0" name=""/>
        <dsp:cNvSpPr/>
      </dsp:nvSpPr>
      <dsp:spPr>
        <a:xfrm rot="14906063">
          <a:off x="2697419" y="2775098"/>
          <a:ext cx="1210594" cy="559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812144" y="2964968"/>
        <a:ext cx="1042814" cy="335560"/>
      </dsp:txXfrm>
    </dsp:sp>
    <dsp:sp modelId="{83A17595-62B3-42FF-A56D-5EC4C86EB0C2}">
      <dsp:nvSpPr>
        <dsp:cNvPr id="0" name=""/>
        <dsp:cNvSpPr/>
      </dsp:nvSpPr>
      <dsp:spPr>
        <a:xfrm>
          <a:off x="1803124" y="855995"/>
          <a:ext cx="1916088" cy="16570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Measure Progress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3729" y="1098670"/>
        <a:ext cx="1354878" cy="1171736"/>
      </dsp:txXfrm>
    </dsp:sp>
    <dsp:sp modelId="{B6EA0B2D-DE22-4139-B374-BF8A839A4948}">
      <dsp:nvSpPr>
        <dsp:cNvPr id="0" name=""/>
        <dsp:cNvSpPr/>
      </dsp:nvSpPr>
      <dsp:spPr>
        <a:xfrm rot="20536133">
          <a:off x="3607693" y="819727"/>
          <a:ext cx="785256" cy="559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11678" y="957129"/>
        <a:ext cx="617476" cy="335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6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37872-5B73-476E-9478-D01F0EDDAEC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4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2876550"/>
            <a:ext cx="9144000" cy="178593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LUCY Security Awareness Software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"/>
            <a:ext cx="52673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85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Infrastructure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15"/>
            <a:ext cx="11007436" cy="4782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use of phishing simulation you now know that X% of your employees downloaded and executed an unknown file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from a technical point of view, what kind of dangerous file types can get to the employee and how big is the risk if such a file is actually executed?</a:t>
            </a:r>
          </a:p>
        </p:txBody>
      </p:sp>
    </p:spTree>
    <p:extLst>
      <p:ext uri="{BB962C8B-B14F-4D97-AF65-F5344CB8AC3E}">
        <p14:creationId xmlns:p14="http://schemas.microsoft.com/office/powerpoint/2010/main" val="14098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Progress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7"/>
            <a:ext cx="11145983" cy="50287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attack statistics and eLearning progress in real-time! Track all attack simulation statistics like the number of emails that were opened, how many links were clicked, and how many attacks were successful.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eLearning progress with training stats and quiz results. You can then easily export your data as CSV, API, PDF, HTML, 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DOCX.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features of Lucy security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8582"/>
            <a:ext cx="11076709" cy="52647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Reminders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detection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communication </a:t>
            </a: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Randomization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tools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templates, and etc.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34" y="298306"/>
            <a:ext cx="10515600" cy="9510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0" y="1249363"/>
            <a:ext cx="11423075" cy="560863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 templates can be used to automatically resend messages to users who have not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clicked 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attack link or a training course after a custom period of time.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964873"/>
            <a:ext cx="11305255" cy="37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detection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3509" y="1174460"/>
            <a:ext cx="11159837" cy="542030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response detection makes it possible to define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 responses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out of office) as well as mail delivery errors (e.g., user unknown) within the campaign.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78" y="3059184"/>
            <a:ext cx="10873968" cy="334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2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0064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mail communication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37260"/>
            <a:ext cx="10813473" cy="523970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built-in messaging platform allows the LUCY admin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interactively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recipients inside or outside the LUCY campaigns. All e-mails are archived and can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evaluated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695808"/>
            <a:ext cx="9410698" cy="40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365125"/>
            <a:ext cx="10515600" cy="8263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Randomization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834390"/>
            <a:ext cx="11125200" cy="5342573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Raising employee awareness at random is the key factor for effective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sustainable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within the organization. Randomly sending many concurrent campaigns is one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of training employees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69166"/>
            <a:ext cx="9850581" cy="42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580"/>
            <a:ext cx="10515600" cy="104803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274619"/>
            <a:ext cx="11249891" cy="4902344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LUCY smart routines adapt the server installation to the given resources.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Server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DBMS Sizing, Memory and CPU usages are calculated during installation or during operations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scale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single, cloud-based LUCY installation for 400,000+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0826"/>
            <a:ext cx="10515600" cy="93720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admin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2328"/>
            <a:ext cx="10771909" cy="4874635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LUCY admin interface is available in different languages and can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translated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other languages on request.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2280707"/>
            <a:ext cx="10274356" cy="42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0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115744"/>
            <a:ext cx="10515600" cy="9233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28254"/>
            <a:ext cx="11624310" cy="47222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LUCY offers a role-based access control (RBAC) that restricts system access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authorized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only. The permissions to perform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operations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assigned to specific roles within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settings.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staff (or other system users) are assigned particular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 through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to acquire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necessary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permissions to perform particular LUCY functions.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16" y="3484273"/>
            <a:ext cx="9293802" cy="33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3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527" y="230187"/>
            <a:ext cx="9105900" cy="1063625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Lucy Security Awareness software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Lucy?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security awareness training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Lucy security 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features of Lucy security software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461"/>
            <a:ext cx="10515600" cy="8153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templates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2" y="731521"/>
            <a:ext cx="10962410" cy="564157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Incase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reuse similar campaigns, you can save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campaign with attack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and eLearning content as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template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feature allows you to evade having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repeat similar configurations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and over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5209"/>
            <a:ext cx="10074853" cy="38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9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Lucy Security Awareness software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Lucy is a cloud-based order processing solution designed to help small to large businesses analyze, capture and create sales orders.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privacy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deployed on premise for an additional fee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organizations to measure and improve the security awareness of employees and test IT defenses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Lucy?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63300" cy="480377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attack fear from company that comes with minimum awareness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Lucy enables organization to take on the role of an attacker and uncover existing weaknesses in both technical infrastructure and staff knowledge and eliminate them through a comprehensive program.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0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security awareness training important?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4" y="1506970"/>
            <a:ext cx="11284529" cy="4727575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benefit of cybersecurity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training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protection from attacks on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systems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data breach.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such incidents is critical because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successful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cyber-attack can financially cripple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organization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significantly harm its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 reputation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Lucy Software Modules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293867"/>
              </p:ext>
            </p:extLst>
          </p:nvPr>
        </p:nvGraphicFramePr>
        <p:xfrm>
          <a:off x="838200" y="1371600"/>
          <a:ext cx="11090564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75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2" y="101456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Employees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1427019"/>
            <a:ext cx="11333018" cy="5223163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your employees react correctly to hacker attacks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variety of predefined, multilingual </a:t>
            </a: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simulations 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(phishing, malware,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smishing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USB </a:t>
            </a: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attacks, etc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you can test whether your employees are really familiar with the dangers of the Internet</a:t>
            </a: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LUCY provides a “safe learning environment” where employees can experience what real attacks would feel like</a:t>
            </a: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LUCY 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you to simulate the full threat landscape that goes beyond just simple phishing emails:</a:t>
            </a:r>
          </a:p>
        </p:txBody>
      </p:sp>
    </p:spTree>
    <p:extLst>
      <p:ext uri="{BB962C8B-B14F-4D97-AF65-F5344CB8AC3E}">
        <p14:creationId xmlns:p14="http://schemas.microsoft.com/office/powerpoint/2010/main" val="2812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Employees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5" y="1025237"/>
            <a:ext cx="11526983" cy="5361709"/>
          </a:xfrm>
        </p:spPr>
        <p:txBody>
          <a:bodyPr>
            <a:no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knowledge gaps with Lucy’s 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LUCY offers more than 300 interactive, web-based Training Modules (videos, tests, quizzes, games, etc.) on various security topics that can be provided to employees based on the results of the attack simulations or independently of them. 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manage their own learning content in the LUCY LMS while your IT Administrator tracks their learning progress in real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authoring tool allows you to quickly create new learning content, and Lucy can create custom content for you, as well.</a:t>
            </a:r>
          </a:p>
        </p:txBody>
      </p:sp>
    </p:spTree>
    <p:extLst>
      <p:ext uri="{BB962C8B-B14F-4D97-AF65-F5344CB8AC3E}">
        <p14:creationId xmlns:p14="http://schemas.microsoft.com/office/powerpoint/2010/main" val="22626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 Employees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7" y="1274619"/>
            <a:ext cx="11353801" cy="5472545"/>
          </a:xfrm>
        </p:spPr>
        <p:txBody>
          <a:bodyPr/>
          <a:lstStyle/>
          <a:p>
            <a:pPr fontAlgn="base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your employees into human firewalls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LUCY Mail Plugin for Gmail, Outlook &amp; Office365 actively integrates your employees into the detection of and fight against cyber attacks. 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e-mails can be reported with just one click and removed from the Inbox. In the LUCY environment the e-mails are then analyzed and evaluated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feedback gives the user the risk score. 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suspect e-mail is a real attack, it can be reported to the responsible provider with the Threat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Mitigator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898</Words>
  <Application>Microsoft Office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LUCY Security Awareness Software</vt:lpstr>
      <vt:lpstr>Outline</vt:lpstr>
      <vt:lpstr>What is Lucy Security Awareness software </vt:lpstr>
      <vt:lpstr>Why we use Lucy? </vt:lpstr>
      <vt:lpstr>Why is security awareness training important? </vt:lpstr>
      <vt:lpstr>Lucy Software Modules</vt:lpstr>
      <vt:lpstr>Test Employees</vt:lpstr>
      <vt:lpstr>Train Employees</vt:lpstr>
      <vt:lpstr>Engage Employees</vt:lpstr>
      <vt:lpstr>Test Infrastructure</vt:lpstr>
      <vt:lpstr>Measure Progress</vt:lpstr>
      <vt:lpstr>General features of Lucy security software</vt:lpstr>
      <vt:lpstr>Reminders </vt:lpstr>
      <vt:lpstr>Response detection</vt:lpstr>
      <vt:lpstr>Full mail communication client</vt:lpstr>
      <vt:lpstr>Scheduler Randomization </vt:lpstr>
      <vt:lpstr>Performance tools</vt:lpstr>
      <vt:lpstr>Multilingual admin interface</vt:lpstr>
      <vt:lpstr>Role-based access controls</vt:lpstr>
      <vt:lpstr>Campaign templates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LUCY Security Awareness Software</dc:title>
  <dc:creator>INSA</dc:creator>
  <cp:lastModifiedBy>INSA</cp:lastModifiedBy>
  <cp:revision>70</cp:revision>
  <dcterms:created xsi:type="dcterms:W3CDTF">2022-07-06T13:15:41Z</dcterms:created>
  <dcterms:modified xsi:type="dcterms:W3CDTF">2022-07-13T06:37:03Z</dcterms:modified>
</cp:coreProperties>
</file>