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
      <p:font typeface="Trebuchet MS" panose="020B0603020202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kshaya\Downloads\naan%20mudhalvan%20excel%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kshaya\Downloads\naan%20mudhalvan%20excel%20(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(1).xlsx]Sheet1!PivotTable1</c:name>
    <c:fmtId val="1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empolyee performance analaysis</a:t>
            </a:r>
            <a:r>
              <a:rPr lang="en-US" baseline="0"/>
              <a:t>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00-5A1D-462A-943D-11E371FA9450}"/>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02-5A1D-462A-943D-11E371FA9450}"/>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04-5A1D-462A-943D-11E371FA9450}"/>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05-5A1D-462A-943D-11E371FA9450}"/>
            </c:ext>
          </c:extLst>
        </c:ser>
        <c:dLbls>
          <c:showLegendKey val="0"/>
          <c:showVal val="0"/>
          <c:showCatName val="0"/>
          <c:showSerName val="0"/>
          <c:showPercent val="0"/>
          <c:showBubbleSize val="0"/>
        </c:dLbls>
        <c:gapWidth val="219"/>
        <c:overlap val="-27"/>
        <c:axId val="418661200"/>
        <c:axId val="418657360"/>
      </c:barChart>
      <c:catAx>
        <c:axId val="41866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57360"/>
        <c:crosses val="autoZero"/>
        <c:auto val="1"/>
        <c:lblAlgn val="ctr"/>
        <c:lblOffset val="100"/>
        <c:noMultiLvlLbl val="0"/>
      </c:catAx>
      <c:valAx>
        <c:axId val="418657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8661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 mudhalvan excel (1).xlsx]Sheet1!PivotTable1</c:name>
    <c:fmtId val="1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
        <c:idx val="92"/>
        <c:spPr>
          <a:solidFill>
            <a:schemeClr val="accent1"/>
          </a:solidFill>
          <a:ln w="25400">
            <a:solidFill>
              <a:schemeClr val="lt1"/>
            </a:solidFill>
          </a:ln>
          <a:effectLst/>
          <a:sp3d contourW="25400">
            <a:contourClr>
              <a:schemeClr val="lt1"/>
            </a:contourClr>
          </a:sp3d>
        </c:spPr>
      </c:pivotFmt>
      <c:pivotFmt>
        <c:idx val="93"/>
        <c:spPr>
          <a:solidFill>
            <a:schemeClr val="accent1"/>
          </a:solidFill>
          <a:ln w="25400">
            <a:solidFill>
              <a:schemeClr val="lt1"/>
            </a:solidFill>
          </a:ln>
          <a:effectLst/>
          <a:sp3d contourW="25400">
            <a:contourClr>
              <a:schemeClr val="lt1"/>
            </a:contourClr>
          </a:sp3d>
        </c:spPr>
      </c:pivotFmt>
      <c:pivotFmt>
        <c:idx val="94"/>
        <c:spPr>
          <a:solidFill>
            <a:schemeClr val="accent1"/>
          </a:solidFill>
          <a:ln w="25400">
            <a:solidFill>
              <a:schemeClr val="lt1"/>
            </a:solidFill>
          </a:ln>
          <a:effectLst/>
          <a:sp3d contourW="25400">
            <a:contourClr>
              <a:schemeClr val="lt1"/>
            </a:contourClr>
          </a:sp3d>
        </c:spPr>
      </c:pivotFmt>
      <c:pivotFmt>
        <c:idx val="95"/>
        <c:spPr>
          <a:solidFill>
            <a:schemeClr val="accent1"/>
          </a:solidFill>
          <a:ln w="25400">
            <a:solidFill>
              <a:schemeClr val="lt1"/>
            </a:solidFill>
          </a:ln>
          <a:effectLst/>
          <a:sp3d contourW="25400">
            <a:contourClr>
              <a:schemeClr val="lt1"/>
            </a:contourClr>
          </a:sp3d>
        </c:spPr>
      </c:pivotFmt>
      <c:pivotFmt>
        <c:idx val="96"/>
        <c:spPr>
          <a:solidFill>
            <a:schemeClr val="accent1"/>
          </a:solidFill>
          <a:ln w="25400">
            <a:solidFill>
              <a:schemeClr val="lt1"/>
            </a:solidFill>
          </a:ln>
          <a:effectLst/>
          <a:sp3d contourW="25400">
            <a:contourClr>
              <a:schemeClr val="lt1"/>
            </a:contourClr>
          </a:sp3d>
        </c:spPr>
      </c:pivotFmt>
      <c:pivotFmt>
        <c:idx val="97"/>
        <c:spPr>
          <a:solidFill>
            <a:schemeClr val="accent1"/>
          </a:solidFill>
          <a:ln w="25400">
            <a:solidFill>
              <a:schemeClr val="lt1"/>
            </a:solidFill>
          </a:ln>
          <a:effectLst/>
          <a:sp3d contourW="25400">
            <a:contourClr>
              <a:schemeClr val="lt1"/>
            </a:contourClr>
          </a:sp3d>
        </c:spPr>
      </c:pivotFmt>
      <c:pivotFmt>
        <c:idx val="98"/>
        <c:spPr>
          <a:solidFill>
            <a:schemeClr val="accent1"/>
          </a:solidFill>
          <a:ln w="25400">
            <a:solidFill>
              <a:schemeClr val="lt1"/>
            </a:solidFill>
          </a:ln>
          <a:effectLst/>
          <a:sp3d contourW="25400">
            <a:contourClr>
              <a:schemeClr val="lt1"/>
            </a:contourClr>
          </a:sp3d>
        </c:spPr>
      </c:pivotFmt>
      <c:pivotFmt>
        <c:idx val="9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w="25400">
            <a:solidFill>
              <a:schemeClr val="lt1"/>
            </a:solidFill>
          </a:ln>
          <a:effectLst/>
          <a:sp3d contourW="25400">
            <a:contourClr>
              <a:schemeClr val="lt1"/>
            </a:contourClr>
          </a:sp3d>
        </c:spPr>
      </c:pivotFmt>
      <c:pivotFmt>
        <c:idx val="101"/>
        <c:spPr>
          <a:solidFill>
            <a:schemeClr val="accent1"/>
          </a:solidFill>
          <a:ln w="25400">
            <a:solidFill>
              <a:schemeClr val="lt1"/>
            </a:solidFill>
          </a:ln>
          <a:effectLst/>
          <a:sp3d contourW="25400">
            <a:contourClr>
              <a:schemeClr val="lt1"/>
            </a:contourClr>
          </a:sp3d>
        </c:spPr>
      </c:pivotFmt>
      <c:pivotFmt>
        <c:idx val="102"/>
        <c:spPr>
          <a:solidFill>
            <a:schemeClr val="accent1"/>
          </a:solidFill>
          <a:ln w="25400">
            <a:solidFill>
              <a:schemeClr val="lt1"/>
            </a:solidFill>
          </a:ln>
          <a:effectLst/>
          <a:sp3d contourW="25400">
            <a:contourClr>
              <a:schemeClr val="lt1"/>
            </a:contourClr>
          </a:sp3d>
        </c:spPr>
      </c:pivotFmt>
      <c:pivotFmt>
        <c:idx val="103"/>
        <c:spPr>
          <a:solidFill>
            <a:schemeClr val="accent1"/>
          </a:solidFill>
          <a:ln w="25400">
            <a:solidFill>
              <a:schemeClr val="lt1"/>
            </a:solidFill>
          </a:ln>
          <a:effectLst/>
          <a:sp3d contourW="25400">
            <a:contourClr>
              <a:schemeClr val="lt1"/>
            </a:contourClr>
          </a:sp3d>
        </c:spPr>
      </c:pivotFmt>
      <c:pivotFmt>
        <c:idx val="104"/>
        <c:spPr>
          <a:solidFill>
            <a:schemeClr val="accent1"/>
          </a:solidFill>
          <a:ln w="25400">
            <a:solidFill>
              <a:schemeClr val="lt1"/>
            </a:solidFill>
          </a:ln>
          <a:effectLst/>
          <a:sp3d contourW="25400">
            <a:contourClr>
              <a:schemeClr val="lt1"/>
            </a:contourClr>
          </a:sp3d>
        </c:spPr>
      </c:pivotFmt>
      <c:pivotFmt>
        <c:idx val="105"/>
        <c:spPr>
          <a:solidFill>
            <a:schemeClr val="accent1"/>
          </a:solidFill>
          <a:ln w="25400">
            <a:solidFill>
              <a:schemeClr val="lt1"/>
            </a:solidFill>
          </a:ln>
          <a:effectLst/>
          <a:sp3d contourW="25400">
            <a:contourClr>
              <a:schemeClr val="lt1"/>
            </a:contourClr>
          </a:sp3d>
        </c:spPr>
      </c:pivotFmt>
      <c:pivotFmt>
        <c:idx val="106"/>
        <c:spPr>
          <a:solidFill>
            <a:schemeClr val="accent1"/>
          </a:solidFill>
          <a:ln w="25400">
            <a:solidFill>
              <a:schemeClr val="lt1"/>
            </a:solidFill>
          </a:ln>
          <a:effectLst/>
          <a:sp3d contourW="25400">
            <a:contourClr>
              <a:schemeClr val="lt1"/>
            </a:contourClr>
          </a:sp3d>
        </c:spPr>
      </c:pivotFmt>
      <c:pivotFmt>
        <c:idx val="107"/>
        <c:spPr>
          <a:solidFill>
            <a:schemeClr val="accent1"/>
          </a:solidFill>
          <a:ln w="25400">
            <a:solidFill>
              <a:schemeClr val="lt1"/>
            </a:solidFill>
          </a:ln>
          <a:effectLst/>
          <a:sp3d contourW="25400">
            <a:contourClr>
              <a:schemeClr val="lt1"/>
            </a:contourClr>
          </a:sp3d>
        </c:spPr>
      </c:pivotFmt>
      <c:pivotFmt>
        <c:idx val="108"/>
        <c:spPr>
          <a:solidFill>
            <a:schemeClr val="accent1"/>
          </a:solidFill>
          <a:ln w="25400">
            <a:solidFill>
              <a:schemeClr val="lt1"/>
            </a:solidFill>
          </a:ln>
          <a:effectLst/>
          <a:sp3d contourW="25400">
            <a:contourClr>
              <a:schemeClr val="lt1"/>
            </a:contourClr>
          </a:sp3d>
        </c:spPr>
      </c:pivotFmt>
      <c:pivotFmt>
        <c:idx val="109"/>
        <c:spPr>
          <a:solidFill>
            <a:schemeClr val="accent1"/>
          </a:solidFill>
          <a:ln w="25400">
            <a:solidFill>
              <a:schemeClr val="lt1"/>
            </a:solidFill>
          </a:ln>
          <a:effectLst/>
          <a:sp3d contourW="25400">
            <a:contourClr>
              <a:schemeClr val="lt1"/>
            </a:contourClr>
          </a:sp3d>
        </c:spPr>
      </c:pivotFmt>
      <c:pivotFmt>
        <c:idx val="1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w="25400">
            <a:solidFill>
              <a:schemeClr val="lt1"/>
            </a:solidFill>
          </a:ln>
          <a:effectLst/>
          <a:sp3d contourW="25400">
            <a:contourClr>
              <a:schemeClr val="lt1"/>
            </a:contourClr>
          </a:sp3d>
        </c:spPr>
      </c:pivotFmt>
      <c:pivotFmt>
        <c:idx val="112"/>
        <c:spPr>
          <a:solidFill>
            <a:schemeClr val="accent1"/>
          </a:solidFill>
          <a:ln w="25400">
            <a:solidFill>
              <a:schemeClr val="lt1"/>
            </a:solidFill>
          </a:ln>
          <a:effectLst/>
          <a:sp3d contourW="25400">
            <a:contourClr>
              <a:schemeClr val="lt1"/>
            </a:contourClr>
          </a:sp3d>
        </c:spPr>
      </c:pivotFmt>
      <c:pivotFmt>
        <c:idx val="113"/>
        <c:spPr>
          <a:solidFill>
            <a:schemeClr val="accent1"/>
          </a:solidFill>
          <a:ln w="25400">
            <a:solidFill>
              <a:schemeClr val="lt1"/>
            </a:solidFill>
          </a:ln>
          <a:effectLst/>
          <a:sp3d contourW="25400">
            <a:contourClr>
              <a:schemeClr val="lt1"/>
            </a:contourClr>
          </a:sp3d>
        </c:spPr>
      </c:pivotFmt>
      <c:pivotFmt>
        <c:idx val="114"/>
        <c:spPr>
          <a:solidFill>
            <a:schemeClr val="accent1"/>
          </a:solidFill>
          <a:ln w="25400">
            <a:solidFill>
              <a:schemeClr val="lt1"/>
            </a:solidFill>
          </a:ln>
          <a:effectLst/>
          <a:sp3d contourW="25400">
            <a:contourClr>
              <a:schemeClr val="lt1"/>
            </a:contourClr>
          </a:sp3d>
        </c:spPr>
      </c:pivotFmt>
      <c:pivotFmt>
        <c:idx val="115"/>
        <c:spPr>
          <a:solidFill>
            <a:schemeClr val="accent1"/>
          </a:solidFill>
          <a:ln w="25400">
            <a:solidFill>
              <a:schemeClr val="lt1"/>
            </a:solidFill>
          </a:ln>
          <a:effectLst/>
          <a:sp3d contourW="25400">
            <a:contourClr>
              <a:schemeClr val="lt1"/>
            </a:contourClr>
          </a:sp3d>
        </c:spPr>
      </c:pivotFmt>
      <c:pivotFmt>
        <c:idx val="116"/>
        <c:spPr>
          <a:solidFill>
            <a:schemeClr val="accent1"/>
          </a:solidFill>
          <a:ln w="25400">
            <a:solidFill>
              <a:schemeClr val="lt1"/>
            </a:solidFill>
          </a:ln>
          <a:effectLst/>
          <a:sp3d contourW="25400">
            <a:contourClr>
              <a:schemeClr val="lt1"/>
            </a:contourClr>
          </a:sp3d>
        </c:spPr>
      </c:pivotFmt>
      <c:pivotFmt>
        <c:idx val="117"/>
        <c:spPr>
          <a:solidFill>
            <a:schemeClr val="accent1"/>
          </a:solidFill>
          <a:ln w="25400">
            <a:solidFill>
              <a:schemeClr val="lt1"/>
            </a:solidFill>
          </a:ln>
          <a:effectLst/>
          <a:sp3d contourW="25400">
            <a:contourClr>
              <a:schemeClr val="lt1"/>
            </a:contourClr>
          </a:sp3d>
        </c:spPr>
      </c:pivotFmt>
      <c:pivotFmt>
        <c:idx val="118"/>
        <c:spPr>
          <a:solidFill>
            <a:schemeClr val="accent1"/>
          </a:solidFill>
          <a:ln w="25400">
            <a:solidFill>
              <a:schemeClr val="lt1"/>
            </a:solidFill>
          </a:ln>
          <a:effectLst/>
          <a:sp3d contourW="25400">
            <a:contourClr>
              <a:schemeClr val="lt1"/>
            </a:contourClr>
          </a:sp3d>
        </c:spPr>
      </c:pivotFmt>
      <c:pivotFmt>
        <c:idx val="119"/>
        <c:spPr>
          <a:solidFill>
            <a:schemeClr val="accent1"/>
          </a:solidFill>
          <a:ln w="25400">
            <a:solidFill>
              <a:schemeClr val="lt1"/>
            </a:solidFill>
          </a:ln>
          <a:effectLst/>
          <a:sp3d contourW="25400">
            <a:contourClr>
              <a:schemeClr val="lt1"/>
            </a:contourClr>
          </a:sp3d>
        </c:spPr>
      </c:pivotFmt>
      <c:pivotFmt>
        <c:idx val="120"/>
        <c:spPr>
          <a:solidFill>
            <a:schemeClr val="accent1"/>
          </a:solidFill>
          <a:ln w="25400">
            <a:solidFill>
              <a:schemeClr val="lt1"/>
            </a:solidFill>
          </a:ln>
          <a:effectLst/>
          <a:sp3d contourW="25400">
            <a:contourClr>
              <a:schemeClr val="lt1"/>
            </a:contourClr>
          </a:sp3d>
        </c:spPr>
      </c:pivotFmt>
      <c:pivotFmt>
        <c:idx val="12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solidFill>
            <a:schemeClr val="accent1"/>
          </a:solidFill>
          <a:ln w="25400">
            <a:solidFill>
              <a:schemeClr val="lt1"/>
            </a:solidFill>
          </a:ln>
          <a:effectLst/>
          <a:sp3d contourW="25400">
            <a:contourClr>
              <a:schemeClr val="lt1"/>
            </a:contourClr>
          </a:sp3d>
        </c:spPr>
      </c:pivotFmt>
      <c:pivotFmt>
        <c:idx val="123"/>
        <c:spPr>
          <a:solidFill>
            <a:schemeClr val="accent1"/>
          </a:solidFill>
          <a:ln w="25400">
            <a:solidFill>
              <a:schemeClr val="lt1"/>
            </a:solidFill>
          </a:ln>
          <a:effectLst/>
          <a:sp3d contourW="25400">
            <a:contourClr>
              <a:schemeClr val="lt1"/>
            </a:contourClr>
          </a:sp3d>
        </c:spPr>
      </c:pivotFmt>
      <c:pivotFmt>
        <c:idx val="124"/>
        <c:spPr>
          <a:solidFill>
            <a:schemeClr val="accent1"/>
          </a:solidFill>
          <a:ln w="25400">
            <a:solidFill>
              <a:schemeClr val="lt1"/>
            </a:solidFill>
          </a:ln>
          <a:effectLst/>
          <a:sp3d contourW="25400">
            <a:contourClr>
              <a:schemeClr val="lt1"/>
            </a:contourClr>
          </a:sp3d>
        </c:spPr>
      </c:pivotFmt>
      <c:pivotFmt>
        <c:idx val="125"/>
        <c:spPr>
          <a:solidFill>
            <a:schemeClr val="accent1"/>
          </a:solidFill>
          <a:ln w="25400">
            <a:solidFill>
              <a:schemeClr val="lt1"/>
            </a:solidFill>
          </a:ln>
          <a:effectLst/>
          <a:sp3d contourW="25400">
            <a:contourClr>
              <a:schemeClr val="lt1"/>
            </a:contourClr>
          </a:sp3d>
        </c:spPr>
      </c:pivotFmt>
      <c:pivotFmt>
        <c:idx val="126"/>
        <c:spPr>
          <a:solidFill>
            <a:schemeClr val="accent1"/>
          </a:solidFill>
          <a:ln w="25400">
            <a:solidFill>
              <a:schemeClr val="lt1"/>
            </a:solidFill>
          </a:ln>
          <a:effectLst/>
          <a:sp3d contourW="25400">
            <a:contourClr>
              <a:schemeClr val="lt1"/>
            </a:contourClr>
          </a:sp3d>
        </c:spPr>
      </c:pivotFmt>
      <c:pivotFmt>
        <c:idx val="127"/>
        <c:spPr>
          <a:solidFill>
            <a:schemeClr val="accent1"/>
          </a:solidFill>
          <a:ln w="25400">
            <a:solidFill>
              <a:schemeClr val="lt1"/>
            </a:solidFill>
          </a:ln>
          <a:effectLst/>
          <a:sp3d contourW="25400">
            <a:contourClr>
              <a:schemeClr val="lt1"/>
            </a:contourClr>
          </a:sp3d>
        </c:spPr>
      </c:pivotFmt>
      <c:pivotFmt>
        <c:idx val="128"/>
        <c:spPr>
          <a:solidFill>
            <a:schemeClr val="accent1"/>
          </a:solidFill>
          <a:ln w="25400">
            <a:solidFill>
              <a:schemeClr val="lt1"/>
            </a:solidFill>
          </a:ln>
          <a:effectLst/>
          <a:sp3d contourW="25400">
            <a:contourClr>
              <a:schemeClr val="lt1"/>
            </a:contourClr>
          </a:sp3d>
        </c:spPr>
      </c:pivotFmt>
      <c:pivotFmt>
        <c:idx val="129"/>
        <c:spPr>
          <a:solidFill>
            <a:schemeClr val="accent1"/>
          </a:solidFill>
          <a:ln w="25400">
            <a:solidFill>
              <a:schemeClr val="lt1"/>
            </a:solidFill>
          </a:ln>
          <a:effectLst/>
          <a:sp3d contourW="25400">
            <a:contourClr>
              <a:schemeClr val="lt1"/>
            </a:contourClr>
          </a:sp3d>
        </c:spPr>
      </c:pivotFmt>
      <c:pivotFmt>
        <c:idx val="130"/>
        <c:spPr>
          <a:solidFill>
            <a:schemeClr val="accent1"/>
          </a:solidFill>
          <a:ln w="25400">
            <a:solidFill>
              <a:schemeClr val="lt1"/>
            </a:solidFill>
          </a:ln>
          <a:effectLst/>
          <a:sp3d contourW="25400">
            <a:contourClr>
              <a:schemeClr val="lt1"/>
            </a:contourClr>
          </a:sp3d>
        </c:spPr>
      </c:pivotFmt>
      <c:pivotFmt>
        <c:idx val="13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6094746742906106E-2"/>
          <c:y val="0.10339062247708118"/>
          <c:w val="0.67836896192063778"/>
          <c:h val="0.67321689682451624"/>
        </c:manualLayout>
      </c:layout>
      <c:pie3DChart>
        <c:varyColors val="1"/>
        <c:ser>
          <c:idx val="1"/>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BD95-4A1C-B05F-451BBF508CB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BD95-4A1C-B05F-451BBF508CB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BD95-4A1C-B05F-451BBF508CB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BD95-4A1C-B05F-451BBF508CB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BD95-4A1C-B05F-451BBF508CB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BD95-4A1C-B05F-451BBF508CB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BD95-4A1C-B05F-451BBF508CB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BD95-4A1C-B05F-451BBF508CB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BD95-4A1C-B05F-451BBF508CB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BD95-4A1C-B05F-451BBF508CB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extLst>
            <c:ext xmlns:c16="http://schemas.microsoft.com/office/drawing/2014/chart" uri="{C3380CC4-5D6E-409C-BE32-E72D297353CC}">
              <c16:uniqueId val="{00000014-BD95-4A1C-B05F-451BBF508CB4}"/>
            </c:ext>
          </c:extLst>
        </c:ser>
        <c:ser>
          <c:idx val="2"/>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BD95-4A1C-B05F-451BBF508CB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BD95-4A1C-B05F-451BBF508CB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BD95-4A1C-B05F-451BBF508CB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BD95-4A1C-B05F-451BBF508CB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BD95-4A1C-B05F-451BBF508CB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BD95-4A1C-B05F-451BBF508CB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BD95-4A1C-B05F-451BBF508CB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BD95-4A1C-B05F-451BBF508CB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BD95-4A1C-B05F-451BBF508CB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BD95-4A1C-B05F-451BBF508CB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extLst>
            <c:ext xmlns:c16="http://schemas.microsoft.com/office/drawing/2014/chart" uri="{C3380CC4-5D6E-409C-BE32-E72D297353CC}">
              <c16:uniqueId val="{00000029-BD95-4A1C-B05F-451BBF508CB4}"/>
            </c:ext>
          </c:extLst>
        </c:ser>
        <c:ser>
          <c:idx val="3"/>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BD95-4A1C-B05F-451BBF508CB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BD95-4A1C-B05F-451BBF508CB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BD95-4A1C-B05F-451BBF508CB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BD95-4A1C-B05F-451BBF508CB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BD95-4A1C-B05F-451BBF508CB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BD95-4A1C-B05F-451BBF508CB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BD95-4A1C-B05F-451BBF508CB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BD95-4A1C-B05F-451BBF508CB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BD95-4A1C-B05F-451BBF508CB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BD95-4A1C-B05F-451BBF508CB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extLst>
            <c:ext xmlns:c16="http://schemas.microsoft.com/office/drawing/2014/chart" uri="{C3380CC4-5D6E-409C-BE32-E72D297353CC}">
              <c16:uniqueId val="{0000003E-BD95-4A1C-B05F-451BBF508CB4}"/>
            </c:ext>
          </c:extLst>
        </c:ser>
        <c:ser>
          <c:idx val="0"/>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BD95-4A1C-B05F-451BBF508CB4}"/>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BD95-4A1C-B05F-451BBF508CB4}"/>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BD95-4A1C-B05F-451BBF508CB4}"/>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BD95-4A1C-B05F-451BBF508CB4}"/>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BD95-4A1C-B05F-451BBF508CB4}"/>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BD95-4A1C-B05F-451BBF508CB4}"/>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BD95-4A1C-B05F-451BBF508CB4}"/>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BD95-4A1C-B05F-451BBF508CB4}"/>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BD95-4A1C-B05F-451BBF508CB4}"/>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BD95-4A1C-B05F-451BBF508CB4}"/>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extLst>
            <c:ext xmlns:c16="http://schemas.microsoft.com/office/drawing/2014/chart" uri="{C3380CC4-5D6E-409C-BE32-E72D297353CC}">
              <c16:uniqueId val="{00000053-BD95-4A1C-B05F-451BBF508CB4}"/>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7519454675408126"/>
          <c:y val="0.26966557428510346"/>
          <c:w val="0.24805444722997069"/>
          <c:h val="0.3452828928975292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f80d2035c1_0_18:notes"/>
          <p:cNvSpPr>
            <a:spLocks noGrp="1" noRot="1" noChangeAspect="1"/>
          </p:cNvSpPr>
          <p:nvPr>
            <p:ph type="sldImg" idx="2"/>
          </p:nvPr>
        </p:nvSpPr>
        <p:spPr>
          <a:xfrm>
            <a:off x="4038600" y="857250"/>
            <a:ext cx="41148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f80d2035c1_0_18: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g2f80d2035c1_0_18: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2554542" y="3314150"/>
            <a:ext cx="86106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 VISHMITHA .V</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122202243(asunm1353122202243)</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B.COM CORPORATE SECRETARYSHIP</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ANNA ADARSH COLLEGE FOR WOMEN</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2" name="Google Shape;192;p16"/>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3" name="Google Shape;193;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4" name="Google Shape;194;p16"/>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5" name="Google Shape;195;p16"/>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6" name="Google Shape;196;p16"/>
          <p:cNvSpPr txBox="1"/>
          <p:nvPr/>
        </p:nvSpPr>
        <p:spPr>
          <a:xfrm>
            <a:off x="681325" y="1049325"/>
            <a:ext cx="7267800" cy="50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a:latin typeface="Calibri"/>
                <a:ea typeface="Calibri"/>
                <a:cs typeface="Calibri"/>
                <a:sym typeface="Calibri"/>
              </a:rPr>
              <a:t>DATA COLLECTION</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KAGGLE </a:t>
            </a:r>
            <a:endParaRPr sz="2200">
              <a:latin typeface="Calibri"/>
              <a:ea typeface="Calibri"/>
              <a:cs typeface="Calibri"/>
              <a:sym typeface="Calibri"/>
            </a:endParaRPr>
          </a:p>
          <a:p>
            <a:pPr marL="457200" lvl="0" indent="-368300" algn="l" rtl="0">
              <a:spcBef>
                <a:spcPts val="0"/>
              </a:spcBef>
              <a:spcAft>
                <a:spcPts val="0"/>
              </a:spcAft>
              <a:buSzPts val="2200"/>
              <a:buFont typeface="Calibri"/>
              <a:buAutoNum type="arabicParenR"/>
            </a:pPr>
            <a:r>
              <a:rPr lang="en-US" sz="2200">
                <a:latin typeface="Calibri"/>
                <a:ea typeface="Calibri"/>
                <a:cs typeface="Calibri"/>
                <a:sym typeface="Calibri"/>
              </a:rPr>
              <a:t>EDUNET DASHBOARD</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FEATURE COLLECTION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1)FIRST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LAST NAME</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DATA CLEANING</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1)MISSING VALUE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2) FILTER OUT</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PERFORMANCE LEVEL </a:t>
            </a:r>
            <a:endParaRPr sz="2200">
              <a:latin typeface="Calibri"/>
              <a:ea typeface="Calibri"/>
              <a:cs typeface="Calibri"/>
              <a:sym typeface="Calibri"/>
            </a:endParaRPr>
          </a:p>
          <a:p>
            <a:pPr marL="0" lvl="0" indent="0" algn="l" rtl="0">
              <a:spcBef>
                <a:spcPts val="0"/>
              </a:spcBef>
              <a:spcAft>
                <a:spcPts val="0"/>
              </a:spcAft>
              <a:buNone/>
            </a:pPr>
            <a:r>
              <a:rPr lang="en-US" sz="2200">
                <a:latin typeface="Calibri"/>
                <a:ea typeface="Calibri"/>
                <a:cs typeface="Calibri"/>
                <a:sym typeface="Calibri"/>
              </a:rPr>
              <a:t> </a:t>
            </a:r>
            <a:r>
              <a:rPr lang="en-US" sz="2300">
                <a:latin typeface="Calibri"/>
                <a:ea typeface="Calibri"/>
                <a:cs typeface="Calibri"/>
                <a:sym typeface="Calibri"/>
              </a:rPr>
              <a:t>1)</a:t>
            </a:r>
            <a:r>
              <a:rPr lang="en-US" sz="1900">
                <a:solidFill>
                  <a:schemeClr val="dk1"/>
                </a:solidFill>
                <a:highlight>
                  <a:srgbClr val="FFFFFF"/>
                </a:highlight>
                <a:latin typeface="Calibri"/>
                <a:ea typeface="Calibri"/>
                <a:cs typeface="Calibri"/>
                <a:sym typeface="Calibri"/>
              </a:rPr>
              <a:t>=IFS(Z8&gt;=5,"VERY HIGH",Z8&gt;=4,"HIGH",Z8&gt;=3,"MED",TRUE,"LOW")</a:t>
            </a:r>
            <a:endParaRPr sz="19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SUMMARY </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PIVOT TABLE</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ROWS &amp; COLUMN ADDED</a:t>
            </a:r>
            <a:endParaRPr sz="1800">
              <a:solidFill>
                <a:schemeClr val="dk1"/>
              </a:solidFill>
              <a:highlight>
                <a:srgbClr val="FFFFFF"/>
              </a:highlight>
              <a:latin typeface="Calibri"/>
              <a:ea typeface="Calibri"/>
              <a:cs typeface="Calibri"/>
              <a:sym typeface="Calibri"/>
            </a:endParaRPr>
          </a:p>
          <a:p>
            <a:pPr marL="0" lvl="0" indent="0" algn="l" rtl="0">
              <a:spcBef>
                <a:spcPts val="0"/>
              </a:spcBef>
              <a:spcAft>
                <a:spcPts val="0"/>
              </a:spcAft>
              <a:buNone/>
            </a:pPr>
            <a:r>
              <a:rPr lang="en-US" sz="1800">
                <a:solidFill>
                  <a:schemeClr val="dk1"/>
                </a:solidFill>
                <a:highlight>
                  <a:srgbClr val="FFFFFF"/>
                </a:highlight>
                <a:latin typeface="Calibri"/>
                <a:ea typeface="Calibri"/>
                <a:cs typeface="Calibri"/>
                <a:sym typeface="Calibri"/>
              </a:rPr>
              <a:t>VISUALIZATION</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GRAPH</a:t>
            </a:r>
            <a:endParaRPr sz="1800">
              <a:solidFill>
                <a:schemeClr val="dk1"/>
              </a:solidFill>
              <a:highlight>
                <a:srgbClr val="FFFFFF"/>
              </a:highlight>
              <a:latin typeface="Calibri"/>
              <a:ea typeface="Calibri"/>
              <a:cs typeface="Calibri"/>
              <a:sym typeface="Calibri"/>
            </a:endParaRPr>
          </a:p>
          <a:p>
            <a:pPr marL="457200" lvl="0" indent="-342900" algn="l" rtl="0">
              <a:spcBef>
                <a:spcPts val="0"/>
              </a:spcBef>
              <a:spcAft>
                <a:spcPts val="0"/>
              </a:spcAft>
              <a:buClr>
                <a:schemeClr val="dk1"/>
              </a:buClr>
              <a:buSzPts val="1800"/>
              <a:buFont typeface="Calibri"/>
              <a:buAutoNum type="arabicParenR"/>
            </a:pPr>
            <a:r>
              <a:rPr lang="en-US" sz="1800">
                <a:solidFill>
                  <a:schemeClr val="dk1"/>
                </a:solidFill>
                <a:highlight>
                  <a:srgbClr val="FFFFFF"/>
                </a:highlight>
                <a:latin typeface="Calibri"/>
                <a:ea typeface="Calibri"/>
                <a:cs typeface="Calibri"/>
                <a:sym typeface="Calibri"/>
              </a:rPr>
              <a:t>PIE CHART </a:t>
            </a:r>
            <a:endParaRPr sz="1800">
              <a:solidFill>
                <a:schemeClr val="dk1"/>
              </a:solidFill>
              <a:highlight>
                <a:srgbClr val="FFFFFF"/>
              </a:highlight>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2" name="Google Shape;202;p1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3" name="Google Shape;203;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7"/>
          <p:cNvSpPr txBox="1">
            <a:spLocks noGrp="1"/>
          </p:cNvSpPr>
          <p:nvPr>
            <p:ph type="title"/>
          </p:nvPr>
        </p:nvSpPr>
        <p:spPr>
          <a:xfrm>
            <a:off x="499775" y="173775"/>
            <a:ext cx="2645700" cy="752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06" name="Google Shape;206;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7" name="Google Shape;207;p17"/>
          <p:cNvSpPr txBox="1"/>
          <p:nvPr/>
        </p:nvSpPr>
        <p:spPr>
          <a:xfrm>
            <a:off x="1538650" y="2002700"/>
            <a:ext cx="7815000" cy="381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graphicFrame>
        <p:nvGraphicFramePr>
          <p:cNvPr id="2" name="Chart 1">
            <a:extLst>
              <a:ext uri="{FF2B5EF4-FFF2-40B4-BE49-F238E27FC236}">
                <a16:creationId xmlns:a16="http://schemas.microsoft.com/office/drawing/2014/main" id="{79D7FD58-11A2-6427-A47B-5C0982297DCA}"/>
              </a:ext>
            </a:extLst>
          </p:cNvPr>
          <p:cNvGraphicFramePr>
            <a:graphicFrameLocks/>
          </p:cNvGraphicFramePr>
          <p:nvPr>
            <p:extLst>
              <p:ext uri="{D42A27DB-BD31-4B8C-83A1-F6EECF244321}">
                <p14:modId xmlns:p14="http://schemas.microsoft.com/office/powerpoint/2010/main" val="2002661047"/>
              </p:ext>
            </p:extLst>
          </p:nvPr>
        </p:nvGraphicFramePr>
        <p:xfrm>
          <a:off x="1425677" y="1233425"/>
          <a:ext cx="6956323" cy="412915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755332" y="385444"/>
            <a:ext cx="10681200" cy="738900"/>
          </a:xfrm>
          <a:prstGeom prst="rect">
            <a:avLst/>
          </a:prstGeom>
          <a:noFill/>
          <a:ln>
            <a:noFill/>
          </a:ln>
        </p:spPr>
        <p:txBody>
          <a:bodyPr spcFirstLastPara="1" wrap="square" lIns="0" tIns="0" rIns="0" bIns="0" anchor="t" anchorCtr="0">
            <a:spAutoFit/>
          </a:bodyPr>
          <a:lstStyle/>
          <a:p>
            <a:pPr marL="12700" lvl="0" indent="0" algn="l" rtl="0">
              <a:spcBef>
                <a:spcPts val="0"/>
              </a:spcBef>
              <a:spcAft>
                <a:spcPts val="0"/>
              </a:spcAft>
              <a:buClr>
                <a:schemeClr val="dk1"/>
              </a:buClr>
              <a:buFont typeface="Arial"/>
              <a:buNone/>
            </a:pPr>
            <a:r>
              <a:rPr lang="en-US"/>
              <a:t>RESULTS</a:t>
            </a:r>
            <a:endParaRPr>
              <a:latin typeface="Times New Roman"/>
              <a:ea typeface="Times New Roman"/>
              <a:cs typeface="Times New Roman"/>
              <a:sym typeface="Times New Roman"/>
            </a:endParaRPr>
          </a:p>
        </p:txBody>
      </p:sp>
      <p:sp>
        <p:nvSpPr>
          <p:cNvPr id="214" name="Google Shape;214;p18"/>
          <p:cNvSpPr txBox="1"/>
          <p:nvPr/>
        </p:nvSpPr>
        <p:spPr>
          <a:xfrm>
            <a:off x="1417000" y="1434625"/>
            <a:ext cx="8660700" cy="335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latin typeface="Calibri"/>
              <a:ea typeface="Calibri"/>
              <a:cs typeface="Calibri"/>
              <a:sym typeface="Calibri"/>
            </a:endParaRPr>
          </a:p>
        </p:txBody>
      </p:sp>
      <p:graphicFrame>
        <p:nvGraphicFramePr>
          <p:cNvPr id="2" name="Chart 1">
            <a:extLst>
              <a:ext uri="{FF2B5EF4-FFF2-40B4-BE49-F238E27FC236}">
                <a16:creationId xmlns:a16="http://schemas.microsoft.com/office/drawing/2014/main" id="{1131544F-80BE-59EE-30D0-5286CBD4188F}"/>
              </a:ext>
            </a:extLst>
          </p:cNvPr>
          <p:cNvGraphicFramePr>
            <a:graphicFrameLocks/>
          </p:cNvGraphicFramePr>
          <p:nvPr>
            <p:extLst>
              <p:ext uri="{D42A27DB-BD31-4B8C-83A1-F6EECF244321}">
                <p14:modId xmlns:p14="http://schemas.microsoft.com/office/powerpoint/2010/main" val="2005912802"/>
              </p:ext>
            </p:extLst>
          </p:nvPr>
        </p:nvGraphicFramePr>
        <p:xfrm>
          <a:off x="2114300" y="1356852"/>
          <a:ext cx="6872384" cy="443434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9"/>
          <p:cNvSpPr txBox="1">
            <a:spLocks noGrp="1"/>
          </p:cNvSpPr>
          <p:nvPr>
            <p:ph type="title"/>
          </p:nvPr>
        </p:nvSpPr>
        <p:spPr>
          <a:xfrm>
            <a:off x="755332" y="385444"/>
            <a:ext cx="10681200" cy="738900"/>
          </a:xfrm>
          <a:prstGeom prst="rect">
            <a:avLst/>
          </a:prstGeom>
        </p:spPr>
        <p:txBody>
          <a:bodyPr spcFirstLastPara="1" wrap="square" lIns="0" tIns="0" rIns="0" bIns="0" anchor="t" anchorCtr="0">
            <a:spAutoFit/>
          </a:bodyPr>
          <a:lstStyle/>
          <a:p>
            <a:pPr marL="0" lvl="0" indent="0" algn="l" rtl="0">
              <a:spcBef>
                <a:spcPts val="0"/>
              </a:spcBef>
              <a:spcAft>
                <a:spcPts val="0"/>
              </a:spcAft>
              <a:buClr>
                <a:schemeClr val="dk1"/>
              </a:buClr>
              <a:buFont typeface="Arial"/>
              <a:buNone/>
            </a:pPr>
            <a:r>
              <a:rPr lang="en-US">
                <a:latin typeface="Times New Roman"/>
                <a:ea typeface="Times New Roman"/>
                <a:cs typeface="Times New Roman"/>
                <a:sym typeface="Times New Roman"/>
              </a:rPr>
              <a:t>conclusion</a:t>
            </a:r>
            <a:endParaRPr/>
          </a:p>
        </p:txBody>
      </p:sp>
      <p:sp>
        <p:nvSpPr>
          <p:cNvPr id="223" name="Google Shape;223;p19"/>
          <p:cNvSpPr txBox="1"/>
          <p:nvPr/>
        </p:nvSpPr>
        <p:spPr>
          <a:xfrm>
            <a:off x="1390525" y="1196500"/>
            <a:ext cx="7214400" cy="358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US" sz="2300">
                <a:latin typeface="Calibri"/>
                <a:ea typeface="Calibri"/>
                <a:cs typeface="Calibri"/>
                <a:sym typeface="Calibri"/>
              </a:rPr>
              <a:t>Excel provides powerful tools for analyzing employee performance by organizing data, applying filters, and using formulas to calculate key metrics. By leveraging features like pivot tables, charts, and conditional formatting, you can gain insights into productivity, identify strengths and areas for improvement, and make data-driven decisions to enhance overall performance."</a:t>
            </a:r>
            <a:endParaRPr sz="2300">
              <a:latin typeface="Calibri"/>
              <a:ea typeface="Calibri"/>
              <a:cs typeface="Calibri"/>
              <a:sym typeface="Calibri"/>
            </a:endParaRPr>
          </a:p>
          <a:p>
            <a:pPr marL="0" lvl="0" indent="0" algn="l" rtl="0">
              <a:spcBef>
                <a:spcPts val="1200"/>
              </a:spcBef>
              <a:spcAft>
                <a:spcPts val="0"/>
              </a:spcAft>
              <a:buNone/>
            </a:pP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8934100" y="30020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70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 </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912100" y="1517200"/>
            <a:ext cx="8087700" cy="36141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Font typeface="Calibri"/>
              <a:buChar char="●"/>
            </a:pPr>
            <a:r>
              <a:rPr lang="en-US" sz="1800">
                <a:latin typeface="Calibri"/>
                <a:ea typeface="Calibri"/>
                <a:cs typeface="Calibri"/>
                <a:sym typeface="Calibri"/>
              </a:rPr>
              <a:t>"</a:t>
            </a:r>
            <a:r>
              <a:rPr lang="en-US" sz="1900">
                <a:latin typeface="Calibri"/>
                <a:ea typeface="Calibri"/>
                <a:cs typeface="Calibri"/>
                <a:sym typeface="Calibri"/>
              </a:rPr>
              <a:t>To enhance organizational efficiency and employee development, we need a systematic approach to evaluate and analyze employee performance. The goal is to utilize Excel to track key performance indicators (KPIs), identify trends, and generate actionable insights that will support performance management, reward distribution, and targeted training programs."</a:t>
            </a:r>
            <a:endParaRPr sz="1900">
              <a:latin typeface="Calibri"/>
              <a:ea typeface="Calibri"/>
              <a:cs typeface="Calibri"/>
              <a:sym typeface="Calibri"/>
            </a:endParaRPr>
          </a:p>
          <a:p>
            <a:pPr marL="457200" lvl="0" indent="0" algn="l" rtl="0">
              <a:lnSpc>
                <a:spcPct val="115000"/>
              </a:lnSpc>
              <a:spcBef>
                <a:spcPts val="1200"/>
              </a:spcBef>
              <a:spcAft>
                <a:spcPts val="0"/>
              </a:spcAft>
              <a:buNone/>
            </a:pPr>
            <a:endParaRPr sz="1900">
              <a:latin typeface="Calibri"/>
              <a:ea typeface="Calibri"/>
              <a:cs typeface="Calibri"/>
              <a:sym typeface="Calibri"/>
            </a:endParaRPr>
          </a:p>
          <a:p>
            <a:pPr marL="457200" lvl="0" indent="-349250" algn="l" rtl="0">
              <a:lnSpc>
                <a:spcPct val="115000"/>
              </a:lnSpc>
              <a:spcBef>
                <a:spcPts val="1200"/>
              </a:spcBef>
              <a:spcAft>
                <a:spcPts val="0"/>
              </a:spcAft>
              <a:buSzPts val="1900"/>
              <a:buFont typeface="Calibri"/>
              <a:buChar char="●"/>
            </a:pPr>
            <a:r>
              <a:rPr lang="en-US" sz="1900">
                <a:latin typeface="Calibri"/>
                <a:ea typeface="Calibri"/>
                <a:cs typeface="Calibri"/>
                <a:sym typeface="Calibri"/>
              </a:rPr>
              <a:t>This concise problem statement highlights the purpose, tool (Excel), and desired outcomes of the performance analysis.</a:t>
            </a:r>
            <a:endParaRPr sz="1900">
              <a:latin typeface="Calibri"/>
              <a:ea typeface="Calibri"/>
              <a:cs typeface="Calibri"/>
              <a:sym typeface="Calibri"/>
            </a:endParaRPr>
          </a:p>
          <a:p>
            <a:pPr marL="0" lvl="0" indent="0" algn="l" rtl="0">
              <a:spcBef>
                <a:spcPts val="1200"/>
              </a:spcBef>
              <a:spcAft>
                <a:spcPts val="0"/>
              </a:spcAft>
              <a:buNone/>
            </a:pPr>
            <a:endParaRPr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9" name="Google Shape;139;p11"/>
          <p:cNvSpPr/>
          <p:nvPr/>
        </p:nvSpPr>
        <p:spPr>
          <a:xfrm>
            <a:off x="8116850" y="11839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 name="Google Shape;140;p11"/>
          <p:cNvSpPr txBox="1">
            <a:spLocks noGrp="1"/>
          </p:cNvSpPr>
          <p:nvPr>
            <p:ph type="title"/>
          </p:nvPr>
        </p:nvSpPr>
        <p:spPr>
          <a:xfrm>
            <a:off x="739775" y="246694"/>
            <a:ext cx="5263500" cy="1325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2" name="Google Shape;142;p1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3" name="Google Shape;143;p11"/>
          <p:cNvSpPr txBox="1"/>
          <p:nvPr/>
        </p:nvSpPr>
        <p:spPr>
          <a:xfrm>
            <a:off x="676275" y="1735800"/>
            <a:ext cx="8378100" cy="43923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200"/>
              </a:spcBef>
              <a:spcAft>
                <a:spcPts val="0"/>
              </a:spcAft>
              <a:buClr>
                <a:schemeClr val="dk1"/>
              </a:buClr>
              <a:buSzPts val="1100"/>
              <a:buFont typeface="Arial"/>
              <a:buNone/>
            </a:pPr>
            <a:r>
              <a:rPr lang="en-US" sz="1900">
                <a:solidFill>
                  <a:schemeClr val="dk1"/>
                </a:solidFill>
                <a:latin typeface="Calibri"/>
                <a:ea typeface="Calibri"/>
                <a:cs typeface="Calibri"/>
                <a:sym typeface="Calibri"/>
              </a:rPr>
              <a:t>This project focuses on creating an efficient system for analyzing employee performance using Excel. By systematically capturing and analyzing performance data, we aim to:</a:t>
            </a:r>
            <a:endParaRPr sz="1900">
              <a:solidFill>
                <a:schemeClr val="dk1"/>
              </a:solidFill>
              <a:latin typeface="Calibri"/>
              <a:ea typeface="Calibri"/>
              <a:cs typeface="Calibri"/>
              <a:sym typeface="Calibri"/>
            </a:endParaRPr>
          </a:p>
          <a:p>
            <a:pPr marL="457200" lvl="0" indent="-349250" algn="l" rtl="0">
              <a:lnSpc>
                <a:spcPct val="115000"/>
              </a:lnSpc>
              <a:spcBef>
                <a:spcPts val="1200"/>
              </a:spcBef>
              <a:spcAft>
                <a:spcPts val="0"/>
              </a:spcAft>
              <a:buClr>
                <a:schemeClr val="dk1"/>
              </a:buClr>
              <a:buSzPts val="1900"/>
              <a:buChar char="●"/>
            </a:pPr>
            <a:r>
              <a:rPr lang="en-US" sz="1900" b="1">
                <a:solidFill>
                  <a:schemeClr val="dk1"/>
                </a:solidFill>
                <a:latin typeface="Calibri"/>
                <a:ea typeface="Calibri"/>
                <a:cs typeface="Calibri"/>
                <a:sym typeface="Calibri"/>
              </a:rPr>
              <a:t>Track Performance Metrics</a:t>
            </a:r>
            <a:r>
              <a:rPr lang="en-US" sz="1900">
                <a:solidFill>
                  <a:schemeClr val="dk1"/>
                </a:solidFill>
                <a:latin typeface="Calibri"/>
                <a:ea typeface="Calibri"/>
                <a:cs typeface="Calibri"/>
                <a:sym typeface="Calibri"/>
              </a:rPr>
              <a:t>: Monitor key indicators to gauge individual and team performance.</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Identify Trends and Insights</a:t>
            </a:r>
            <a:r>
              <a:rPr lang="en-US" sz="1900">
                <a:solidFill>
                  <a:schemeClr val="dk1"/>
                </a:solidFill>
                <a:latin typeface="Calibri"/>
                <a:ea typeface="Calibri"/>
                <a:cs typeface="Calibri"/>
                <a:sym typeface="Calibri"/>
              </a:rPr>
              <a:t>: Discover patterns to inform strategic decisions and improve productivity.</a:t>
            </a:r>
            <a:endParaRPr sz="1900">
              <a:solidFill>
                <a:schemeClr val="dk1"/>
              </a:solidFill>
              <a:latin typeface="Calibri"/>
              <a:ea typeface="Calibri"/>
              <a:cs typeface="Calibri"/>
              <a:sym typeface="Calibri"/>
            </a:endParaRPr>
          </a:p>
          <a:p>
            <a:pPr marL="457200" lvl="0" indent="-349250" algn="l" rtl="0">
              <a:lnSpc>
                <a:spcPct val="115000"/>
              </a:lnSpc>
              <a:spcBef>
                <a:spcPts val="0"/>
              </a:spcBef>
              <a:spcAft>
                <a:spcPts val="0"/>
              </a:spcAft>
              <a:buClr>
                <a:schemeClr val="dk1"/>
              </a:buClr>
              <a:buSzPts val="1900"/>
              <a:buChar char="●"/>
            </a:pPr>
            <a:r>
              <a:rPr lang="en-US" sz="1900" b="1">
                <a:solidFill>
                  <a:schemeClr val="dk1"/>
                </a:solidFill>
                <a:latin typeface="Calibri"/>
                <a:ea typeface="Calibri"/>
                <a:cs typeface="Calibri"/>
                <a:sym typeface="Calibri"/>
              </a:rPr>
              <a:t>Enhance Decision-Making</a:t>
            </a:r>
            <a:r>
              <a:rPr lang="en-US" sz="1900">
                <a:solidFill>
                  <a:schemeClr val="dk1"/>
                </a:solidFill>
                <a:latin typeface="Calibri"/>
                <a:ea typeface="Calibri"/>
                <a:cs typeface="Calibri"/>
                <a:sym typeface="Calibri"/>
              </a:rPr>
              <a:t>: Utilize data-driven insights to optimize employee development, reward structures, and overall organizational effectiveness.</a:t>
            </a:r>
            <a:endParaRPr sz="1900">
              <a:solidFill>
                <a:schemeClr val="dk1"/>
              </a:solidFill>
              <a:latin typeface="Calibri"/>
              <a:ea typeface="Calibri"/>
              <a:cs typeface="Calibri"/>
              <a:sym typeface="Calibri"/>
            </a:endParaRPr>
          </a:p>
          <a:p>
            <a:pPr marL="0" lvl="0" indent="0" algn="l" rtl="0">
              <a:lnSpc>
                <a:spcPct val="115000"/>
              </a:lnSpc>
              <a:spcBef>
                <a:spcPts val="1200"/>
              </a:spcBef>
              <a:spcAft>
                <a:spcPts val="1200"/>
              </a:spcAft>
              <a:buClr>
                <a:schemeClr val="dk1"/>
              </a:buClr>
              <a:buSzPts val="1100"/>
              <a:buFont typeface="Arial"/>
              <a:buNone/>
            </a:pPr>
            <a:r>
              <a:rPr lang="en-US" sz="1900">
                <a:solidFill>
                  <a:schemeClr val="dk1"/>
                </a:solidFill>
                <a:latin typeface="Calibri"/>
                <a:ea typeface="Calibri"/>
                <a:cs typeface="Calibri"/>
                <a:sym typeface="Calibri"/>
              </a:rPr>
              <a:t>Our goal is to leverage Excel’s capabilities to provide a clear, actionable overview of employee performance, supporting informed management decisions and fostering a productive work environment.</a:t>
            </a:r>
            <a:endParaRPr sz="19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1" name="Google Shape;151;p12"/>
          <p:cNvSpPr txBox="1">
            <a:spLocks noGrp="1"/>
          </p:cNvSpPr>
          <p:nvPr>
            <p:ph type="title"/>
          </p:nvPr>
        </p:nvSpPr>
        <p:spPr>
          <a:xfrm>
            <a:off x="699450" y="178405"/>
            <a:ext cx="5014500" cy="10017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3" name="Google Shape;153;p1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4" name="Google Shape;154;p12"/>
          <p:cNvSpPr txBox="1"/>
          <p:nvPr/>
        </p:nvSpPr>
        <p:spPr>
          <a:xfrm>
            <a:off x="515925" y="1282275"/>
            <a:ext cx="5014500" cy="4094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HR Managers</a:t>
            </a:r>
            <a:r>
              <a:rPr lang="en-US" sz="1900">
                <a:solidFill>
                  <a:schemeClr val="dk1"/>
                </a:solidFill>
                <a:latin typeface="Trebuchet MS"/>
                <a:ea typeface="Trebuchet MS"/>
                <a:cs typeface="Trebuchet MS"/>
                <a:sym typeface="Trebuchet MS"/>
              </a:rPr>
              <a:t>: For tracking, evaluating, and managing employee performance and development.</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Team Leaders/Supervisors</a:t>
            </a:r>
            <a:r>
              <a:rPr lang="en-US" sz="1900">
                <a:solidFill>
                  <a:schemeClr val="dk1"/>
                </a:solidFill>
                <a:latin typeface="Trebuchet MS"/>
                <a:ea typeface="Trebuchet MS"/>
                <a:cs typeface="Trebuchet MS"/>
                <a:sym typeface="Trebuchet MS"/>
              </a:rPr>
              <a:t>: To monitor team performance, provide feedback, and identify training needs.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Senior Executives</a:t>
            </a:r>
            <a:r>
              <a:rPr lang="en-US" sz="1900">
                <a:solidFill>
                  <a:schemeClr val="dk1"/>
                </a:solidFill>
                <a:latin typeface="Trebuchet MS"/>
                <a:ea typeface="Trebuchet MS"/>
                <a:cs typeface="Trebuchet MS"/>
                <a:sym typeface="Trebuchet MS"/>
              </a:rPr>
              <a:t>: For strategic decision-making, resource allocation, and performance-based reward systems.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Clr>
                <a:schemeClr val="dk1"/>
              </a:buClr>
              <a:buSzPts val="1100"/>
              <a:buFont typeface="Arial"/>
              <a:buNone/>
            </a:pPr>
            <a:r>
              <a:rPr lang="en-US" sz="1900" b="1">
                <a:solidFill>
                  <a:schemeClr val="dk1"/>
                </a:solidFill>
                <a:latin typeface="Trebuchet MS"/>
                <a:ea typeface="Trebuchet MS"/>
                <a:cs typeface="Trebuchet MS"/>
                <a:sym typeface="Trebuchet MS"/>
              </a:rPr>
              <a:t>Employees</a:t>
            </a:r>
            <a:r>
              <a:rPr lang="en-US" sz="1900">
                <a:solidFill>
                  <a:schemeClr val="dk1"/>
                </a:solidFill>
                <a:latin typeface="Trebuchet MS"/>
                <a:ea typeface="Trebuchet MS"/>
                <a:cs typeface="Trebuchet MS"/>
                <a:sym typeface="Trebuchet MS"/>
              </a:rPr>
              <a:t>: To review their performance metrics and set personal development goals.</a:t>
            </a:r>
            <a:endParaRPr sz="1900">
              <a:solidFill>
                <a:schemeClr val="dk1"/>
              </a:solidFill>
              <a:latin typeface="Trebuchet MS"/>
              <a:ea typeface="Trebuchet MS"/>
              <a:cs typeface="Trebuchet MS"/>
              <a:sym typeface="Trebuchet MS"/>
            </a:endParaRPr>
          </a:p>
          <a:p>
            <a:pPr marL="0" lvl="0" indent="0" algn="l" rtl="0">
              <a:spcBef>
                <a:spcPts val="0"/>
              </a:spcBef>
              <a:spcAft>
                <a:spcPts val="0"/>
              </a:spcAft>
              <a:buNone/>
            </a:pPr>
            <a:endParaRPr sz="2600">
              <a:latin typeface="Trebuchet MS"/>
              <a:ea typeface="Trebuchet MS"/>
              <a:cs typeface="Trebuchet MS"/>
              <a:sym typeface="Trebuchet MS"/>
            </a:endParaRPr>
          </a:p>
        </p:txBody>
      </p:sp>
      <p:pic>
        <p:nvPicPr>
          <p:cNvPr id="155" name="Google Shape;155;p12"/>
          <p:cNvPicPr preferRelativeResize="0"/>
          <p:nvPr/>
        </p:nvPicPr>
        <p:blipFill>
          <a:blip r:embed="rId4">
            <a:alphaModFix/>
          </a:blip>
          <a:stretch>
            <a:fillRect/>
          </a:stretch>
        </p:blipFill>
        <p:spPr>
          <a:xfrm>
            <a:off x="5768600" y="970750"/>
            <a:ext cx="5389525" cy="5340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13"/>
          <p:cNvPicPr preferRelativeResize="0"/>
          <p:nvPr/>
        </p:nvPicPr>
        <p:blipFill rotWithShape="1">
          <a:blip r:embed="rId3">
            <a:alphaModFix/>
          </a:blip>
          <a:srcRect/>
          <a:stretch/>
        </p:blipFill>
        <p:spPr>
          <a:xfrm>
            <a:off x="6376650" y="2865225"/>
            <a:ext cx="2665450" cy="3211725"/>
          </a:xfrm>
          <a:prstGeom prst="rect">
            <a:avLst/>
          </a:prstGeom>
          <a:noFill/>
          <a:ln>
            <a:noFill/>
          </a:ln>
        </p:spPr>
      </p:pic>
      <p:sp>
        <p:nvSpPr>
          <p:cNvPr id="161" name="Google Shape;161;p13"/>
          <p:cNvSpPr/>
          <p:nvPr/>
        </p:nvSpPr>
        <p:spPr>
          <a:xfrm>
            <a:off x="10446450" y="54387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13"/>
          <p:cNvSpPr/>
          <p:nvPr/>
        </p:nvSpPr>
        <p:spPr>
          <a:xfrm>
            <a:off x="10446450" y="752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13"/>
          <p:cNvSpPr txBox="1">
            <a:spLocks noGrp="1"/>
          </p:cNvSpPr>
          <p:nvPr>
            <p:ph type="title"/>
          </p:nvPr>
        </p:nvSpPr>
        <p:spPr>
          <a:xfrm>
            <a:off x="558175" y="110107"/>
            <a:ext cx="9763200" cy="5676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65" name="Google Shape;165;p13"/>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6" name="Google Shape;166;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7" name="Google Shape;167;p13"/>
          <p:cNvSpPr txBox="1"/>
          <p:nvPr/>
        </p:nvSpPr>
        <p:spPr>
          <a:xfrm>
            <a:off x="464525" y="1243975"/>
            <a:ext cx="8275500" cy="389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CONDITIONAL FORMATTING - MISSING Automate visual highlights in Excel to quickly identify performance trends and outliers.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 </a:t>
            </a:r>
            <a:endParaRPr sz="31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FILTER - REMOVE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FORMULA - PERFORMANCE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PIVOT - SUMMARY</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GRAPH - DATA VISUALIZATION</a:t>
            </a:r>
            <a:endParaRPr sz="2500">
              <a:latin typeface="Trebuchet MS"/>
              <a:ea typeface="Trebuchet MS"/>
              <a:cs typeface="Trebuchet MS"/>
              <a:sym typeface="Trebuchet MS"/>
            </a:endParaRPr>
          </a:p>
          <a:p>
            <a:pPr marL="0" lvl="0" indent="0" algn="l" rtl="0">
              <a:spcBef>
                <a:spcPts val="0"/>
              </a:spcBef>
              <a:spcAft>
                <a:spcPts val="0"/>
              </a:spcAft>
              <a:buNone/>
            </a:pPr>
            <a:endParaRPr sz="2500">
              <a:latin typeface="Trebuchet MS"/>
              <a:ea typeface="Trebuchet MS"/>
              <a:cs typeface="Trebuchet MS"/>
              <a:sym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3" name="Google Shape;173;p14"/>
          <p:cNvSpPr txBox="1"/>
          <p:nvPr/>
        </p:nvSpPr>
        <p:spPr>
          <a:xfrm>
            <a:off x="1007725" y="1558225"/>
            <a:ext cx="7978200" cy="351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500">
                <a:latin typeface="Trebuchet MS"/>
                <a:ea typeface="Trebuchet MS"/>
                <a:cs typeface="Trebuchet MS"/>
                <a:sym typeface="Trebuchet MS"/>
              </a:rPr>
              <a:t>EMPLOYEE = KAGGLE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26-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9- FEATURES</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ID- NUM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NAME-TEXT</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 TYPE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PERFORMANCE LEVEL </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GENDER - MALE FEMALE</a:t>
            </a:r>
            <a:endParaRPr sz="2500">
              <a:latin typeface="Trebuchet MS"/>
              <a:ea typeface="Trebuchet MS"/>
              <a:cs typeface="Trebuchet MS"/>
              <a:sym typeface="Trebuchet MS"/>
            </a:endParaRPr>
          </a:p>
          <a:p>
            <a:pPr marL="0" lvl="0" indent="0" algn="l" rtl="0">
              <a:spcBef>
                <a:spcPts val="0"/>
              </a:spcBef>
              <a:spcAft>
                <a:spcPts val="0"/>
              </a:spcAft>
              <a:buNone/>
            </a:pPr>
            <a:r>
              <a:rPr lang="en-US" sz="2500">
                <a:latin typeface="Trebuchet MS"/>
                <a:ea typeface="Trebuchet MS"/>
                <a:cs typeface="Trebuchet MS"/>
                <a:sym typeface="Trebuchet MS"/>
              </a:rPr>
              <a:t>EMPLOYEE RATING - NUM</a:t>
            </a:r>
            <a:endParaRPr sz="2500">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9" name="Google Shape;179;p1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1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1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2" name="Google Shape;182;p15"/>
          <p:cNvPicPr preferRelativeResize="0"/>
          <p:nvPr/>
        </p:nvPicPr>
        <p:blipFill rotWithShape="1">
          <a:blip r:embed="rId3">
            <a:alphaModFix/>
          </a:blip>
          <a:srcRect/>
          <a:stretch/>
        </p:blipFill>
        <p:spPr>
          <a:xfrm>
            <a:off x="66675" y="3381373"/>
            <a:ext cx="2466975" cy="3419475"/>
          </a:xfrm>
          <a:prstGeom prst="rect">
            <a:avLst/>
          </a:prstGeom>
          <a:noFill/>
          <a:ln>
            <a:noFill/>
          </a:ln>
        </p:spPr>
      </p:pic>
      <p:sp>
        <p:nvSpPr>
          <p:cNvPr id="183" name="Google Shape;183;p15"/>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84" name="Google Shape;184;p15"/>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5" name="Google Shape;185;p15"/>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86" name="Google Shape;186;p15"/>
          <p:cNvSpPr txBox="1"/>
          <p:nvPr/>
        </p:nvSpPr>
        <p:spPr>
          <a:xfrm>
            <a:off x="739775" y="1584075"/>
            <a:ext cx="9071100" cy="341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700" b="1">
                <a:solidFill>
                  <a:schemeClr val="dk1"/>
                </a:solidFill>
                <a:highlight>
                  <a:srgbClr val="FFFFFF"/>
                </a:highlight>
                <a:latin typeface="Trebuchet MS"/>
                <a:ea typeface="Trebuchet MS"/>
                <a:cs typeface="Trebuchet MS"/>
                <a:sym typeface="Trebuchet MS"/>
              </a:rPr>
              <a:t>PERFORMANCE LEVEL </a:t>
            </a:r>
            <a:r>
              <a:rPr lang="en-US" sz="2300" b="1">
                <a:solidFill>
                  <a:schemeClr val="dk1"/>
                </a:solidFill>
                <a:highlight>
                  <a:srgbClr val="FFFFFF"/>
                </a:highlight>
                <a:latin typeface="Trebuchet MS"/>
                <a:ea typeface="Trebuchet MS"/>
                <a:cs typeface="Trebuchet MS"/>
                <a:sym typeface="Trebuchet MS"/>
              </a:rPr>
              <a:t>=</a:t>
            </a:r>
            <a:r>
              <a:rPr lang="en-US" sz="900" b="1">
                <a:solidFill>
                  <a:schemeClr val="dk1"/>
                </a:solidFill>
                <a:highlight>
                  <a:srgbClr val="FFFFFF"/>
                </a:highlight>
                <a:latin typeface="Roboto"/>
                <a:ea typeface="Roboto"/>
                <a:cs typeface="Roboto"/>
                <a:sym typeface="Roboto"/>
              </a:rPr>
              <a:t> </a:t>
            </a:r>
            <a:r>
              <a:rPr lang="en-US" sz="3000" b="1">
                <a:solidFill>
                  <a:schemeClr val="dk1"/>
                </a:solidFill>
                <a:highlight>
                  <a:srgbClr val="FFFFFF"/>
                </a:highlight>
                <a:latin typeface="Trebuchet MS"/>
                <a:ea typeface="Trebuchet MS"/>
                <a:cs typeface="Trebuchet MS"/>
                <a:sym typeface="Trebuchet MS"/>
              </a:rPr>
              <a:t>IFS(Z8&gt;=5,"VERY HIGH",Z8&gt;=4,"HIGH",Z8&gt;=3,"MED",TRUE,"LOW")</a:t>
            </a:r>
            <a:endParaRPr sz="4600" b="1">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565</Words>
  <Application>Microsoft Office PowerPoint</Application>
  <PresentationFormat>Widescreen</PresentationFormat>
  <Paragraphs>90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Roboto</vt:lpstr>
      <vt:lpstr>Arial</vt:lpstr>
      <vt:lpstr>Trebuchet MS</vt:lpstr>
      <vt:lpstr>Calibri</vt:lpstr>
      <vt:lpstr>Times New Roman</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Akshaya</dc:creator>
  <cp:lastModifiedBy>Akshaya Achu</cp:lastModifiedBy>
  <cp:revision>1</cp:revision>
  <dcterms:modified xsi:type="dcterms:W3CDTF">2024-09-01T11:56:20Z</dcterms:modified>
</cp:coreProperties>
</file>