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3"/>
            <a:ext cx="8520601" cy="2052603"/>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8" y="2834125"/>
            <a:ext cx="8520603" cy="792602"/>
          </a:xfrm>
          <a:prstGeom prst="rect">
            <a:avLst/>
          </a:prstGeom>
        </p:spPr>
        <p:txBody>
          <a:bodyPr/>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Title Text"/>
          <p:cNvSpPr txBox="1"/>
          <p:nvPr>
            <p:ph type="title"/>
          </p:nvPr>
        </p:nvSpPr>
        <p:spPr>
          <a:xfrm>
            <a:off x="311698" y="1106125"/>
            <a:ext cx="8520603" cy="1963500"/>
          </a:xfrm>
          <a:prstGeom prst="rect">
            <a:avLst/>
          </a:prstGeom>
        </p:spPr>
        <p:txBody>
          <a:bodyPr anchor="b"/>
          <a:lstStyle>
            <a:lvl1pPr algn="ctr">
              <a:defRPr sz="12000"/>
            </a:lvl1pPr>
          </a:lstStyle>
          <a:p>
            <a:pPr/>
            <a:r>
              <a:t>Title Text</a:t>
            </a:r>
          </a:p>
        </p:txBody>
      </p:sp>
      <p:sp>
        <p:nvSpPr>
          <p:cNvPr id="92" name="Body Level One…"/>
          <p:cNvSpPr txBox="1"/>
          <p:nvPr>
            <p:ph type="body" sz="half" idx="1"/>
          </p:nvPr>
        </p:nvSpPr>
        <p:spPr>
          <a:xfrm>
            <a:off x="311698" y="3152225"/>
            <a:ext cx="8520603"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8" y="2150848"/>
            <a:ext cx="8520603" cy="841802"/>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Shape 23"/>
          <p:cNvSpPr/>
          <p:nvPr>
            <p:ph type="body" sz="half" idx="21"/>
          </p:nvPr>
        </p:nvSpPr>
        <p:spPr>
          <a:xfrm>
            <a:off x="4832398" y="1152475"/>
            <a:ext cx="3999903" cy="3416400"/>
          </a:xfrm>
          <a:prstGeom prst="rect">
            <a:avLst/>
          </a:prstGeom>
        </p:spPr>
        <p:txBody>
          <a:bodyPr/>
          <a:lstStyle/>
          <a:p>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8" y="555600"/>
            <a:ext cx="2808003"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8"/>
            <a:ext cx="6367801" cy="4090803"/>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Shape 36"/>
          <p:cNvSpPr/>
          <p:nvPr/>
        </p:nvSpPr>
        <p:spPr>
          <a:xfrm>
            <a:off x="4572000" y="-126"/>
            <a:ext cx="4572000" cy="5143503"/>
          </a:xfrm>
          <a:prstGeom prst="rect">
            <a:avLst/>
          </a:prstGeom>
          <a:solidFill>
            <a:srgbClr val="EEEEEE"/>
          </a:solidFill>
          <a:ln w="12700">
            <a:miter lim="400000"/>
          </a:ln>
        </p:spPr>
        <p:txBody>
          <a:bodyPr lIns="45718" tIns="45718" rIns="45718" bIns="45718" anchor="ctr"/>
          <a:lstStyle/>
          <a:p>
            <a:pPr/>
          </a:p>
        </p:txBody>
      </p:sp>
      <p:sp>
        <p:nvSpPr>
          <p:cNvPr id="73" name="Title Text"/>
          <p:cNvSpPr txBox="1"/>
          <p:nvPr>
            <p:ph type="title"/>
          </p:nvPr>
        </p:nvSpPr>
        <p:spPr>
          <a:xfrm>
            <a:off x="265500" y="1233175"/>
            <a:ext cx="4045200" cy="1482302"/>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Shape 39"/>
          <p:cNvSpPr/>
          <p:nvPr>
            <p:ph type="body" sz="half" idx="21"/>
          </p:nvPr>
        </p:nvSpPr>
        <p:spPr>
          <a:xfrm>
            <a:off x="4939500" y="724074"/>
            <a:ext cx="3837000" cy="3695103"/>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8" y="4230575"/>
            <a:ext cx="5998804"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3" name="Body Level One…"/>
          <p:cNvSpPr txBox="1"/>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8" y="4700820"/>
            <a:ext cx="336812" cy="318394"/>
          </a:xfrm>
          <a:prstGeom prst="rect">
            <a:avLst/>
          </a:prstGeom>
          <a:ln w="12700">
            <a:miter lim="400000"/>
          </a:ln>
        </p:spPr>
        <p:txBody>
          <a:bodyPr wrap="none" lIns="91423" tIns="91423" rIns="91423" bIns="91423" anchor="ctr">
            <a:spAutoFit/>
          </a:bodyPr>
          <a:lstStyle>
            <a:lvl1pPr algn="r">
              <a:defRPr sz="1000">
                <a:solidFill>
                  <a:srgbClr val="58585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1pPr>
      <a:lvl2pPr marL="1005114" marR="0" indent="-408213"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6pPr>
      <a:lvl7pPr marL="3291113"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7pPr>
      <a:lvl8pPr marL="3748313" marR="0" indent="-408213"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8pPr>
      <a:lvl9pPr marL="4205513" marR="0" indent="-408213"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Shape 54"/>
          <p:cNvSpPr/>
          <p:nvPr/>
        </p:nvSpPr>
        <p:spPr>
          <a:xfrm flipH="1" rot="10800000">
            <a:off x="-1" y="-1"/>
            <a:ext cx="9163202" cy="5148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8" tIns="45718" rIns="45718" bIns="45718" anchor="ctr"/>
          <a:lstStyle/>
          <a:p>
            <a:pPr/>
          </a:p>
        </p:txBody>
      </p:sp>
      <p:sp>
        <p:nvSpPr>
          <p:cNvPr id="110" name="Shape 55"/>
          <p:cNvSpPr txBox="1"/>
          <p:nvPr/>
        </p:nvSpPr>
        <p:spPr>
          <a:xfrm>
            <a:off x="537898" y="1895174"/>
            <a:ext cx="3953104" cy="118430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3500">
                <a:solidFill>
                  <a:srgbClr val="FFFFFF"/>
                </a:solidFill>
              </a:defRPr>
            </a:lvl1pPr>
          </a:lstStyle>
          <a:p>
            <a:pPr/>
            <a:r>
              <a:t>Sprocket Central Pty Ltd</a:t>
            </a:r>
          </a:p>
        </p:txBody>
      </p:sp>
      <p:sp>
        <p:nvSpPr>
          <p:cNvPr id="111" name="Shape 56"/>
          <p:cNvSpPr txBox="1"/>
          <p:nvPr/>
        </p:nvSpPr>
        <p:spPr>
          <a:xfrm>
            <a:off x="537900" y="3315475"/>
            <a:ext cx="5550600" cy="46663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2000">
                <a:solidFill>
                  <a:srgbClr val="FFFFFF"/>
                </a:solidFill>
              </a:defRPr>
            </a:lvl1pPr>
          </a:lstStyle>
          <a:p>
            <a:pPr/>
            <a:r>
              <a:t>Data analytics approach</a:t>
            </a:r>
          </a:p>
        </p:txBody>
      </p:sp>
      <p:pic>
        <p:nvPicPr>
          <p:cNvPr id="112" name="Shape 57" descr="Shape 57"/>
          <p:cNvPicPr>
            <a:picLocks noChangeAspect="1"/>
          </p:cNvPicPr>
          <p:nvPr/>
        </p:nvPicPr>
        <p:blipFill>
          <a:blip r:embed="rId2">
            <a:extLst/>
          </a:blip>
          <a:stretch>
            <a:fillRect/>
          </a:stretch>
        </p:blipFill>
        <p:spPr>
          <a:xfrm>
            <a:off x="614100" y="1275523"/>
            <a:ext cx="1982300" cy="238702"/>
          </a:xfrm>
          <a:prstGeom prst="rect">
            <a:avLst/>
          </a:prstGeom>
          <a:ln w="12700">
            <a:miter lim="400000"/>
          </a:ln>
        </p:spPr>
      </p:pic>
      <p:sp>
        <p:nvSpPr>
          <p:cNvPr id="113" name="Shape 58"/>
          <p:cNvSpPr txBox="1"/>
          <p:nvPr/>
        </p:nvSpPr>
        <p:spPr>
          <a:xfrm>
            <a:off x="537900" y="3666599"/>
            <a:ext cx="6249600" cy="355663"/>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1200">
                <a:solidFill>
                  <a:srgbClr val="FFFFFF"/>
                </a:solidFill>
              </a:defRPr>
            </a:lvl1pPr>
          </a:lstStyle>
          <a:p>
            <a:pPr/>
            <a:r>
              <a:t>Vishnav Tuli</a:t>
            </a:r>
          </a:p>
        </p:txBody>
      </p:sp>
      <p:grpSp>
        <p:nvGrpSpPr>
          <p:cNvPr id="116"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14"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pPr>
            </a:p>
          </p:txBody>
        </p:sp>
        <p:sp>
          <p:nvSpPr>
            <p:cNvPr id="115" name="Note: The data and information in this document is reflective of a hypothetical situation and client. This document is to be used for KPMG Virtual Internship purposes only."/>
            <p:cNvSpPr txBox="1"/>
            <p:nvPr/>
          </p:nvSpPr>
          <p:spPr>
            <a:xfrm>
              <a:off x="-1" y="36569"/>
              <a:ext cx="9175603" cy="1655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pPr>
              <a:r>
                <a:t>       Note: </a:t>
              </a:r>
              <a:r>
                <a:rPr b="0"/>
                <a:t>The data and information in this document is reflective of a hypothetical situation and client. This document is to be used for KPMG Virtual Internship purposes only. </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8" tIns="45718" rIns="45718" bIns="45718" anchor="ctr"/>
          <a:lstStyle/>
          <a:p>
            <a:pPr/>
          </a:p>
        </p:txBody>
      </p:sp>
      <p:sp>
        <p:nvSpPr>
          <p:cNvPr id="119" name="Shape 64"/>
          <p:cNvSpPr txBox="1"/>
          <p:nvPr/>
        </p:nvSpPr>
        <p:spPr>
          <a:xfrm>
            <a:off x="205025" y="263973"/>
            <a:ext cx="8565600" cy="46664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b="1" sz="2000">
                <a:solidFill>
                  <a:srgbClr val="FFFFFF"/>
                </a:solidFill>
              </a:defRPr>
            </a:lvl1pPr>
          </a:lstStyle>
          <a:p>
            <a:pPr/>
            <a:r>
              <a:t>Agenda</a:t>
            </a:r>
          </a:p>
        </p:txBody>
      </p:sp>
      <p:sp>
        <p:nvSpPr>
          <p:cNvPr id="120" name="Shape 65"/>
          <p:cNvSpPr txBox="1"/>
          <p:nvPr/>
        </p:nvSpPr>
        <p:spPr>
          <a:xfrm>
            <a:off x="343873" y="1211200"/>
            <a:ext cx="5459404" cy="1470645"/>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457200" indent="-355600">
              <a:lnSpc>
                <a:spcPct val="115000"/>
              </a:lnSpc>
              <a:buClr>
                <a:srgbClr val="000000"/>
              </a:buClr>
              <a:buSzPts val="2000"/>
              <a:buAutoNum type="arabicPeriod" startAt="1"/>
              <a:defRPr sz="2000"/>
            </a:pPr>
            <a:r>
              <a:t>Introduction</a:t>
            </a:r>
          </a:p>
          <a:p>
            <a:pPr marL="457200" indent="-355600">
              <a:lnSpc>
                <a:spcPct val="115000"/>
              </a:lnSpc>
              <a:buClr>
                <a:srgbClr val="000000"/>
              </a:buClr>
              <a:buSzPts val="2000"/>
              <a:buAutoNum type="arabicPeriod" startAt="1"/>
              <a:defRPr sz="2000"/>
            </a:pPr>
            <a:r>
              <a:t>Data Exploration</a:t>
            </a:r>
          </a:p>
          <a:p>
            <a:pPr marL="457200" indent="-355600">
              <a:lnSpc>
                <a:spcPct val="115000"/>
              </a:lnSpc>
              <a:buClr>
                <a:srgbClr val="000000"/>
              </a:buClr>
              <a:buSzPts val="2000"/>
              <a:buAutoNum type="arabicPeriod" startAt="1"/>
              <a:defRPr sz="2000"/>
            </a:pPr>
            <a:r>
              <a:t>Model Development</a:t>
            </a:r>
          </a:p>
          <a:p>
            <a:pPr marL="457200" indent="-355600">
              <a:lnSpc>
                <a:spcPct val="115000"/>
              </a:lnSpc>
              <a:buClr>
                <a:srgbClr val="000000"/>
              </a:buClr>
              <a:buSzPts val="2000"/>
              <a:buAutoNum type="arabicPeriod" startAt="1"/>
              <a:defRPr sz="2000"/>
            </a:pPr>
            <a:r>
              <a:t>Interpretation</a:t>
            </a:r>
          </a:p>
        </p:txBody>
      </p:sp>
      <p:grpSp>
        <p:nvGrpSpPr>
          <p:cNvPr id="123"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21"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pPr>
            </a:p>
          </p:txBody>
        </p:sp>
        <p:sp>
          <p:nvSpPr>
            <p:cNvPr id="122" name="Note: The data and information in this document is reflective of a hypothetical situation and client. This document is to be used for KPMG Virtual Internship purposes only."/>
            <p:cNvSpPr txBox="1"/>
            <p:nvPr/>
          </p:nvSpPr>
          <p:spPr>
            <a:xfrm>
              <a:off x="-1" y="36569"/>
              <a:ext cx="9175603" cy="1655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pPr>
              <a:r>
                <a:t>       Note: </a:t>
              </a:r>
              <a:r>
                <a:rPr b="0"/>
                <a:t>The data and information in this document is reflective of a hypothetical situation and client. This document is to be used for KPMG Virtual Internship purposes only. </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8" tIns="45718" rIns="45718" bIns="45718" anchor="ctr"/>
          <a:lstStyle/>
          <a:p>
            <a:pPr/>
          </a:p>
        </p:txBody>
      </p:sp>
      <p:sp>
        <p:nvSpPr>
          <p:cNvPr id="126" name="Shape 71"/>
          <p:cNvSpPr txBox="1"/>
          <p:nvPr/>
        </p:nvSpPr>
        <p:spPr>
          <a:xfrm>
            <a:off x="205025" y="263973"/>
            <a:ext cx="8565600" cy="46664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b="1" sz="2000">
                <a:solidFill>
                  <a:srgbClr val="FFFFFF"/>
                </a:solidFill>
              </a:defRPr>
            </a:lvl1pPr>
          </a:lstStyle>
          <a:p>
            <a:pPr/>
            <a:r>
              <a:t>Introduction</a:t>
            </a:r>
          </a:p>
        </p:txBody>
      </p:sp>
      <p:sp>
        <p:nvSpPr>
          <p:cNvPr id="127" name="Shape 73"/>
          <p:cNvSpPr txBox="1"/>
          <p:nvPr/>
        </p:nvSpPr>
        <p:spPr>
          <a:xfrm>
            <a:off x="6014" y="975512"/>
            <a:ext cx="8963622" cy="40784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140368" indent="-140368">
              <a:lnSpc>
                <a:spcPct val="115000"/>
              </a:lnSpc>
              <a:buSzPct val="100000"/>
              <a:buChar char="•"/>
              <a:defRPr sz="1300"/>
            </a:pPr>
            <a:r>
              <a:t>During the introduction to data insight, we typically perform tasks such as data cleaning, data wrangling, and data exploration. This involves checking for missing values, removing duplicates, and ensuring data consistency and quality. By cleaning and preparing the data, we create a solid foundation for subsequent analysis.</a:t>
            </a:r>
          </a:p>
          <a:p>
            <a:pPr marL="140368" indent="-140368">
              <a:lnSpc>
                <a:spcPct val="115000"/>
              </a:lnSpc>
              <a:buSzPct val="100000"/>
              <a:buChar char="•"/>
              <a:defRPr sz="1300"/>
            </a:pPr>
          </a:p>
          <a:p>
            <a:pPr marL="140368" indent="-140368">
              <a:lnSpc>
                <a:spcPct val="115000"/>
              </a:lnSpc>
              <a:buSzPct val="100000"/>
              <a:buChar char="•"/>
              <a:defRPr sz="1300"/>
            </a:pPr>
            <a:r>
              <a:t>Next, we delve into data exploration, which involves examining the dataset's characteristics, such as the number of variables, data types, and distributions. We may visualize the data through charts, histograms, or summary statistics to uncover initial patterns, trends, or outliers.</a:t>
            </a:r>
          </a:p>
          <a:p>
            <a:pPr marL="140368" indent="-140368">
              <a:lnSpc>
                <a:spcPct val="115000"/>
              </a:lnSpc>
              <a:buSzPct val="100000"/>
              <a:buChar char="•"/>
              <a:defRPr sz="1300"/>
            </a:pPr>
          </a:p>
          <a:p>
            <a:pPr marL="140368" indent="-140368">
              <a:lnSpc>
                <a:spcPct val="115000"/>
              </a:lnSpc>
              <a:buSzPct val="100000"/>
              <a:buChar char="•"/>
              <a:defRPr sz="1300"/>
            </a:pPr>
            <a:r>
              <a:t>Through this initial exploration, we gain insights into the data's structure, identify potential relationships between variables, and form hypotheses for further investigation. These early insights can help guide subsequent analytical approaches and inform the formulation of research questions or problem statements.</a:t>
            </a:r>
          </a:p>
          <a:p>
            <a:pPr marL="140368" indent="-140368">
              <a:lnSpc>
                <a:spcPct val="115000"/>
              </a:lnSpc>
              <a:buSzPct val="100000"/>
              <a:buChar char="•"/>
              <a:defRPr sz="1300"/>
            </a:pPr>
          </a:p>
          <a:p>
            <a:pPr marL="140368" indent="-140368">
              <a:lnSpc>
                <a:spcPct val="115000"/>
              </a:lnSpc>
              <a:buSzPct val="100000"/>
              <a:buChar char="•"/>
              <a:defRPr sz="1300"/>
            </a:pPr>
            <a:r>
              <a:t>The introduction to data insight sets the stage for the subsequent stages of analysis, such as hypothesis testing, model building, or advanced statistical techniques. It serves as a starting point to understand the data's potential, reveal initial patterns, and provide a preliminary understanding of the underlying information.</a:t>
            </a:r>
          </a:p>
          <a:p>
            <a:pPr marL="140368" indent="-140368">
              <a:lnSpc>
                <a:spcPct val="115000"/>
              </a:lnSpc>
              <a:buSzPct val="100000"/>
              <a:buChar char="•"/>
              <a:defRPr sz="1300"/>
            </a:pPr>
          </a:p>
          <a:p>
            <a:pPr marL="140368" indent="-140368">
              <a:lnSpc>
                <a:spcPct val="115000"/>
              </a:lnSpc>
              <a:buSzPct val="100000"/>
              <a:buChar char="•"/>
              <a:defRPr sz="1300"/>
            </a:pPr>
            <a:r>
              <a:t>Overall, the introduction to data insight is a crucial step that lays the groundwork for extracting valuable insights from the dataset, guiding subsequent analysis, and informing data-driven decision-making processes.</a:t>
            </a:r>
          </a:p>
        </p:txBody>
      </p:sp>
      <p:grpSp>
        <p:nvGrpSpPr>
          <p:cNvPr id="130"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28"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pPr>
            </a:p>
          </p:txBody>
        </p:sp>
        <p:sp>
          <p:nvSpPr>
            <p:cNvPr id="129" name="Note: The data and information in this document is reflective of a hypothetical situation and client. This document is to be used for KPMG Virtual Internship purposes only."/>
            <p:cNvSpPr txBox="1"/>
            <p:nvPr/>
          </p:nvSpPr>
          <p:spPr>
            <a:xfrm>
              <a:off x="-1" y="36569"/>
              <a:ext cx="9175603" cy="1655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pPr>
              <a:r>
                <a:t>       Note: </a:t>
              </a:r>
              <a:r>
                <a:rPr b="0"/>
                <a:t>The data and information in this document is reflective of a hypothetical situation and client. This document is to be used for KPMG Virtual Internship purposes only. </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8" tIns="45718" rIns="45718" bIns="45718" anchor="ctr"/>
          <a:lstStyle/>
          <a:p>
            <a:pPr/>
          </a:p>
        </p:txBody>
      </p:sp>
      <p:sp>
        <p:nvSpPr>
          <p:cNvPr id="133" name="Shape 80"/>
          <p:cNvSpPr txBox="1"/>
          <p:nvPr/>
        </p:nvSpPr>
        <p:spPr>
          <a:xfrm>
            <a:off x="205025" y="263973"/>
            <a:ext cx="8565600" cy="46664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b="1" sz="2000">
                <a:solidFill>
                  <a:srgbClr val="FFFFFF"/>
                </a:solidFill>
              </a:defRPr>
            </a:lvl1pPr>
          </a:lstStyle>
          <a:p>
            <a:pPr/>
            <a:r>
              <a:t>Data Exploration</a:t>
            </a:r>
          </a:p>
        </p:txBody>
      </p:sp>
      <p:sp>
        <p:nvSpPr>
          <p:cNvPr id="134" name="Shape 82"/>
          <p:cNvSpPr txBox="1"/>
          <p:nvPr/>
        </p:nvSpPr>
        <p:spPr>
          <a:xfrm>
            <a:off x="36185" y="1182567"/>
            <a:ext cx="9144001" cy="3547515"/>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110289" indent="-110289">
              <a:lnSpc>
                <a:spcPct val="115000"/>
              </a:lnSpc>
              <a:buSzPct val="100000"/>
              <a:buChar char="•"/>
              <a:defRPr sz="1600"/>
            </a:pPr>
            <a:r>
              <a:t>To understand the data better, we need to look at different aspects of it. This includes checking how the values are distributed, if there is a bias towards a specific group, and if the data is reliable. For example, the training data may have more information about younger people, which could affect predictions for the rest of the customers.</a:t>
            </a:r>
          </a:p>
          <a:p>
            <a:pPr marL="110289" indent="-110289">
              <a:lnSpc>
                <a:spcPct val="115000"/>
              </a:lnSpc>
              <a:buSzPct val="100000"/>
              <a:buChar char="•"/>
              <a:defRPr sz="1600"/>
            </a:pPr>
          </a:p>
          <a:p>
            <a:pPr marL="110289" indent="-110289">
              <a:lnSpc>
                <a:spcPct val="115000"/>
              </a:lnSpc>
              <a:buSzPct val="100000"/>
              <a:buChar char="•"/>
              <a:defRPr sz="1600"/>
            </a:pPr>
            <a:r>
              <a:t>The datasets we have might have some limitations. Some values could be missing, and the data may be in different formats. We might need to make changes to the data so that it's suitable for analysis. This could involve adjusting the data types and summarizing the information. We could also include data from other sources to add more details.</a:t>
            </a:r>
          </a:p>
          <a:p>
            <a:pPr marL="110289" indent="-110289">
              <a:lnSpc>
                <a:spcPct val="115000"/>
              </a:lnSpc>
              <a:buSzPct val="100000"/>
              <a:buChar char="•"/>
              <a:defRPr sz="1600"/>
            </a:pPr>
          </a:p>
          <a:p>
            <a:pPr marL="110289" indent="-110289">
              <a:lnSpc>
                <a:spcPct val="115000"/>
              </a:lnSpc>
              <a:buSzPct val="100000"/>
              <a:buChar char="•"/>
              <a:defRPr sz="1600"/>
            </a:pPr>
            <a:r>
              <a:t>It's important to keep track of any assumptions we make, limitations in the data, and things we exclude. If we had more time, we could address these assumptions and limitations to improve the analysis in the next stage.</a:t>
            </a:r>
          </a:p>
        </p:txBody>
      </p:sp>
      <p:grpSp>
        <p:nvGrpSpPr>
          <p:cNvPr id="137"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35"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pPr>
            </a:p>
          </p:txBody>
        </p:sp>
        <p:sp>
          <p:nvSpPr>
            <p:cNvPr id="136" name="Note: The data and information in this document is reflective of a hypothetical situation and client. This document is to be used for KPMG Virtual Internship purposes only."/>
            <p:cNvSpPr txBox="1"/>
            <p:nvPr/>
          </p:nvSpPr>
          <p:spPr>
            <a:xfrm>
              <a:off x="-1" y="36569"/>
              <a:ext cx="9175603" cy="1655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pPr>
              <a:r>
                <a:t>       Note: </a:t>
              </a:r>
              <a:r>
                <a:rPr b="0"/>
                <a:t>The data and information in this document is reflective of a hypothetical situation and client. This document is to be used for KPMG Virtual Internship purposes only. </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8" tIns="45718" rIns="45718" bIns="45718" anchor="ctr"/>
          <a:lstStyle/>
          <a:p>
            <a:pPr/>
          </a:p>
        </p:txBody>
      </p:sp>
      <p:sp>
        <p:nvSpPr>
          <p:cNvPr id="140" name="Shape 89"/>
          <p:cNvSpPr txBox="1"/>
          <p:nvPr/>
        </p:nvSpPr>
        <p:spPr>
          <a:xfrm>
            <a:off x="205025" y="263973"/>
            <a:ext cx="8565600" cy="46664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b="1" sz="2000">
                <a:solidFill>
                  <a:srgbClr val="FFFFFF"/>
                </a:solidFill>
              </a:defRPr>
            </a:lvl1pPr>
          </a:lstStyle>
          <a:p>
            <a:pPr/>
            <a:r>
              <a:t>Model Development</a:t>
            </a:r>
          </a:p>
        </p:txBody>
      </p:sp>
      <p:sp>
        <p:nvSpPr>
          <p:cNvPr id="141" name="Shape 91"/>
          <p:cNvSpPr txBox="1"/>
          <p:nvPr/>
        </p:nvSpPr>
        <p:spPr>
          <a:xfrm>
            <a:off x="178366" y="1338298"/>
            <a:ext cx="8803668" cy="336071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150394" indent="-150394">
              <a:lnSpc>
                <a:spcPct val="115000"/>
              </a:lnSpc>
              <a:buSzPct val="100000"/>
              <a:buChar char="•"/>
              <a:defRPr sz="1500"/>
            </a:pPr>
            <a:r>
              <a:t>In order to address the business question using the available data, the first step is to formulate a hypothesis. This hypothesis should be relevant to the question at hand and can be tested using statistical analysis to determine its validity.</a:t>
            </a:r>
          </a:p>
          <a:p>
            <a:pPr marL="150394" indent="-150394">
              <a:lnSpc>
                <a:spcPct val="115000"/>
              </a:lnSpc>
              <a:buSzPct val="100000"/>
              <a:buChar char="•"/>
              <a:defRPr sz="1500"/>
            </a:pPr>
          </a:p>
          <a:p>
            <a:pPr marL="150394" indent="-150394">
              <a:lnSpc>
                <a:spcPct val="115000"/>
              </a:lnSpc>
              <a:buSzPct val="100000"/>
              <a:buChar char="•"/>
              <a:defRPr sz="1500"/>
            </a:pPr>
            <a:r>
              <a:t>Utilize the existing data to create additional calculated fields that provide valuable insights. For example, transform the date of birth (D.O.B) variable into an age bracket category. This conversion can help uncover age-related patterns and facilitate a more comprehensive analysis.</a:t>
            </a:r>
          </a:p>
          <a:p>
            <a:pPr marL="150394" indent="-150394">
              <a:lnSpc>
                <a:spcPct val="115000"/>
              </a:lnSpc>
              <a:buSzPct val="100000"/>
              <a:buChar char="•"/>
              <a:defRPr sz="1500"/>
            </a:pPr>
          </a:p>
          <a:p>
            <a:pPr marL="150394" indent="-150394">
              <a:lnSpc>
                <a:spcPct val="115000"/>
              </a:lnSpc>
              <a:buSzPct val="100000"/>
              <a:buChar char="•"/>
              <a:defRPr sz="1500"/>
            </a:pPr>
            <a:r>
              <a:t>Assess the model's performance using appropriate evaluation metrics such as residual deviance, AIC (Akaike Information Criterion), ROC curves, and R-squared. These metrics provide insights into the model's accuracy and predictive capabilities. Take into account the model's performance along with any relevant assumptions and limitations that may impact the interpretation of the results. Adjust the analysis or consider further improvements based on these considerations.</a:t>
            </a:r>
          </a:p>
        </p:txBody>
      </p:sp>
      <p:grpSp>
        <p:nvGrpSpPr>
          <p:cNvPr id="144"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42"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pPr>
            </a:p>
          </p:txBody>
        </p:sp>
        <p:sp>
          <p:nvSpPr>
            <p:cNvPr id="143" name="Note: The data and information in this document is reflective of a hypothetical situation and client. This document is to be used for KPMG Virtual Internship purposes only."/>
            <p:cNvSpPr txBox="1"/>
            <p:nvPr/>
          </p:nvSpPr>
          <p:spPr>
            <a:xfrm>
              <a:off x="-1" y="36569"/>
              <a:ext cx="9175603" cy="1655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pPr>
              <a:r>
                <a:t>       Note: </a:t>
              </a:r>
              <a:r>
                <a:rPr b="0"/>
                <a:t>The data and information in this document is reflective of a hypothetical situation and client. This document is to be used for KPMG Virtual Internship purposes only. </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8" tIns="45718" rIns="45718" bIns="45718" anchor="ctr"/>
          <a:lstStyle/>
          <a:p>
            <a:pPr/>
          </a:p>
        </p:txBody>
      </p:sp>
      <p:sp>
        <p:nvSpPr>
          <p:cNvPr id="147" name="Shape 98"/>
          <p:cNvSpPr txBox="1"/>
          <p:nvPr/>
        </p:nvSpPr>
        <p:spPr>
          <a:xfrm>
            <a:off x="205025" y="263973"/>
            <a:ext cx="8565600" cy="46664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b="1" sz="2000">
                <a:solidFill>
                  <a:srgbClr val="FFFFFF"/>
                </a:solidFill>
              </a:defRPr>
            </a:lvl1pPr>
          </a:lstStyle>
          <a:p>
            <a:pPr/>
            <a:r>
              <a:t>Interpretation</a:t>
            </a:r>
          </a:p>
        </p:txBody>
      </p:sp>
      <p:sp>
        <p:nvSpPr>
          <p:cNvPr id="148" name="Shape 100"/>
          <p:cNvSpPr txBox="1"/>
          <p:nvPr/>
        </p:nvSpPr>
        <p:spPr>
          <a:xfrm>
            <a:off x="196138" y="973960"/>
            <a:ext cx="8889569" cy="40784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marL="130342" indent="-130342">
              <a:lnSpc>
                <a:spcPct val="115000"/>
              </a:lnSpc>
              <a:buSzPct val="100000"/>
              <a:buChar char="•"/>
              <a:defRPr sz="1300"/>
            </a:pPr>
            <a:r>
              <a:t>Visualizing and presenting the findings is a crucial step in the analysis process. This involves interpreting the significant variables and coefficients in a way that makes sense from a business perspective.</a:t>
            </a:r>
          </a:p>
          <a:p>
            <a:pPr marL="130342" indent="-130342">
              <a:lnSpc>
                <a:spcPct val="115000"/>
              </a:lnSpc>
              <a:buSzPct val="100000"/>
              <a:buChar char="•"/>
              <a:defRPr sz="1300"/>
            </a:pPr>
          </a:p>
          <a:p>
            <a:pPr marL="130342" indent="-130342">
              <a:lnSpc>
                <a:spcPct val="115000"/>
              </a:lnSpc>
              <a:buSzPct val="100000"/>
              <a:buChar char="•"/>
              <a:defRPr sz="1300"/>
            </a:pPr>
            <a:r>
              <a:t>Through effective visualization, such as charts, graphs, or infographics, we can present the results in a visually appealing and easily understandable manner. This allows stakeholders to grasp the insights and implications of the analysis more effectively.</a:t>
            </a:r>
          </a:p>
          <a:p>
            <a:pPr marL="130342" indent="-130342">
              <a:lnSpc>
                <a:spcPct val="115000"/>
              </a:lnSpc>
              <a:buSzPct val="100000"/>
              <a:buChar char="•"/>
              <a:defRPr sz="1300"/>
            </a:pPr>
          </a:p>
          <a:p>
            <a:pPr marL="130342" indent="-130342">
              <a:lnSpc>
                <a:spcPct val="115000"/>
              </a:lnSpc>
              <a:buSzPct val="100000"/>
              <a:buChar char="•"/>
              <a:defRPr sz="1300"/>
            </a:pPr>
            <a:r>
              <a:t>By presenting the findings through slides or other presentation formats, we can provide a comprehensive overview of the business issue at hand. These visual aids serve as valuable tools to support our case with both quantitative and qualitative observations.</a:t>
            </a:r>
          </a:p>
          <a:p>
            <a:pPr marL="130342" indent="-130342">
              <a:lnSpc>
                <a:spcPct val="115000"/>
              </a:lnSpc>
              <a:buSzPct val="100000"/>
              <a:buChar char="•"/>
              <a:defRPr sz="1300"/>
            </a:pPr>
          </a:p>
          <a:p>
            <a:pPr marL="130342" indent="-130342">
              <a:lnSpc>
                <a:spcPct val="115000"/>
              </a:lnSpc>
              <a:buSzPct val="100000"/>
              <a:buChar char="•"/>
              <a:defRPr sz="1300"/>
            </a:pPr>
            <a:r>
              <a:t>The slide presentation helps to convey a clear understanding of the business problem and how the data analysis contributes to addressing it. It combines the use of relevant data-driven evidence, key findings, and meaningful insights to support our argument or decision-making process.</a:t>
            </a:r>
          </a:p>
          <a:p>
            <a:pPr marL="130342" indent="-130342">
              <a:lnSpc>
                <a:spcPct val="115000"/>
              </a:lnSpc>
              <a:buSzPct val="100000"/>
              <a:buChar char="•"/>
              <a:defRPr sz="1300"/>
            </a:pPr>
          </a:p>
          <a:p>
            <a:pPr marL="130342" indent="-130342">
              <a:lnSpc>
                <a:spcPct val="115000"/>
              </a:lnSpc>
              <a:buSzPct val="100000"/>
              <a:buChar char="•"/>
              <a:defRPr sz="1300"/>
            </a:pPr>
            <a:r>
              <a:t>In summary, visualizing and presenting the findings enables us to communicate the analysis results in a way that is accessible and impactful to the intended audience. By utilizing quantitative and qualitative observations, we can effectively convey the relevance and significance of our analysis in addressing the business issue.</a:t>
            </a:r>
          </a:p>
        </p:txBody>
      </p:sp>
      <p:grpSp>
        <p:nvGrpSpPr>
          <p:cNvPr id="151"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49"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pPr>
            </a:p>
          </p:txBody>
        </p:sp>
        <p:sp>
          <p:nvSpPr>
            <p:cNvPr id="150" name="Note: The data and information in this document is reflective of a hypothetical situation and client. This document is to be used for KPMG Virtual Internship purposes only."/>
            <p:cNvSpPr txBox="1"/>
            <p:nvPr/>
          </p:nvSpPr>
          <p:spPr>
            <a:xfrm>
              <a:off x="-1" y="36569"/>
              <a:ext cx="9175603" cy="1655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pPr>
              <a:r>
                <a:t>       Note: </a:t>
              </a:r>
              <a:r>
                <a:rPr b="0"/>
                <a:t>The data and information in this document is reflective of a hypothetical situation and client. This document is to be used for KPMG Virtual Internship purposes only. </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