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10" r:id="rId3"/>
    <p:sldId id="257" r:id="rId4"/>
    <p:sldId id="316" r:id="rId5"/>
    <p:sldId id="317" r:id="rId6"/>
    <p:sldId id="303" r:id="rId7"/>
    <p:sldId id="320" r:id="rId8"/>
    <p:sldId id="259" r:id="rId9"/>
    <p:sldId id="319" r:id="rId10"/>
    <p:sldId id="318" r:id="rId11"/>
    <p:sldId id="298" r:id="rId12"/>
    <p:sldId id="314" r:id="rId13"/>
    <p:sldId id="315" r:id="rId14"/>
    <p:sldId id="265" r:id="rId15"/>
    <p:sldId id="270" r:id="rId16"/>
    <p:sldId id="301" r:id="rId17"/>
    <p:sldId id="272" r:id="rId18"/>
    <p:sldId id="273" r:id="rId19"/>
    <p:sldId id="274" r:id="rId20"/>
    <p:sldId id="305" r:id="rId21"/>
    <p:sldId id="279" r:id="rId22"/>
    <p:sldId id="311" r:id="rId23"/>
    <p:sldId id="282" r:id="rId24"/>
    <p:sldId id="304" r:id="rId25"/>
    <p:sldId id="321" r:id="rId26"/>
  </p:sldIdLst>
  <p:sldSz cx="9144000" cy="6858000" type="screen4x3"/>
  <p:notesSz cx="6858000" cy="9144000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extLst>
    <p:ext uri="{E76CE94A-603C-4142-B9EB-6D1370010A27}">
      <p14:discardImageEditData xmlns="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86351" autoAdjust="0"/>
  </p:normalViewPr>
  <p:slideViewPr>
    <p:cSldViewPr>
      <p:cViewPr>
        <p:scale>
          <a:sx n="66" d="100"/>
          <a:sy n="66" d="100"/>
        </p:scale>
        <p:origin x="-149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8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62252-76EF-BB4B-9408-8A34E7124F64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7F0DA-ED62-6E47-84B6-F4BD1DDC7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dirty="0" smtClean="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One topic </a:t>
            </a:r>
            <a:r>
              <a:rPr lang="en-US" sz="2000" smtClean="0">
                <a:latin typeface="Lucida Grande" pitchFamily="-107" charset="0"/>
                <a:ea typeface="Lucida Grande" pitchFamily="-107" charset="0"/>
                <a:cs typeface="Lucida Grande" pitchFamily="-107" charset="0"/>
                <a:sym typeface="Lucida Grande" pitchFamily="-107" charset="0"/>
              </a:rPr>
              <a:t>is enough</a:t>
            </a:r>
            <a:endParaRPr lang="en-US" sz="2000" dirty="0">
              <a:latin typeface="Lucida Grande" pitchFamily="-107" charset="0"/>
              <a:ea typeface="Lucida Grande" pitchFamily="-107" charset="0"/>
              <a:cs typeface="Lucida Grande" pitchFamily="-107" charset="0"/>
              <a:sym typeface="Lucida Grande" pitchFamily="-107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114300" algn="just">
              <a:buFont typeface="Hoefler Text" pitchFamily="-107" charset="0"/>
              <a:buChar char="•"/>
            </a:pPr>
            <a:endParaRPr lang="en-US" dirty="0">
              <a:latin typeface="Hoefler Text" pitchFamily="-107" charset="0"/>
              <a:ea typeface="Hoefler Text" pitchFamily="-107" charset="0"/>
              <a:cs typeface="Hoefler Text" pitchFamily="-107" charset="0"/>
              <a:sym typeface="Hoefler Text" pitchFamily="-107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114300"/>
            <a:endParaRPr lang="en-US" sz="2000" dirty="0">
              <a:latin typeface="Lucida Grande" pitchFamily="-107" charset="0"/>
              <a:ea typeface="Lucida Grande" pitchFamily="-107" charset="0"/>
              <a:cs typeface="Lucida Grande" pitchFamily="-107" charset="0"/>
              <a:sym typeface="Lucida Grande" pitchFamily="-107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subscribers,</a:t>
            </a:r>
            <a:r>
              <a:rPr lang="en-US" baseline="0" dirty="0" smtClean="0"/>
              <a:t> decoupling</a:t>
            </a:r>
            <a:endParaRPr lang="en-US" dirty="0" smtClean="0"/>
          </a:p>
          <a:p>
            <a:r>
              <a:rPr lang="en-US" dirty="0" smtClean="0"/>
              <a:t>Some examples</a:t>
            </a:r>
            <a:r>
              <a:rPr lang="en-US" baseline="0" dirty="0" smtClean="0"/>
              <a:t> : email notification on adding connection 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subscribers,</a:t>
            </a:r>
            <a:r>
              <a:rPr lang="en-US" baseline="0" dirty="0" smtClean="0"/>
              <a:t> decoupling</a:t>
            </a:r>
            <a:endParaRPr lang="en-US" dirty="0" smtClean="0"/>
          </a:p>
          <a:p>
            <a:r>
              <a:rPr lang="en-US" dirty="0" smtClean="0"/>
              <a:t>Some examples</a:t>
            </a:r>
            <a:r>
              <a:rPr lang="en-US" baseline="0" dirty="0" smtClean="0"/>
              <a:t> : email notification on adding connection 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 some background on</a:t>
            </a:r>
            <a:r>
              <a:rPr lang="en-US" baseline="0" dirty="0" smtClean="0"/>
              <a:t> – basically generating business reports</a:t>
            </a:r>
          </a:p>
          <a:p>
            <a:r>
              <a:rPr lang="en-US" baseline="0" dirty="0" smtClean="0"/>
              <a:t>Tracking data is crucial to measure user engagement – unique member visits per day, ad metrics CTR to ad publishers</a:t>
            </a:r>
          </a:p>
          <a:p>
            <a:r>
              <a:rPr lang="en-US" baseline="0" dirty="0" smtClean="0"/>
              <a:t>Also data analytics – new models for PYMK</a:t>
            </a:r>
          </a:p>
          <a:p>
            <a:r>
              <a:rPr lang="en-US" baseline="0" dirty="0" smtClean="0"/>
              <a:t>Collapse </a:t>
            </a:r>
            <a:r>
              <a:rPr lang="en-US" baseline="0" dirty="0" err="1" smtClean="0"/>
              <a:t>multple</a:t>
            </a:r>
            <a:r>
              <a:rPr lang="en-US" baseline="0" dirty="0" smtClean="0"/>
              <a:t> boxes into one. Show multiple Hadoop clusters</a:t>
            </a:r>
          </a:p>
          <a:p>
            <a:r>
              <a:rPr lang="en-US" baseline="0" dirty="0" smtClean="0"/>
              <a:t>If you track some new data, it will automatically reach Hadoop in a few minutes.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05916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81974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311150"/>
            <a:ext cx="2262188" cy="6632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9" y="311150"/>
            <a:ext cx="6637337" cy="6632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407268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1398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6147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12925"/>
            <a:ext cx="4449762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1" y="1812925"/>
            <a:ext cx="4449763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69382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45741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22214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30554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49813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3" indent="0">
              <a:buNone/>
              <a:defRPr sz="2400"/>
            </a:lvl3pPr>
            <a:lvl4pPr marL="1371440" indent="0">
              <a:buNone/>
              <a:defRPr sz="2000"/>
            </a:lvl4pPr>
            <a:lvl5pPr marL="1828586" indent="0">
              <a:buNone/>
              <a:defRPr sz="2000"/>
            </a:lvl5pPr>
            <a:lvl6pPr marL="2285733" indent="0">
              <a:buNone/>
              <a:defRPr sz="2000"/>
            </a:lvl6pPr>
            <a:lvl7pPr marL="2742879" indent="0">
              <a:buNone/>
              <a:defRPr sz="2000"/>
            </a:lvl7pPr>
            <a:lvl8pPr marL="3200026" indent="0">
              <a:buNone/>
              <a:defRPr sz="2000"/>
            </a:lvl8pPr>
            <a:lvl9pPr marL="365717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FCC2-AFFF-478E-A827-D8DD4AB5E717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43349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FCC2-AFFF-478E-A827-D8DD4AB5E717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D018F-DCE7-4E7C-94C6-1A191101F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71246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tat-computing.org/dataexpo/2009/the-data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9739" y="2633382"/>
            <a:ext cx="7771534" cy="2286000"/>
          </a:xfrm>
        </p:spPr>
        <p:txBody>
          <a:bodyPr/>
          <a:lstStyle/>
          <a:p>
            <a:pPr eaLnBrk="1" hangingPunct="1"/>
            <a:r>
              <a:rPr lang="en-US" sz="4300" b="1" dirty="0" smtClean="0">
                <a:ea typeface="ＭＳ Ｐゴシック" pitchFamily="34" charset="-128"/>
              </a:rPr>
              <a:t>Case Study : Airline </a:t>
            </a:r>
            <a:r>
              <a:rPr lang="en-US" sz="4300" b="1" dirty="0" err="1" smtClean="0">
                <a:ea typeface="ＭＳ Ｐゴシック" pitchFamily="34" charset="-128"/>
              </a:rPr>
              <a:t>ontime</a:t>
            </a:r>
            <a:r>
              <a:rPr lang="en-US" sz="4300" b="1" dirty="0" smtClean="0">
                <a:ea typeface="ＭＳ Ｐゴシック" pitchFamily="34" charset="-128"/>
              </a:rPr>
              <a:t> Performance using Big Data</a:t>
            </a:r>
            <a:endParaRPr lang="en-US" sz="4300" b="1" dirty="0">
              <a:ea typeface="ＭＳ Ｐゴシック" pitchFamily="34" charset="-128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49" y="4191000"/>
            <a:ext cx="7772977" cy="1213037"/>
          </a:xfrm>
        </p:spPr>
        <p:txBody>
          <a:bodyPr>
            <a:normAutofit/>
          </a:bodyPr>
          <a:lstStyle/>
          <a:p>
            <a:pPr eaLnBrk="1" hangingPunct="1"/>
            <a:endParaRPr lang="en-US" sz="20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1" hangingPunct="1"/>
            <a: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Prem Vishnoi</a:t>
            </a:r>
            <a:b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</a:br>
            <a: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vishnoiprem@gmail.com, 18/01/29</a:t>
            </a:r>
            <a:endParaRPr lang="en-US" sz="20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644640279"/>
      </p:ext>
    </p:extLst>
  </p:cSld>
  <p:clrMapOvr>
    <a:masterClrMapping/>
  </p:clrMapOvr>
  <p:transition advTm="975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pub sub ?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838200" y="2148840"/>
            <a:ext cx="1447800" cy="54864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Producer</a:t>
            </a:r>
            <a:endParaRPr lang="en-US" dirty="0">
              <a:solidFill>
                <a:schemeClr val="bg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6477000" y="2133600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Consumer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38200" y="4724400"/>
            <a:ext cx="1447800" cy="548640"/>
          </a:xfrm>
          <a:prstGeom prst="roundRect">
            <a:avLst/>
          </a:prstGeom>
          <a:solidFill>
            <a:schemeClr val="accent3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Producer</a:t>
            </a:r>
            <a:endParaRPr lang="en-US" dirty="0">
              <a:solidFill>
                <a:schemeClr val="bg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6553200" y="4343400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Consumer</a:t>
            </a:r>
          </a:p>
        </p:txBody>
      </p:sp>
      <p:sp>
        <p:nvSpPr>
          <p:cNvPr id="44" name="Cloud 43"/>
          <p:cNvSpPr/>
          <p:nvPr/>
        </p:nvSpPr>
        <p:spPr>
          <a:xfrm>
            <a:off x="2895600" y="2529840"/>
            <a:ext cx="2971800" cy="2286000"/>
          </a:xfrm>
          <a:prstGeom prst="cloud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95000"/>
                <a:satMod val="105000"/>
                <a:alpha val="13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63"/>
          <p:cNvGrpSpPr/>
          <p:nvPr/>
        </p:nvGrpSpPr>
        <p:grpSpPr>
          <a:xfrm>
            <a:off x="3276600" y="2910840"/>
            <a:ext cx="1219200" cy="457200"/>
            <a:chOff x="3505200" y="2743200"/>
            <a:chExt cx="1219200" cy="457200"/>
          </a:xfrm>
        </p:grpSpPr>
        <p:sp>
          <p:nvSpPr>
            <p:cNvPr id="47" name="Stored Data 46"/>
            <p:cNvSpPr/>
            <p:nvPr/>
          </p:nvSpPr>
          <p:spPr>
            <a:xfrm flipH="1">
              <a:off x="3606800" y="2743200"/>
              <a:ext cx="1117600" cy="457200"/>
            </a:xfrm>
            <a:prstGeom prst="flowChartOnlineStorag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Topic 1</a:t>
              </a:r>
              <a:endParaRPr lang="en-US" sz="1600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505200" y="2743200"/>
              <a:ext cx="304800" cy="457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64"/>
          <p:cNvGrpSpPr/>
          <p:nvPr/>
        </p:nvGrpSpPr>
        <p:grpSpPr>
          <a:xfrm>
            <a:off x="4572000" y="2987040"/>
            <a:ext cx="1219200" cy="457200"/>
            <a:chOff x="3505200" y="2743200"/>
            <a:chExt cx="1219200" cy="457200"/>
          </a:xfrm>
        </p:grpSpPr>
        <p:sp>
          <p:nvSpPr>
            <p:cNvPr id="66" name="Stored Data 65"/>
            <p:cNvSpPr/>
            <p:nvPr/>
          </p:nvSpPr>
          <p:spPr>
            <a:xfrm flipH="1">
              <a:off x="3606800" y="2743200"/>
              <a:ext cx="1117600" cy="457200"/>
            </a:xfrm>
            <a:prstGeom prst="flowChartOnlineStorag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Topic 2</a:t>
              </a:r>
              <a:endParaRPr lang="en-US" sz="1600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3505200" y="2743200"/>
              <a:ext cx="304800" cy="457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67"/>
          <p:cNvGrpSpPr/>
          <p:nvPr/>
        </p:nvGrpSpPr>
        <p:grpSpPr>
          <a:xfrm>
            <a:off x="3657600" y="3596640"/>
            <a:ext cx="1219200" cy="457200"/>
            <a:chOff x="3505200" y="2743200"/>
            <a:chExt cx="1219200" cy="457200"/>
          </a:xfrm>
        </p:grpSpPr>
        <p:sp>
          <p:nvSpPr>
            <p:cNvPr id="69" name="Stored Data 68"/>
            <p:cNvSpPr/>
            <p:nvPr/>
          </p:nvSpPr>
          <p:spPr>
            <a:xfrm flipH="1">
              <a:off x="3606800" y="2743200"/>
              <a:ext cx="1117600" cy="457200"/>
            </a:xfrm>
            <a:prstGeom prst="flowChartOnlineStorag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Topic 3</a:t>
              </a:r>
              <a:endParaRPr lang="en-US" sz="1600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3505200" y="2743200"/>
              <a:ext cx="304800" cy="457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ight Arrow 70"/>
          <p:cNvSpPr/>
          <p:nvPr/>
        </p:nvSpPr>
        <p:spPr>
          <a:xfrm rot="2322694">
            <a:off x="2441781" y="2685925"/>
            <a:ext cx="816546" cy="2854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22" idx="1"/>
          </p:cNvCxnSpPr>
          <p:nvPr/>
        </p:nvCxnSpPr>
        <p:spPr>
          <a:xfrm rot="10800000" flipV="1">
            <a:off x="5715000" y="2407920"/>
            <a:ext cx="762000" cy="609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2" idx="1"/>
          </p:cNvCxnSpPr>
          <p:nvPr/>
        </p:nvCxnSpPr>
        <p:spPr>
          <a:xfrm rot="10800000">
            <a:off x="5715000" y="4053840"/>
            <a:ext cx="838200" cy="56388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ight Arrow 76"/>
          <p:cNvSpPr/>
          <p:nvPr/>
        </p:nvSpPr>
        <p:spPr>
          <a:xfrm rot="19404221">
            <a:off x="2366813" y="4467488"/>
            <a:ext cx="816546" cy="2854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 rot="19080788">
            <a:off x="5781887" y="2842516"/>
            <a:ext cx="816546" cy="2854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 rot="1795341">
            <a:off x="5491270" y="4421918"/>
            <a:ext cx="816546" cy="2854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181600" y="230124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286000" y="214884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publish(topic</a:t>
            </a:r>
            <a:r>
              <a:rPr lang="en-US" dirty="0" smtClean="0"/>
              <a:t>, 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352800" y="401710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Publish subscribe 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6248400" y="291084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172200" y="489204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msg</a:t>
            </a:r>
            <a:endParaRPr lang="en-US" dirty="0"/>
          </a:p>
        </p:txBody>
      </p:sp>
    </p:spTree>
  </p:cSld>
  <p:clrMapOvr>
    <a:masterClrMapping/>
  </p:clrMapOvr>
  <p:transition advTm="135283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Distributed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Persistent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High throughput</a:t>
            </a:r>
            <a:endParaRPr lang="en-US" dirty="0"/>
          </a:p>
        </p:txBody>
      </p:sp>
    </p:spTree>
  </p:cSld>
  <p:clrMapOvr>
    <a:masterClrMapping/>
  </p:clrMapOvr>
  <p:transition advTm="24633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ln/>
        </p:spPr>
        <p:txBody>
          <a:bodyPr/>
          <a:lstStyle/>
          <a:p>
            <a:r>
              <a:rPr lang="en-US" dirty="0" smtClean="0"/>
              <a:t>Hadoop Data Load for Kafka</a:t>
            </a:r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4343400" y="3352800"/>
            <a:ext cx="685800" cy="533400"/>
          </a:xfrm>
          <a:prstGeom prst="cloud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9600" y="1676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Live data center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rot="16200000" flipH="1">
            <a:off x="3547101" y="2244099"/>
            <a:ext cx="2239504" cy="3730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3658394" y="4876006"/>
            <a:ext cx="1981200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4000" y="1676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Offline data center</a:t>
            </a:r>
            <a:endParaRPr lang="en-US" dirty="0"/>
          </a:p>
        </p:txBody>
      </p:sp>
      <p:grpSp>
        <p:nvGrpSpPr>
          <p:cNvPr id="2" name="Group 70"/>
          <p:cNvGrpSpPr/>
          <p:nvPr/>
        </p:nvGrpSpPr>
        <p:grpSpPr>
          <a:xfrm>
            <a:off x="7696200" y="2514600"/>
            <a:ext cx="1295400" cy="762000"/>
            <a:chOff x="7010400" y="3276600"/>
            <a:chExt cx="1295400" cy="762000"/>
          </a:xfrm>
        </p:grpSpPr>
        <p:sp>
          <p:nvSpPr>
            <p:cNvPr id="48" name="Rounded Rectangle 47"/>
            <p:cNvSpPr/>
            <p:nvPr/>
          </p:nvSpPr>
          <p:spPr bwMode="auto">
            <a:xfrm>
              <a:off x="7010400" y="3276600"/>
              <a:ext cx="1143000" cy="609600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Hadoop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7086600" y="3352800"/>
              <a:ext cx="1143000" cy="609600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Hadoop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7162800" y="3429000"/>
              <a:ext cx="1143000" cy="609600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Dev Hadoop 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</p:grpSp>
      <p:grpSp>
        <p:nvGrpSpPr>
          <p:cNvPr id="3" name="Group 59"/>
          <p:cNvGrpSpPr/>
          <p:nvPr/>
        </p:nvGrpSpPr>
        <p:grpSpPr>
          <a:xfrm>
            <a:off x="152400" y="3124200"/>
            <a:ext cx="1499937" cy="762000"/>
            <a:chOff x="176463" y="3124200"/>
            <a:chExt cx="1499937" cy="762000"/>
          </a:xfrm>
        </p:grpSpPr>
        <p:sp>
          <p:nvSpPr>
            <p:cNvPr id="39" name="Rounded Rectangle 38"/>
            <p:cNvSpPr/>
            <p:nvPr/>
          </p:nvSpPr>
          <p:spPr bwMode="auto">
            <a:xfrm>
              <a:off x="176463" y="3124200"/>
              <a:ext cx="1323474" cy="609600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Frontend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264695" y="3200400"/>
              <a:ext cx="1323474" cy="609600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Frontend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352926" y="3276600"/>
              <a:ext cx="1323474" cy="609600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Real time consumers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</p:grpSp>
      <p:grpSp>
        <p:nvGrpSpPr>
          <p:cNvPr id="5" name="Group 81"/>
          <p:cNvGrpSpPr/>
          <p:nvPr/>
        </p:nvGrpSpPr>
        <p:grpSpPr>
          <a:xfrm>
            <a:off x="2286000" y="3048000"/>
            <a:ext cx="1447800" cy="914400"/>
            <a:chOff x="2057400" y="3124200"/>
            <a:chExt cx="1447800" cy="914400"/>
          </a:xfrm>
        </p:grpSpPr>
        <p:sp>
          <p:nvSpPr>
            <p:cNvPr id="7" name="Rectangle 6"/>
            <p:cNvSpPr/>
            <p:nvPr/>
          </p:nvSpPr>
          <p:spPr>
            <a:xfrm>
              <a:off x="2057400" y="3124200"/>
              <a:ext cx="12954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Kafka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133600" y="3200400"/>
              <a:ext cx="12954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Kafka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09800" y="3276600"/>
              <a:ext cx="12954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Kafka</a:t>
              </a:r>
              <a:endParaRPr lang="en-US" dirty="0"/>
            </a:p>
          </p:txBody>
        </p:sp>
      </p:grpSp>
      <p:grpSp>
        <p:nvGrpSpPr>
          <p:cNvPr id="6" name="Group 73"/>
          <p:cNvGrpSpPr/>
          <p:nvPr/>
        </p:nvGrpSpPr>
        <p:grpSpPr>
          <a:xfrm>
            <a:off x="5638800" y="3048000"/>
            <a:ext cx="1447800" cy="914400"/>
            <a:chOff x="5105400" y="3200400"/>
            <a:chExt cx="1447800" cy="914400"/>
          </a:xfrm>
        </p:grpSpPr>
        <p:sp>
          <p:nvSpPr>
            <p:cNvPr id="13" name="Rectangle 12"/>
            <p:cNvSpPr/>
            <p:nvPr/>
          </p:nvSpPr>
          <p:spPr>
            <a:xfrm>
              <a:off x="5105400" y="3200400"/>
              <a:ext cx="12954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Kafka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181600" y="3276600"/>
              <a:ext cx="12954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Kafka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257800" y="3352800"/>
              <a:ext cx="12954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Kafka</a:t>
              </a:r>
              <a:endParaRPr lang="en-US" dirty="0"/>
            </a:p>
          </p:txBody>
        </p:sp>
      </p:grpSp>
      <p:sp>
        <p:nvSpPr>
          <p:cNvPr id="83" name="Right Arrow 82"/>
          <p:cNvSpPr/>
          <p:nvPr/>
        </p:nvSpPr>
        <p:spPr>
          <a:xfrm flipH="1">
            <a:off x="1676400" y="3352800"/>
            <a:ext cx="457200" cy="457200"/>
          </a:xfrm>
          <a:prstGeom prst="rightArrow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3810000" y="3352800"/>
            <a:ext cx="533400" cy="457200"/>
          </a:xfrm>
          <a:prstGeom prst="rightArrow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5105400" y="3352800"/>
            <a:ext cx="533400" cy="457200"/>
          </a:xfrm>
          <a:prstGeom prst="rightArrow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 rot="19013191">
            <a:off x="7162800" y="3016154"/>
            <a:ext cx="533400" cy="457200"/>
          </a:xfrm>
          <a:prstGeom prst="rightArrow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70"/>
          <p:cNvGrpSpPr/>
          <p:nvPr/>
        </p:nvGrpSpPr>
        <p:grpSpPr>
          <a:xfrm>
            <a:off x="7696200" y="4038600"/>
            <a:ext cx="1295400" cy="762000"/>
            <a:chOff x="7010400" y="3276600"/>
            <a:chExt cx="1295400" cy="76200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7010400" y="3276600"/>
              <a:ext cx="1143000" cy="609600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Hadoop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7086600" y="3352800"/>
              <a:ext cx="1143000" cy="609600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Hadoop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7162800" y="3429000"/>
              <a:ext cx="1143000" cy="609600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PROD Hadoop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</p:grpSp>
      <p:sp>
        <p:nvSpPr>
          <p:cNvPr id="42" name="Right Arrow 41"/>
          <p:cNvSpPr/>
          <p:nvPr/>
        </p:nvSpPr>
        <p:spPr>
          <a:xfrm rot="2666081">
            <a:off x="7155221" y="3768245"/>
            <a:ext cx="533400" cy="457200"/>
          </a:xfrm>
          <a:prstGeom prst="rightArrow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60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28" grpId="0" animBg="1"/>
      <p:bldP spid="29" grpId="0" animBg="1"/>
      <p:bldP spid="30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ln/>
        </p:spPr>
        <p:txBody>
          <a:bodyPr/>
          <a:lstStyle/>
          <a:p>
            <a:r>
              <a:rPr lang="en-US" dirty="0" smtClean="0"/>
              <a:t>Multi DC data deployments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" y="1447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Live data centers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400800" y="1447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Offline data centers</a:t>
            </a:r>
            <a:endParaRPr lang="en-US" dirty="0"/>
          </a:p>
        </p:txBody>
      </p:sp>
      <p:grpSp>
        <p:nvGrpSpPr>
          <p:cNvPr id="2" name="Group 79"/>
          <p:cNvGrpSpPr/>
          <p:nvPr/>
        </p:nvGrpSpPr>
        <p:grpSpPr>
          <a:xfrm>
            <a:off x="381000" y="1905000"/>
            <a:ext cx="8153400" cy="3657600"/>
            <a:chOff x="381000" y="1447800"/>
            <a:chExt cx="8153400" cy="3657600"/>
          </a:xfrm>
        </p:grpSpPr>
        <p:sp>
          <p:nvSpPr>
            <p:cNvPr id="12" name="Rectangle 11"/>
            <p:cNvSpPr/>
            <p:nvPr/>
          </p:nvSpPr>
          <p:spPr>
            <a:xfrm>
              <a:off x="3810000" y="1752600"/>
              <a:ext cx="12954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Kafka</a:t>
              </a:r>
              <a:endParaRPr lang="en-US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590800" y="1905000"/>
              <a:ext cx="1066800" cy="457200"/>
            </a:xfrm>
            <a:prstGeom prst="rightArrow">
              <a:avLst/>
            </a:prstGeom>
            <a:solidFill>
              <a:schemeClr val="accent1">
                <a:alpha val="60000"/>
              </a:schemeClr>
            </a:solidFill>
            <a:ln>
              <a:solidFill>
                <a:schemeClr val="accent1">
                  <a:shade val="95000"/>
                  <a:satMod val="105000"/>
                  <a:alpha val="38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55"/>
            <p:cNvGrpSpPr/>
            <p:nvPr/>
          </p:nvGrpSpPr>
          <p:grpSpPr>
            <a:xfrm>
              <a:off x="381000" y="1447800"/>
              <a:ext cx="2057400" cy="1371600"/>
              <a:chOff x="381000" y="1447800"/>
              <a:chExt cx="2057400" cy="13716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81000" y="1447800"/>
                <a:ext cx="2057400" cy="1371600"/>
              </a:xfrm>
              <a:prstGeom prst="rect">
                <a:avLst/>
              </a:prstGeom>
              <a:solidFill>
                <a:schemeClr val="accent1">
                  <a:alpha val="6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ounded Rectangle 40"/>
              <p:cNvSpPr/>
              <p:nvPr/>
            </p:nvSpPr>
            <p:spPr bwMode="auto">
              <a:xfrm>
                <a:off x="685800" y="1752600"/>
                <a:ext cx="1323474" cy="609600"/>
              </a:xfrm>
              <a:prstGeom prst="round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Real time consumers</a:t>
                </a:r>
                <a:endPara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 bwMode="auto">
              <a:xfrm>
                <a:off x="762000" y="1828800"/>
                <a:ext cx="1323474" cy="609600"/>
              </a:xfrm>
              <a:prstGeom prst="round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Real time consumers</a:t>
                </a:r>
                <a:endPara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endParaRPr>
              </a:p>
            </p:txBody>
          </p:sp>
          <p:sp>
            <p:nvSpPr>
              <p:cNvPr id="55" name="Rounded Rectangle 54"/>
              <p:cNvSpPr/>
              <p:nvPr/>
            </p:nvSpPr>
            <p:spPr bwMode="auto">
              <a:xfrm>
                <a:off x="838200" y="1905000"/>
                <a:ext cx="1323474" cy="609600"/>
              </a:xfrm>
              <a:prstGeom prst="round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Real time consumers</a:t>
                </a:r>
                <a:endPara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endParaRPr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381000" y="3733800"/>
              <a:ext cx="2057400" cy="13716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685800" y="4038600"/>
              <a:ext cx="1323474" cy="609600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Real time consumers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762000" y="4114800"/>
              <a:ext cx="1323474" cy="609600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Real time consumers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838200" y="4191000"/>
              <a:ext cx="1323474" cy="609600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Real time consumers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886200" y="4038600"/>
              <a:ext cx="12954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Kafka</a:t>
              </a:r>
              <a:endParaRPr lang="en-US" dirty="0"/>
            </a:p>
          </p:txBody>
        </p:sp>
        <p:grpSp>
          <p:nvGrpSpPr>
            <p:cNvPr id="5" name="Group 71"/>
            <p:cNvGrpSpPr/>
            <p:nvPr/>
          </p:nvGrpSpPr>
          <p:grpSpPr>
            <a:xfrm>
              <a:off x="6477000" y="1447800"/>
              <a:ext cx="2057400" cy="1371600"/>
              <a:chOff x="6477000" y="1447800"/>
              <a:chExt cx="2057400" cy="1371600"/>
            </a:xfrm>
          </p:grpSpPr>
          <p:sp>
            <p:nvSpPr>
              <p:cNvPr id="46" name="Rounded Rectangle 45"/>
              <p:cNvSpPr/>
              <p:nvPr/>
            </p:nvSpPr>
            <p:spPr bwMode="auto">
              <a:xfrm>
                <a:off x="6934200" y="1905000"/>
                <a:ext cx="1143000" cy="609600"/>
              </a:xfrm>
              <a:prstGeom prst="roundRect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Hadoop</a:t>
                </a:r>
                <a:endPara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477000" y="1447800"/>
                <a:ext cx="2057400" cy="1371600"/>
              </a:xfrm>
              <a:prstGeom prst="rect">
                <a:avLst/>
              </a:prstGeom>
              <a:solidFill>
                <a:schemeClr val="accent1">
                  <a:alpha val="6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ounded Rectangle 46"/>
              <p:cNvSpPr/>
              <p:nvPr/>
            </p:nvSpPr>
            <p:spPr bwMode="auto">
              <a:xfrm>
                <a:off x="6858000" y="1752600"/>
                <a:ext cx="1143000" cy="609600"/>
              </a:xfrm>
              <a:prstGeom prst="roundRect">
                <a:avLst/>
              </a:prstGeom>
              <a:solidFill>
                <a:schemeClr val="accent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Hadoop</a:t>
                </a:r>
                <a:endPara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 bwMode="auto">
              <a:xfrm>
                <a:off x="6934200" y="1828800"/>
                <a:ext cx="1143000" cy="609600"/>
              </a:xfrm>
              <a:prstGeom prst="roundRect">
                <a:avLst/>
              </a:prstGeom>
              <a:solidFill>
                <a:schemeClr val="accent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Hadoop</a:t>
                </a:r>
                <a:endPara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endParaRPr>
              </a:p>
            </p:txBody>
          </p:sp>
          <p:sp>
            <p:nvSpPr>
              <p:cNvPr id="71" name="Rounded Rectangle 70"/>
              <p:cNvSpPr/>
              <p:nvPr/>
            </p:nvSpPr>
            <p:spPr bwMode="auto">
              <a:xfrm>
                <a:off x="7010400" y="1905000"/>
                <a:ext cx="1143000" cy="609600"/>
              </a:xfrm>
              <a:prstGeom prst="roundRect">
                <a:avLst/>
              </a:prstGeom>
              <a:solidFill>
                <a:schemeClr val="accent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Hadoop</a:t>
                </a:r>
                <a:endPara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endParaRPr>
              </a:p>
            </p:txBody>
          </p:sp>
        </p:grpSp>
        <p:grpSp>
          <p:nvGrpSpPr>
            <p:cNvPr id="6" name="Group 72"/>
            <p:cNvGrpSpPr/>
            <p:nvPr/>
          </p:nvGrpSpPr>
          <p:grpSpPr>
            <a:xfrm>
              <a:off x="6477000" y="3733800"/>
              <a:ext cx="2057400" cy="1371600"/>
              <a:chOff x="6477000" y="1447800"/>
              <a:chExt cx="2057400" cy="1371600"/>
            </a:xfrm>
          </p:grpSpPr>
          <p:sp>
            <p:nvSpPr>
              <p:cNvPr id="74" name="Rounded Rectangle 73"/>
              <p:cNvSpPr/>
              <p:nvPr/>
            </p:nvSpPr>
            <p:spPr bwMode="auto">
              <a:xfrm>
                <a:off x="6934200" y="1905000"/>
                <a:ext cx="1143000" cy="609600"/>
              </a:xfrm>
              <a:prstGeom prst="roundRect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Hadoop</a:t>
                </a:r>
                <a:endPara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477000" y="1447800"/>
                <a:ext cx="2057400" cy="1371600"/>
              </a:xfrm>
              <a:prstGeom prst="rect">
                <a:avLst/>
              </a:prstGeom>
              <a:solidFill>
                <a:schemeClr val="accent1">
                  <a:alpha val="6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ounded Rectangle 75"/>
              <p:cNvSpPr/>
              <p:nvPr/>
            </p:nvSpPr>
            <p:spPr bwMode="auto">
              <a:xfrm>
                <a:off x="6858000" y="1752600"/>
                <a:ext cx="1143000" cy="609600"/>
              </a:xfrm>
              <a:prstGeom prst="roundRect">
                <a:avLst/>
              </a:prstGeom>
              <a:solidFill>
                <a:schemeClr val="accent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Hadoop</a:t>
                </a:r>
                <a:endPara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endParaRPr>
              </a:p>
            </p:txBody>
          </p:sp>
          <p:sp>
            <p:nvSpPr>
              <p:cNvPr id="77" name="Rounded Rectangle 76"/>
              <p:cNvSpPr/>
              <p:nvPr/>
            </p:nvSpPr>
            <p:spPr bwMode="auto">
              <a:xfrm>
                <a:off x="6934200" y="1828800"/>
                <a:ext cx="1143000" cy="609600"/>
              </a:xfrm>
              <a:prstGeom prst="roundRect">
                <a:avLst/>
              </a:prstGeom>
              <a:solidFill>
                <a:schemeClr val="accent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Hadoop</a:t>
                </a:r>
                <a:endPara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 bwMode="auto">
              <a:xfrm>
                <a:off x="7010400" y="1905000"/>
                <a:ext cx="1143000" cy="609600"/>
              </a:xfrm>
              <a:prstGeom prst="roundRect">
                <a:avLst/>
              </a:prstGeom>
              <a:solidFill>
                <a:schemeClr val="accent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>
                  <a:schemeClr val="accent3"/>
                </a:glow>
              </a:effectLst>
            </p:spPr>
            <p:txBody>
              <a:bodyPr vert="horz" wrap="square" lIns="64291" tIns="32146" rIns="64291" bIns="3214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chemeClr val="bg1"/>
                    </a:solidFill>
                    <a:ea typeface="ヒラギノ明朝 ProN W3" pitchFamily="-107" charset="-128"/>
                    <a:cs typeface="ヒラギノ明朝 ProN W3" pitchFamily="-107" charset="-128"/>
                    <a:sym typeface="Cochin" pitchFamily="-107" charset="0"/>
                  </a:rPr>
                  <a:t>DWH</a:t>
                </a:r>
                <a:endParaRPr lang="en-US" dirty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endParaRPr>
              </a:p>
            </p:txBody>
          </p:sp>
        </p:grpSp>
      </p:grpSp>
      <p:sp>
        <p:nvSpPr>
          <p:cNvPr id="33" name="Oval 32"/>
          <p:cNvSpPr/>
          <p:nvPr/>
        </p:nvSpPr>
        <p:spPr>
          <a:xfrm>
            <a:off x="1295400" y="342900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295400" y="365760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295400" y="388620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467600" y="342900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467600" y="365760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467600" y="388620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5257800" y="2362200"/>
            <a:ext cx="1066800" cy="457200"/>
          </a:xfrm>
          <a:prstGeom prst="rightArrow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38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5257800" y="4572000"/>
            <a:ext cx="1066800" cy="457200"/>
          </a:xfrm>
          <a:prstGeom prst="rightArrow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38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2590800" y="4572000"/>
            <a:ext cx="1066800" cy="457200"/>
          </a:xfrm>
          <a:prstGeom prst="rightArrow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38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Tm="79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olume</a:t>
            </a:r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500062" y="2232422"/>
            <a:ext cx="3545086" cy="3018234"/>
          </a:xfrm>
          <a:ln/>
        </p:spPr>
        <p:txBody>
          <a:bodyPr>
            <a:normAutofit/>
          </a:bodyPr>
          <a:lstStyle/>
          <a:p>
            <a:pPr marL="449817">
              <a:buFont typeface="Wingdings" charset="2"/>
              <a:buChar char="§"/>
            </a:pPr>
            <a:r>
              <a:rPr lang="en-US" dirty="0" smtClean="0"/>
              <a:t>10</a:t>
            </a:r>
            <a:r>
              <a:rPr lang="en-US" dirty="0" smtClean="0"/>
              <a:t>B </a:t>
            </a:r>
            <a:r>
              <a:rPr lang="en-US" dirty="0" smtClean="0"/>
              <a:t>events/day</a:t>
            </a:r>
          </a:p>
          <a:p>
            <a:pPr marL="449817">
              <a:buFont typeface="Wingdings" charset="2"/>
              <a:buChar char="§"/>
            </a:pPr>
            <a:endParaRPr lang="en-US" dirty="0" smtClean="0"/>
          </a:p>
          <a:p>
            <a:pPr marL="449817">
              <a:buFont typeface="Wingdings" charset="2"/>
              <a:buChar char="§"/>
            </a:pPr>
            <a:r>
              <a:rPr lang="en-US" dirty="0" smtClean="0"/>
              <a:t>1</a:t>
            </a:r>
            <a:r>
              <a:rPr lang="en-US" dirty="0" smtClean="0"/>
              <a:t> </a:t>
            </a:r>
            <a:r>
              <a:rPr lang="en-US" dirty="0" smtClean="0"/>
              <a:t>terabytes/day</a:t>
            </a:r>
          </a:p>
          <a:p>
            <a:pPr marL="449817">
              <a:buFont typeface="Wingdings" charset="2"/>
              <a:buChar char="§"/>
            </a:pPr>
            <a:endParaRPr lang="en-US" dirty="0" smtClean="0"/>
          </a:p>
          <a:p>
            <a:pPr marL="449817">
              <a:buFont typeface="Wingdings" charset="2"/>
              <a:buChar char="§"/>
            </a:pPr>
            <a:r>
              <a:rPr lang="en-US" dirty="0" smtClean="0"/>
              <a:t>100K </a:t>
            </a:r>
            <a:r>
              <a:rPr lang="en-US" dirty="0" smtClean="0"/>
              <a:t>events/sec </a:t>
            </a:r>
          </a:p>
          <a:p>
            <a:pPr marL="449817">
              <a:buFont typeface="Wingdings" charset="2"/>
              <a:buChar char="§"/>
            </a:pPr>
            <a:endParaRPr lang="en-US" dirty="0" smtClean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8666" y="2224609"/>
            <a:ext cx="4536281" cy="3021583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 advTm="18633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1676400" y="1752600"/>
            <a:ext cx="1447800" cy="54864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Producer</a:t>
            </a:r>
            <a:endParaRPr lang="en-US" dirty="0">
              <a:solidFill>
                <a:schemeClr val="bg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1676400" y="5257800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Consumer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5791200" y="1737360"/>
            <a:ext cx="1447800" cy="548640"/>
          </a:xfrm>
          <a:prstGeom prst="roundRect">
            <a:avLst/>
          </a:prstGeom>
          <a:solidFill>
            <a:schemeClr val="accent3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Producer</a:t>
            </a:r>
            <a:endParaRPr lang="en-US" dirty="0">
              <a:solidFill>
                <a:schemeClr val="bg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000" y="32004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590800" y="32004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334000" y="32004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010400" y="32004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 bwMode="auto">
          <a:xfrm>
            <a:off x="6248400" y="5257800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Consumer</a:t>
            </a:r>
          </a:p>
        </p:txBody>
      </p:sp>
      <p:sp>
        <p:nvSpPr>
          <p:cNvPr id="33" name="Magnetic Disk 32"/>
          <p:cNvSpPr/>
          <p:nvPr/>
        </p:nvSpPr>
        <p:spPr>
          <a:xfrm>
            <a:off x="4114800" y="3200400"/>
            <a:ext cx="1066800" cy="838200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21" idx="2"/>
            <a:endCxn id="26" idx="0"/>
          </p:cNvCxnSpPr>
          <p:nvPr/>
        </p:nvCxnSpPr>
        <p:spPr bwMode="auto">
          <a:xfrm rot="5400000">
            <a:off x="1455420" y="2255520"/>
            <a:ext cx="899160" cy="9906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1" idx="2"/>
            <a:endCxn id="28" idx="0"/>
          </p:cNvCxnSpPr>
          <p:nvPr/>
        </p:nvCxnSpPr>
        <p:spPr bwMode="auto">
          <a:xfrm rot="16200000" flipH="1">
            <a:off x="2369820" y="2331720"/>
            <a:ext cx="899160" cy="8382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endCxn id="31" idx="0"/>
          </p:cNvCxnSpPr>
          <p:nvPr/>
        </p:nvCxnSpPr>
        <p:spPr bwMode="auto">
          <a:xfrm>
            <a:off x="6629400" y="2286000"/>
            <a:ext cx="10287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endCxn id="29" idx="0"/>
          </p:cNvCxnSpPr>
          <p:nvPr/>
        </p:nvCxnSpPr>
        <p:spPr bwMode="auto">
          <a:xfrm rot="5400000">
            <a:off x="5810250" y="2457450"/>
            <a:ext cx="914400" cy="5715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22" idx="0"/>
            <a:endCxn id="26" idx="2"/>
          </p:cNvCxnSpPr>
          <p:nvPr/>
        </p:nvCxnSpPr>
        <p:spPr bwMode="auto">
          <a:xfrm rot="16200000" flipV="1">
            <a:off x="1314450" y="4057650"/>
            <a:ext cx="1295400" cy="11049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rot="16200000" flipV="1">
            <a:off x="5848350" y="4057650"/>
            <a:ext cx="1295400" cy="11049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0" name="Straight Arrow Connector 39"/>
          <p:cNvCxnSpPr>
            <a:stCxn id="22" idx="0"/>
            <a:endCxn id="28" idx="2"/>
          </p:cNvCxnSpPr>
          <p:nvPr/>
        </p:nvCxnSpPr>
        <p:spPr bwMode="auto">
          <a:xfrm rot="5400000" flipH="1" flipV="1">
            <a:off x="2228850" y="4248150"/>
            <a:ext cx="1295400" cy="7239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rot="5400000" flipH="1" flipV="1">
            <a:off x="6800850" y="4248150"/>
            <a:ext cx="1295400" cy="7239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2514600" y="2286000"/>
            <a:ext cx="28956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10800000" flipV="1">
            <a:off x="3810000" y="2286000"/>
            <a:ext cx="26289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Connector 55"/>
          <p:cNvCxnSpPr>
            <a:stCxn id="21" idx="3"/>
            <a:endCxn id="33" idx="1"/>
          </p:cNvCxnSpPr>
          <p:nvPr/>
        </p:nvCxnSpPr>
        <p:spPr>
          <a:xfrm>
            <a:off x="3124200" y="2026920"/>
            <a:ext cx="1524000" cy="11734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4" idx="1"/>
            <a:endCxn id="33" idx="1"/>
          </p:cNvCxnSpPr>
          <p:nvPr/>
        </p:nvCxnSpPr>
        <p:spPr>
          <a:xfrm rot="10800000" flipV="1">
            <a:off x="4648200" y="2011680"/>
            <a:ext cx="1143000" cy="1188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2" idx="3"/>
            <a:endCxn id="33" idx="3"/>
          </p:cNvCxnSpPr>
          <p:nvPr/>
        </p:nvCxnSpPr>
        <p:spPr>
          <a:xfrm flipV="1">
            <a:off x="3352800" y="4038600"/>
            <a:ext cx="1295400" cy="1493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2" idx="1"/>
            <a:endCxn id="33" idx="3"/>
          </p:cNvCxnSpPr>
          <p:nvPr/>
        </p:nvCxnSpPr>
        <p:spPr>
          <a:xfrm rot="10800000">
            <a:off x="4648200" y="4038600"/>
            <a:ext cx="1600200" cy="1493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 bwMode="auto">
          <a:xfrm rot="10800000" flipV="1">
            <a:off x="2057400" y="2286000"/>
            <a:ext cx="44577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2438400" y="2286000"/>
            <a:ext cx="45720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advTm="106016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5109" y="1066800"/>
            <a:ext cx="7340203" cy="4724400"/>
          </a:xfrm>
        </p:spPr>
        <p:txBody>
          <a:bodyPr>
            <a:normAutofit fontScale="92500" lnSpcReduction="20000"/>
          </a:bodyPr>
          <a:lstStyle/>
          <a:p>
            <a:pPr algn="l"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Introduction to pub-sub</a:t>
            </a:r>
          </a:p>
          <a:p>
            <a:pPr>
              <a:buNone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dirty="0" smtClean="0"/>
              <a:t>Kafka at LinkedIn</a:t>
            </a:r>
          </a:p>
          <a:p>
            <a:pPr algn="l"/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dirty="0" smtClean="0"/>
              <a:t>Hadoop and Kafka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b="1" i="1" dirty="0" smtClean="0"/>
              <a:t>Design</a:t>
            </a:r>
          </a:p>
          <a:p>
            <a:pPr algn="l"/>
            <a:endParaRPr lang="en-US" dirty="0" smtClean="0"/>
          </a:p>
          <a:p>
            <a:pPr algn="l">
              <a:buFont typeface="Wingdings" charset="2"/>
              <a:buChar char="§"/>
            </a:pPr>
            <a:r>
              <a:rPr lang="en-US" dirty="0" smtClean="0"/>
              <a:t>Performance</a:t>
            </a:r>
          </a:p>
          <a:p>
            <a:pPr algn="l">
              <a:buFont typeface="Wingdings" charset="2"/>
              <a:buChar char="§"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ransition advTm="3866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fficiency </a:t>
            </a:r>
            <a:r>
              <a:rPr lang="en-US" dirty="0"/>
              <a:t>#1: simple storage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250031" y="1643062"/>
            <a:ext cx="8501063" cy="2402086"/>
          </a:xfrm>
          <a:ln/>
        </p:spPr>
        <p:txBody>
          <a:bodyPr/>
          <a:lstStyle/>
          <a:p>
            <a:pPr marL="449817">
              <a:buFont typeface="Wingdings" charset="2"/>
              <a:buChar char="§"/>
            </a:pPr>
            <a:r>
              <a:rPr lang="en-US" dirty="0"/>
              <a:t>Each topic has an </a:t>
            </a:r>
            <a:r>
              <a:rPr lang="en-US" dirty="0" smtClean="0"/>
              <a:t>ever-growing </a:t>
            </a:r>
            <a:r>
              <a:rPr lang="en-US" dirty="0"/>
              <a:t>log</a:t>
            </a:r>
          </a:p>
          <a:p>
            <a:pPr marL="449817">
              <a:buFont typeface="Wingdings" charset="2"/>
              <a:buChar char="§"/>
            </a:pPr>
            <a:r>
              <a:rPr lang="en-US" dirty="0"/>
              <a:t>A log == a list of files</a:t>
            </a:r>
          </a:p>
          <a:p>
            <a:pPr marL="449817">
              <a:buFont typeface="Wingdings" charset="2"/>
              <a:buChar char="§"/>
            </a:pPr>
            <a:r>
              <a:rPr lang="en-US" dirty="0"/>
              <a:t>A message is addressed by a log offset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078" y="3536156"/>
            <a:ext cx="6947297" cy="25717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 advTm="796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fficiency </a:t>
            </a:r>
            <a:r>
              <a:rPr lang="en-US" dirty="0"/>
              <a:t>#2: careful transfer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469908">
              <a:buFont typeface="Wingdings" charset="2"/>
              <a:buChar char="§"/>
            </a:pPr>
            <a:r>
              <a:rPr lang="en-US" dirty="0"/>
              <a:t>Batch send and </a:t>
            </a:r>
            <a:r>
              <a:rPr lang="en-US" dirty="0" smtClean="0"/>
              <a:t>receive</a:t>
            </a:r>
          </a:p>
          <a:p>
            <a:pPr marL="469908">
              <a:buNone/>
            </a:pPr>
            <a:endParaRPr lang="en-US" dirty="0" smtClean="0"/>
          </a:p>
          <a:p>
            <a:pPr marL="469908">
              <a:buFont typeface="Wingdings" charset="2"/>
              <a:buChar char="§"/>
            </a:pPr>
            <a:r>
              <a:rPr lang="en-US" dirty="0"/>
              <a:t>No message caching in </a:t>
            </a:r>
            <a:r>
              <a:rPr lang="en-US" dirty="0" smtClean="0"/>
              <a:t>JVM</a:t>
            </a:r>
          </a:p>
          <a:p>
            <a:pPr marL="469908">
              <a:buNone/>
            </a:pPr>
            <a:endParaRPr lang="en-US" dirty="0" smtClean="0"/>
          </a:p>
          <a:p>
            <a:pPr marL="469908">
              <a:buFont typeface="Wingdings" charset="2"/>
              <a:buChar char="§"/>
            </a:pPr>
            <a:r>
              <a:rPr lang="en-US" dirty="0"/>
              <a:t>Rely on file system buffering</a:t>
            </a:r>
            <a:endParaRPr lang="en-US" dirty="0" smtClean="0"/>
          </a:p>
          <a:p>
            <a:pPr marL="782436" lvl="1"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69908">
              <a:buFont typeface="Wingdings" charset="2"/>
              <a:buChar char="§"/>
            </a:pPr>
            <a:r>
              <a:rPr lang="en-US" dirty="0"/>
              <a:t>Zero-copy transfer: file -&gt; socket</a:t>
            </a:r>
          </a:p>
        </p:txBody>
      </p:sp>
    </p:spTree>
  </p:cSld>
  <p:clrMapOvr>
    <a:masterClrMapping/>
  </p:clrMapOvr>
  <p:transition advTm="192083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Multi subscribers</a:t>
            </a:r>
            <a:endParaRPr lang="en-US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469908">
              <a:buSzPct val="100000"/>
              <a:buFont typeface="Wingdings" charset="2"/>
              <a:buChar char="§"/>
            </a:pPr>
            <a:r>
              <a:rPr lang="en-US" dirty="0" smtClean="0"/>
              <a:t>1 file system operation per request</a:t>
            </a:r>
          </a:p>
          <a:p>
            <a:pPr marL="469908">
              <a:buSzPct val="100000"/>
              <a:buNone/>
            </a:pPr>
            <a:endParaRPr lang="en-US" dirty="0" smtClean="0"/>
          </a:p>
          <a:p>
            <a:pPr marL="469908">
              <a:buSzPct val="100000"/>
              <a:buFont typeface="Wingdings" charset="2"/>
              <a:buChar char="§"/>
            </a:pPr>
            <a:r>
              <a:rPr lang="en-US" dirty="0" smtClean="0"/>
              <a:t>Consumption is cheap</a:t>
            </a:r>
          </a:p>
          <a:p>
            <a:pPr marL="469908">
              <a:buSzPct val="100000"/>
              <a:buNone/>
            </a:pPr>
            <a:endParaRPr lang="en-US" dirty="0" smtClean="0"/>
          </a:p>
          <a:p>
            <a:pPr marL="469908">
              <a:buSzPct val="100000"/>
              <a:buFont typeface="Wingdings" charset="2"/>
              <a:buChar char="§"/>
            </a:pPr>
            <a:r>
              <a:rPr lang="en-US" dirty="0" smtClean="0"/>
              <a:t>SLA based message retention</a:t>
            </a:r>
          </a:p>
          <a:p>
            <a:pPr marL="469908">
              <a:buSzPct val="100000"/>
              <a:buNone/>
            </a:pPr>
            <a:endParaRPr lang="en-US" dirty="0" smtClean="0"/>
          </a:p>
          <a:p>
            <a:pPr marL="469908">
              <a:buSzPct val="100000"/>
              <a:buFont typeface="Wingdings" charset="2"/>
              <a:buChar char="§"/>
            </a:pPr>
            <a:r>
              <a:rPr lang="en-US" dirty="0" err="1" smtClean="0"/>
              <a:t>Rewindable</a:t>
            </a:r>
            <a:r>
              <a:rPr lang="en-US" dirty="0" smtClean="0"/>
              <a:t> consumption</a:t>
            </a:r>
          </a:p>
        </p:txBody>
      </p:sp>
    </p:spTree>
  </p:cSld>
  <p:clrMapOvr>
    <a:masterClrMapping/>
  </p:clrMapOvr>
  <p:transition advTm="8336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"/>
            <a:ext cx="8686800" cy="6126164"/>
          </a:xfrm>
        </p:spPr>
        <p:txBody>
          <a:bodyPr/>
          <a:lstStyle/>
          <a:p>
            <a:r>
              <a:rPr lang="en-GB" dirty="0" smtClean="0"/>
              <a:t>Intro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752600"/>
            <a:ext cx="6000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33399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Auditing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  <a:ln/>
        </p:spPr>
        <p:txBody>
          <a:bodyPr vert="horz" lIns="91429" tIns="45714" rIns="91429" bIns="45714" rtlCol="0">
            <a:normAutofit/>
          </a:bodyPr>
          <a:lstStyle/>
          <a:p>
            <a:pPr marL="469908" marR="0" lvl="0" indent="-342860" algn="ctr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8" marR="0" lvl="0" indent="-342860" algn="ctr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8" marR="0" lvl="0" indent="-342860" algn="ctr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Char char="§"/>
              <a:tabLst/>
              <a:defRPr/>
            </a:pPr>
            <a:endParaRPr lang="en-US" sz="3200" dirty="0" smtClean="0"/>
          </a:p>
          <a:p>
            <a:pPr marL="469908" marR="0" lvl="0" indent="-342860" algn="ctr" defTabSz="9142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sz="3200" dirty="0" smtClean="0"/>
              <a:t># events published = # events consumed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Content Placeholder 9" descr="ideal kafka audit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rcRect l="-8748" r="-8748"/>
          <a:stretch>
            <a:fillRect/>
          </a:stretch>
        </p:blipFill>
        <p:spPr>
          <a:xfrm>
            <a:off x="228600" y="1371600"/>
            <a:ext cx="8728973" cy="4800599"/>
          </a:xfrm>
        </p:spPr>
      </p:pic>
      <p:pic>
        <p:nvPicPr>
          <p:cNvPr id="12" name="Picture 11" descr="bad kafka audi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0" y="1371600"/>
            <a:ext cx="7620000" cy="489254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2065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erformance</a:t>
            </a:r>
            <a:endParaRPr lang="en-US" dirty="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orient="vert" idx="1"/>
          </p:nvPr>
        </p:nvSpPr>
        <p:spPr>
          <a:xfrm>
            <a:off x="457200" y="1371600"/>
            <a:ext cx="8229600" cy="4724400"/>
          </a:xfrm>
          <a:ln/>
        </p:spPr>
        <p:txBody>
          <a:bodyPr vert="horz">
            <a:noAutofit/>
          </a:bodyPr>
          <a:lstStyle/>
          <a:p>
            <a:pPr marL="469908">
              <a:buFont typeface="Wingdings" charset="2"/>
              <a:buChar char="§"/>
            </a:pPr>
            <a:r>
              <a:rPr lang="en-US" dirty="0"/>
              <a:t>2 Linux boxes</a:t>
            </a:r>
            <a:endParaRPr lang="en-US" dirty="0" smtClean="0"/>
          </a:p>
          <a:p>
            <a:pPr marL="782436" lvl="1">
              <a:spcBef>
                <a:spcPts val="1855"/>
              </a:spcBef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16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2.0 GHz cores</a:t>
            </a:r>
          </a:p>
          <a:p>
            <a:pPr marL="782436" lvl="1">
              <a:spcBef>
                <a:spcPts val="1855"/>
              </a:spcBef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 7200 rpm SATA drive RAID 10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82436" lvl="1">
              <a:spcBef>
                <a:spcPts val="1855"/>
              </a:spcBef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24GB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memory</a:t>
            </a:r>
          </a:p>
          <a:p>
            <a:pPr marL="782436" lvl="1">
              <a:spcBef>
                <a:spcPts val="1855"/>
              </a:spcBef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1Gb network link</a:t>
            </a:r>
          </a:p>
          <a:p>
            <a:pPr marL="469908">
              <a:spcBef>
                <a:spcPts val="1855"/>
              </a:spcBef>
              <a:buFont typeface="Wingdings" charset="2"/>
              <a:buChar char="§"/>
            </a:pPr>
            <a:r>
              <a:rPr lang="en-US" dirty="0"/>
              <a:t>200 byte </a:t>
            </a:r>
            <a:r>
              <a:rPr lang="en-US" dirty="0" smtClean="0"/>
              <a:t>messages</a:t>
            </a:r>
          </a:p>
          <a:p>
            <a:pPr marL="469908">
              <a:spcBef>
                <a:spcPts val="1855"/>
              </a:spcBef>
              <a:buFont typeface="Wingdings" charset="2"/>
              <a:buChar char="§"/>
            </a:pPr>
            <a:r>
              <a:rPr lang="en-US" dirty="0" smtClean="0"/>
              <a:t>Producer batch size 200 messages</a:t>
            </a:r>
          </a:p>
          <a:p>
            <a:pPr marL="469908">
              <a:spcBef>
                <a:spcPts val="1855"/>
              </a:spcBef>
              <a:buFont typeface="Wingdings" charset="2"/>
              <a:buChar char="§"/>
            </a:pPr>
            <a:endParaRPr lang="en-US" dirty="0"/>
          </a:p>
        </p:txBody>
      </p:sp>
    </p:spTree>
  </p:cSld>
  <p:clrMapOvr>
    <a:masterClrMapping/>
  </p:clrMapOvr>
  <p:transition advTm="30416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performance metrics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Producer batch size = 40K</a:t>
            </a:r>
          </a:p>
          <a:p>
            <a:r>
              <a:rPr lang="en-US" dirty="0" smtClean="0"/>
              <a:t>Consumer batch size = 1MB</a:t>
            </a:r>
          </a:p>
          <a:p>
            <a:r>
              <a:rPr lang="en-US" dirty="0" smtClean="0"/>
              <a:t>100 topics, broker flush interval = 100K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Producer throughput = 90 MB/sec</a:t>
            </a:r>
          </a:p>
          <a:p>
            <a:pPr lvl="1"/>
            <a:r>
              <a:rPr lang="en-US" dirty="0" smtClean="0"/>
              <a:t>Consumer throughput = 60 MB/sec</a:t>
            </a:r>
          </a:p>
          <a:p>
            <a:pPr lvl="1"/>
            <a:r>
              <a:rPr lang="en-US" dirty="0" smtClean="0"/>
              <a:t>Consumer latency = 220 ms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 advTm="865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229600" cy="1143000"/>
          </a:xfrm>
          <a:ln/>
        </p:spPr>
        <p:txBody>
          <a:bodyPr/>
          <a:lstStyle/>
          <a:p>
            <a:r>
              <a:rPr lang="en-US" sz="4500" dirty="0" smtClean="0"/>
              <a:t>Replication</a:t>
            </a:r>
            <a:endParaRPr lang="en-US" sz="4500" dirty="0"/>
          </a:p>
        </p:txBody>
      </p:sp>
      <p:pic>
        <p:nvPicPr>
          <p:cNvPr id="4" name="Picture 3" descr="Replica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1600200"/>
            <a:ext cx="6629400" cy="4360626"/>
          </a:xfrm>
          <a:prstGeom prst="rect">
            <a:avLst/>
          </a:prstGeom>
        </p:spPr>
      </p:pic>
    </p:spTree>
  </p:cSld>
  <p:clrMapOvr>
    <a:masterClrMapping/>
  </p:clrMapOvr>
  <p:transition advTm="6555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Speed Ingestion and </a:t>
            </a:r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391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Model in </a:t>
            </a:r>
            <a:r>
              <a:rPr lang="en-US" dirty="0" err="1" smtClean="0"/>
              <a:t>Elasticsearch</a:t>
            </a:r>
            <a:r>
              <a:rPr lang="en-US" dirty="0" smtClean="0"/>
              <a:t> (Index, Type, Partition)</a:t>
            </a:r>
          </a:p>
          <a:p>
            <a:r>
              <a:rPr lang="en-US" dirty="0" smtClean="0"/>
              <a:t>Consume the data from Kafka topic and load in to speed (</a:t>
            </a:r>
            <a:r>
              <a:rPr lang="en-US" dirty="0" err="1" smtClean="0"/>
              <a:t>Elasticsearch</a:t>
            </a:r>
            <a:r>
              <a:rPr lang="en-US" dirty="0" smtClean="0"/>
              <a:t>) using Spark streaming</a:t>
            </a:r>
          </a:p>
        </p:txBody>
      </p:sp>
    </p:spTree>
  </p:cSld>
  <p:clrMapOvr>
    <a:masterClrMapping/>
  </p:clrMapOvr>
  <p:transition advTm="15149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 Restful service (Read data from </a:t>
            </a:r>
            <a:r>
              <a:rPr lang="en-US" dirty="0" err="1" smtClean="0"/>
              <a:t>Elasticsearch</a:t>
            </a:r>
            <a:r>
              <a:rPr lang="en-US" dirty="0" smtClean="0"/>
              <a:t> Index), Answer any three of the following questions…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7391400" cy="33829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Which carrier performs </a:t>
            </a:r>
            <a:r>
              <a:rPr lang="en-US" dirty="0" err="1" smtClean="0"/>
              <a:t>better?When</a:t>
            </a:r>
            <a:r>
              <a:rPr lang="en-US" dirty="0" smtClean="0"/>
              <a:t> is the best time of day/day of week/time of year to fly to </a:t>
            </a:r>
            <a:r>
              <a:rPr lang="en-US" dirty="0" err="1" smtClean="0"/>
              <a:t>minimise</a:t>
            </a:r>
            <a:r>
              <a:rPr lang="en-US" dirty="0" smtClean="0"/>
              <a:t> </a:t>
            </a:r>
            <a:r>
              <a:rPr lang="en-US" dirty="0" err="1" smtClean="0"/>
              <a:t>delays?Do</a:t>
            </a:r>
            <a:r>
              <a:rPr lang="en-US" dirty="0" smtClean="0"/>
              <a:t> older planes suffer more </a:t>
            </a:r>
            <a:r>
              <a:rPr lang="en-US" dirty="0" err="1" smtClean="0"/>
              <a:t>delays?Can</a:t>
            </a:r>
            <a:r>
              <a:rPr lang="en-US" dirty="0" smtClean="0"/>
              <a:t> you detect cascading failures as delays in one airport create delays in others? Are there critical links in the system?</a:t>
            </a:r>
          </a:p>
        </p:txBody>
      </p:sp>
    </p:spTree>
  </p:cSld>
  <p:clrMapOvr>
    <a:masterClrMapping/>
  </p:clrMapOvr>
  <p:transition advTm="15149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5109" y="1066800"/>
            <a:ext cx="7340203" cy="4724400"/>
          </a:xfrm>
        </p:spPr>
        <p:txBody>
          <a:bodyPr>
            <a:normAutofit lnSpcReduction="10000"/>
          </a:bodyPr>
          <a:lstStyle/>
          <a:p>
            <a:pPr algn="l">
              <a:buFont typeface="Wingdings" charset="2"/>
              <a:buChar char="§"/>
            </a:pPr>
            <a:endParaRPr lang="en-US" b="1" i="1" dirty="0" smtClean="0"/>
          </a:p>
          <a:p>
            <a:pPr algn="l">
              <a:buFont typeface="Wingdings" charset="2"/>
              <a:buChar char="§"/>
            </a:pPr>
            <a:r>
              <a:rPr lang="en-US" b="1" i="1" dirty="0" smtClean="0"/>
              <a:t>Introduction to Airline on time Performance</a:t>
            </a:r>
            <a:endParaRPr lang="en-US" b="1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Batch Ingestion &amp; Processing</a:t>
            </a:r>
          </a:p>
          <a:p>
            <a:pPr>
              <a:buFont typeface="Wingdings" charset="2"/>
              <a:buChar char="§"/>
            </a:pPr>
            <a:r>
              <a:rPr lang="en-US" dirty="0" err="1" smtClean="0"/>
              <a:t>Hadoop</a:t>
            </a:r>
            <a:r>
              <a:rPr lang="en-US" dirty="0" smtClean="0"/>
              <a:t> directory Structure to be created.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Source data details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Data preparation</a:t>
            </a:r>
          </a:p>
          <a:p>
            <a:pPr>
              <a:buFont typeface="Wingdings" charset="2"/>
              <a:buChar char="§"/>
            </a:pPr>
            <a:r>
              <a:rPr lang="en-US" i="1" dirty="0" smtClean="0"/>
              <a:t>Batch Ingestion (HDFS) </a:t>
            </a:r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ransition advTm="24649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5109" y="1066800"/>
            <a:ext cx="7340203" cy="5181600"/>
          </a:xfrm>
        </p:spPr>
        <p:txBody>
          <a:bodyPr>
            <a:normAutofit/>
          </a:bodyPr>
          <a:lstStyle/>
          <a:p>
            <a:pPr algn="l"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Modeling and processing 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Develop a solution in Hive, Pig and Spark/ </a:t>
            </a:r>
            <a:r>
              <a:rPr lang="en-US" dirty="0" err="1" smtClean="0"/>
              <a:t>Scala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Speed Ingestion &amp; Processing 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Data preparation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Speed Ingestion and Modeling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Develop Restful service (Read data from Elastic search Index)…</a:t>
            </a:r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 algn="l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ransition advTm="24649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Introduction to Airline on time Performance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US" dirty="0" smtClean="0">
                <a:hlinkClick r:id="rId2"/>
              </a:rPr>
              <a:t>The data</a:t>
            </a:r>
            <a:r>
              <a:rPr lang="en-US" dirty="0" smtClean="0"/>
              <a:t> consists of flight arrival and departure details for all commercial flights within the USA, from October 1987 to April 2008.</a:t>
            </a:r>
          </a:p>
          <a:p>
            <a:r>
              <a:rPr lang="en-US" dirty="0" smtClean="0"/>
              <a:t>The performance of airline is measured by </a:t>
            </a:r>
            <a:r>
              <a:rPr lang="en-US" dirty="0" err="1" smtClean="0"/>
              <a:t>Hadoop</a:t>
            </a:r>
            <a:r>
              <a:rPr lang="en-US" dirty="0" smtClean="0"/>
              <a:t> ecosystem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5109" y="1066800"/>
            <a:ext cx="1258491" cy="609600"/>
          </a:xfrm>
        </p:spPr>
        <p:txBody>
          <a:bodyPr>
            <a:normAutofit/>
          </a:bodyPr>
          <a:lstStyle/>
          <a:p>
            <a:pPr algn="l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	Batch Ingestion &amp; Processing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1371600"/>
          <a:ext cx="6126481" cy="4842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113"/>
                <a:gridCol w="1487010"/>
                <a:gridCol w="1174738"/>
                <a:gridCol w="153162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dirty="0">
                          <a:latin typeface="+mj-lt"/>
                          <a:ea typeface="Calibri"/>
                          <a:cs typeface="Times New Roman"/>
                        </a:rPr>
                        <a:t>Layer</a:t>
                      </a:r>
                      <a:endParaRPr lang="en-GB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>
                          <a:latin typeface="+mj-lt"/>
                          <a:ea typeface="Calibri"/>
                          <a:cs typeface="Times New Roman"/>
                        </a:rPr>
                        <a:t>Directory Path</a:t>
                      </a:r>
                      <a:endParaRPr lang="en-GB" sz="24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dirty="0">
                          <a:latin typeface="+mj-lt"/>
                          <a:ea typeface="Calibri"/>
                          <a:cs typeface="Times New Roman"/>
                        </a:rPr>
                        <a:t>File Format</a:t>
                      </a:r>
                      <a:endParaRPr lang="en-GB" sz="24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+mj-lt"/>
                        </a:rPr>
                        <a:t>comments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</a:tr>
              <a:tr h="824146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+mj-lt"/>
                        </a:rPr>
                        <a:t>RAW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+mj-lt"/>
                        </a:rPr>
                        <a:t>/data/raw/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+mj-lt"/>
                        </a:rPr>
                        <a:t>CSV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+mj-lt"/>
                        </a:rPr>
                        <a:t>4</a:t>
                      </a:r>
                      <a:r>
                        <a:rPr lang="en-GB" sz="2400" baseline="0" dirty="0" smtClean="0">
                          <a:latin typeface="+mj-lt"/>
                        </a:rPr>
                        <a:t> dir under /raw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</a:tr>
              <a:tr h="824146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+mj-lt"/>
                        </a:rPr>
                        <a:t>Decomposed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+mj-lt"/>
                        </a:rPr>
                        <a:t>/data/decomposed/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+mj-lt"/>
                        </a:rPr>
                        <a:t>Avro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>
                        <a:latin typeface="+mj-lt"/>
                      </a:endParaRPr>
                    </a:p>
                  </a:txBody>
                  <a:tcPr/>
                </a:tc>
              </a:tr>
              <a:tr h="1168788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+mj-lt"/>
                        </a:rPr>
                        <a:t>Modelled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+mj-lt"/>
                        </a:rPr>
                        <a:t>/data/modelled/Parquet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+mj-lt"/>
                        </a:rPr>
                        <a:t>Parquet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</a:tr>
              <a:tr h="824146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+mj-lt"/>
                        </a:rPr>
                        <a:t>Schema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+mj-lt"/>
                        </a:rPr>
                        <a:t>/data/schema/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+mj-lt"/>
                        </a:rPr>
                        <a:t>AVSC schema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Tm="6833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Source Data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Below are the source details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Airports-Airport name and airport code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Carriers-Flight Code and Name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Planedate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OTP- Online transaction Data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advTm="14541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838200" y="2148840"/>
            <a:ext cx="1447800" cy="54864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Airports</a:t>
            </a:r>
            <a:endParaRPr lang="en-US" dirty="0">
              <a:solidFill>
                <a:schemeClr val="bg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6477000" y="2133600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Consumer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38200" y="4724400"/>
            <a:ext cx="1447800" cy="381000"/>
          </a:xfrm>
          <a:prstGeom prst="roundRect">
            <a:avLst/>
          </a:prstGeom>
          <a:solidFill>
            <a:schemeClr val="accent3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Carriers</a:t>
            </a:r>
            <a:endParaRPr lang="en-US" dirty="0">
              <a:solidFill>
                <a:schemeClr val="bg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6553200" y="4343400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Consumer</a:t>
            </a:r>
          </a:p>
        </p:txBody>
      </p:sp>
      <p:sp>
        <p:nvSpPr>
          <p:cNvPr id="44" name="Cloud 43"/>
          <p:cNvSpPr/>
          <p:nvPr/>
        </p:nvSpPr>
        <p:spPr>
          <a:xfrm>
            <a:off x="2895600" y="2529840"/>
            <a:ext cx="2971800" cy="2575560"/>
          </a:xfrm>
          <a:prstGeom prst="cloud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95000"/>
                <a:satMod val="105000"/>
                <a:alpha val="13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Airports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3276600" y="2910840"/>
            <a:ext cx="1219200" cy="457200"/>
            <a:chOff x="3505200" y="2743200"/>
            <a:chExt cx="1219200" cy="457200"/>
          </a:xfrm>
        </p:grpSpPr>
        <p:sp>
          <p:nvSpPr>
            <p:cNvPr id="47" name="Stored Data 46"/>
            <p:cNvSpPr/>
            <p:nvPr/>
          </p:nvSpPr>
          <p:spPr>
            <a:xfrm flipH="1">
              <a:off x="3606800" y="2743200"/>
              <a:ext cx="1117600" cy="457200"/>
            </a:xfrm>
            <a:prstGeom prst="flowChartOnlineStorag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Airports</a:t>
              </a:r>
              <a:endParaRPr lang="en-US" sz="1600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505200" y="2743200"/>
              <a:ext cx="304800" cy="457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572000" y="2987040"/>
            <a:ext cx="1219200" cy="457200"/>
            <a:chOff x="3505200" y="2743200"/>
            <a:chExt cx="1219200" cy="457200"/>
          </a:xfrm>
        </p:grpSpPr>
        <p:sp>
          <p:nvSpPr>
            <p:cNvPr id="66" name="Stored Data 65"/>
            <p:cNvSpPr/>
            <p:nvPr/>
          </p:nvSpPr>
          <p:spPr>
            <a:xfrm flipH="1">
              <a:off x="3606800" y="2743200"/>
              <a:ext cx="1117600" cy="457200"/>
            </a:xfrm>
            <a:prstGeom prst="flowChartOnlineStorag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PlaneDate</a:t>
              </a:r>
              <a:endParaRPr lang="en-US" sz="1600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3505200" y="2743200"/>
              <a:ext cx="304800" cy="457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657600" y="3596640"/>
            <a:ext cx="1219200" cy="457200"/>
            <a:chOff x="3505200" y="2743200"/>
            <a:chExt cx="1219200" cy="457200"/>
          </a:xfrm>
        </p:grpSpPr>
        <p:sp>
          <p:nvSpPr>
            <p:cNvPr id="69" name="Stored Data 68"/>
            <p:cNvSpPr/>
            <p:nvPr/>
          </p:nvSpPr>
          <p:spPr>
            <a:xfrm flipH="1">
              <a:off x="3606800" y="2743200"/>
              <a:ext cx="1117600" cy="457200"/>
            </a:xfrm>
            <a:prstGeom prst="flowChartOnlineStorag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Carriers</a:t>
              </a:r>
              <a:endParaRPr lang="en-US" sz="1600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3505200" y="2743200"/>
              <a:ext cx="304800" cy="457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ight Arrow 70"/>
          <p:cNvSpPr/>
          <p:nvPr/>
        </p:nvSpPr>
        <p:spPr>
          <a:xfrm rot="2322694">
            <a:off x="2441781" y="2685925"/>
            <a:ext cx="816546" cy="2854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22" idx="1"/>
          </p:cNvCxnSpPr>
          <p:nvPr/>
        </p:nvCxnSpPr>
        <p:spPr>
          <a:xfrm rot="10800000" flipV="1">
            <a:off x="5715000" y="2407920"/>
            <a:ext cx="762000" cy="609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2" idx="1"/>
          </p:cNvCxnSpPr>
          <p:nvPr/>
        </p:nvCxnSpPr>
        <p:spPr>
          <a:xfrm rot="10800000">
            <a:off x="5715000" y="4053840"/>
            <a:ext cx="838200" cy="56388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ight Arrow 76"/>
          <p:cNvSpPr/>
          <p:nvPr/>
        </p:nvSpPr>
        <p:spPr>
          <a:xfrm rot="19404221">
            <a:off x="2366813" y="4467488"/>
            <a:ext cx="816546" cy="2854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 rot="19080788">
            <a:off x="5781887" y="2842516"/>
            <a:ext cx="816546" cy="2854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 rot="1795341">
            <a:off x="5491270" y="4421918"/>
            <a:ext cx="816546" cy="2854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181600" y="230124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286000" y="214884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publish(topic</a:t>
            </a:r>
            <a:r>
              <a:rPr lang="en-US" dirty="0" smtClean="0"/>
              <a:t>, 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352800" y="4419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Publish subscribe 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6248400" y="291084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172200" y="489204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 bwMode="auto">
          <a:xfrm>
            <a:off x="914400" y="3048000"/>
            <a:ext cx="1447800" cy="396240"/>
          </a:xfrm>
          <a:prstGeom prst="roundRect">
            <a:avLst/>
          </a:prstGeom>
          <a:solidFill>
            <a:schemeClr val="accent3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OTP</a:t>
            </a:r>
            <a:endParaRPr lang="en-US" dirty="0">
              <a:solidFill>
                <a:schemeClr val="bg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30" name="Right Arrow 29"/>
          <p:cNvSpPr/>
          <p:nvPr/>
        </p:nvSpPr>
        <p:spPr>
          <a:xfrm rot="2322694">
            <a:off x="2347270" y="3192698"/>
            <a:ext cx="606396" cy="4089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 bwMode="auto">
          <a:xfrm>
            <a:off x="1219200" y="3810000"/>
            <a:ext cx="1447800" cy="381000"/>
          </a:xfrm>
          <a:prstGeom prst="roundRect">
            <a:avLst/>
          </a:prstGeom>
          <a:solidFill>
            <a:schemeClr val="accent3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Plane Date</a:t>
            </a:r>
            <a:endParaRPr lang="en-US" dirty="0">
              <a:solidFill>
                <a:schemeClr val="bg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876800" y="3581400"/>
            <a:ext cx="1219200" cy="457200"/>
            <a:chOff x="3505200" y="2743200"/>
            <a:chExt cx="1219200" cy="457200"/>
          </a:xfrm>
        </p:grpSpPr>
        <p:sp>
          <p:nvSpPr>
            <p:cNvPr id="38" name="Stored Data 46"/>
            <p:cNvSpPr/>
            <p:nvPr/>
          </p:nvSpPr>
          <p:spPr>
            <a:xfrm flipH="1">
              <a:off x="3606800" y="2743200"/>
              <a:ext cx="1117600" cy="457200"/>
            </a:xfrm>
            <a:prstGeom prst="flowChartOnlineStorag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OTP</a:t>
              </a:r>
              <a:endParaRPr lang="en-US" sz="16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3505200" y="2743200"/>
              <a:ext cx="304800" cy="457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advTm="13528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 a solution in Hive, Pig and Spark/ </a:t>
            </a:r>
            <a:r>
              <a:rPr lang="en-US" dirty="0" err="1" smtClean="0"/>
              <a:t>Scala</a:t>
            </a:r>
            <a:r>
              <a:rPr lang="en-US" dirty="0" smtClean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Which carrier performs better?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When is the best time of day/day of week/time of year to fly to </a:t>
            </a:r>
            <a:r>
              <a:rPr lang="en-US" dirty="0" err="1" smtClean="0"/>
              <a:t>minimise</a:t>
            </a:r>
            <a:r>
              <a:rPr lang="en-US" dirty="0" smtClean="0"/>
              <a:t> delays?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Do older planes suffer more delays?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Can you detect cascading failures as delays in one airport create delays in others? Are there critical links in the system?</a:t>
            </a:r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 advTm="145416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7|43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30244</TotalTime>
  <Words>693</Words>
  <Application>Microsoft Office PowerPoint</Application>
  <PresentationFormat>On-screen Show (4:3)</PresentationFormat>
  <Paragraphs>234</Paragraphs>
  <Slides>25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Case Study : Airline ontime Performance using Big Data</vt:lpstr>
      <vt:lpstr>Slide 2</vt:lpstr>
      <vt:lpstr>Outline</vt:lpstr>
      <vt:lpstr>Outline</vt:lpstr>
      <vt:lpstr>Introduction to Airline on time Performance</vt:lpstr>
      <vt:lpstr> Batch Ingestion &amp; Processing</vt:lpstr>
      <vt:lpstr> Source Data Details</vt:lpstr>
      <vt:lpstr>Data preparation</vt:lpstr>
      <vt:lpstr>Develop a solution in Hive, Pig and Spark/ Scala.</vt:lpstr>
      <vt:lpstr>What is pub sub ?</vt:lpstr>
      <vt:lpstr>Kafka</vt:lpstr>
      <vt:lpstr>Hadoop Data Load for Kafka</vt:lpstr>
      <vt:lpstr>Multi DC data deployments</vt:lpstr>
      <vt:lpstr>Volume</vt:lpstr>
      <vt:lpstr>Architecture</vt:lpstr>
      <vt:lpstr>Outline</vt:lpstr>
      <vt:lpstr>Efficiency #1: simple storage</vt:lpstr>
      <vt:lpstr>Efficiency #2: careful transfer</vt:lpstr>
      <vt:lpstr>Multi subscribers</vt:lpstr>
      <vt:lpstr>Auditing</vt:lpstr>
      <vt:lpstr>Performance</vt:lpstr>
      <vt:lpstr>Basic performance metrics</vt:lpstr>
      <vt:lpstr>Replication</vt:lpstr>
      <vt:lpstr> Speed Ingestion and Modelling</vt:lpstr>
      <vt:lpstr>Develop Restful service (Read data from Elasticsearch Index), Answer any three of the following questions…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Presentation Title</dc:title>
  <dc:creator>Delia</dc:creator>
  <cp:lastModifiedBy>1535140</cp:lastModifiedBy>
  <cp:revision>442</cp:revision>
  <dcterms:created xsi:type="dcterms:W3CDTF">2011-11-11T23:43:00Z</dcterms:created>
  <dcterms:modified xsi:type="dcterms:W3CDTF">2018-01-30T15:41:30Z</dcterms:modified>
</cp:coreProperties>
</file>