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8" r:id="rId7"/>
    <p:sldId id="260" r:id="rId8"/>
    <p:sldId id="267" r:id="rId9"/>
    <p:sldId id="261" r:id="rId10"/>
    <p:sldId id="262" r:id="rId11"/>
    <p:sldId id="263" r:id="rId12"/>
    <p:sldId id="264" r:id="rId13"/>
    <p:sldId id="266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26"/>
    <p:restoredTop sz="94694"/>
  </p:normalViewPr>
  <p:slideViewPr>
    <p:cSldViewPr snapToGrid="0">
      <p:cViewPr varScale="1">
        <p:scale>
          <a:sx n="110" d="100"/>
          <a:sy n="110" d="100"/>
        </p:scale>
        <p:origin x="200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5EE40-27DD-A7D9-B487-3B704B388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F292E4-CA02-0BD1-286B-E6E87B219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9E3B2-619E-3CAF-C832-549BDB015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76E5-0774-CF4D-8172-D25FBB82F36B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A604F-F1D6-27E7-65CB-9997AEFBB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28A6C-E2F3-45DB-C87B-CEA9FD1B4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637A-5620-784D-8E5E-186DC4EA3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426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765D1-3F05-F281-FA55-A3958BCAD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F620D3-4E62-B05A-69DB-E03DA2FDB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1C26B-5AB9-5433-35F6-188C71936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76E5-0774-CF4D-8172-D25FBB82F36B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F4B75-0561-2A04-BE1A-B693E461E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EDF91-FB25-259E-60EB-3F52085D6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637A-5620-784D-8E5E-186DC4EA3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15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96F472-1829-1B60-354A-30C4F2B4DB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F93846-7D53-377C-FF8C-C5B487996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258AF-F58A-B736-45D2-A14DEDAB4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76E5-0774-CF4D-8172-D25FBB82F36B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73927-C14C-D5E7-50A2-9F91CCB1F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252AC-55EE-38AC-6345-763389E45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637A-5620-784D-8E5E-186DC4EA3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0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D4D59-B404-DAC0-FF7E-4D7BDAC18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D0A88-4663-CF3C-9EC8-D28FA9ABA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9595D-FBC0-0E6F-6D67-40CBE904F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76E5-0774-CF4D-8172-D25FBB82F36B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BD33C-A08A-87C8-19AF-7F8A64167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82735-56FB-4179-08A7-45C555EF8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637A-5620-784D-8E5E-186DC4EA3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514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71DF1-A4F1-C404-AE79-6B41EC43B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279E4-0493-2B3E-7747-22849C085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58A63-E39A-192C-9DDD-5BC1CEAAE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76E5-0774-CF4D-8172-D25FBB82F36B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10290-6634-E55E-2E4B-20B4A61D4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7BD0D-0B7F-61CF-7840-FEC08E2B9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637A-5620-784D-8E5E-186DC4EA3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8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16F06-8F3D-2912-C3A7-2980C4CD7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18604-2220-7942-D67C-FBBBBD25E8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AECFA5-7BD7-D3FA-57FF-B3BE1F1DE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6D0564-4BE3-93BB-46D8-3A53D3139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76E5-0774-CF4D-8172-D25FBB82F36B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44CFC-6457-14B8-479B-DCC611520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07B30-226A-1B1B-3152-5C3C7FA10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637A-5620-784D-8E5E-186DC4EA3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38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D3D0E-4C82-B505-B6AB-67381B4CD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BF3DE-C00D-148F-12D2-9195A7676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470A27-97DE-BEA5-B90F-1398F1157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56EA98-78AB-C9F5-108B-731065CA7A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5DB5D7-8670-6574-245F-D1B4BB0613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69E45B-8304-A6B1-7E53-50FB4BFA1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76E5-0774-CF4D-8172-D25FBB82F36B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D30FF2-AC2E-11EB-FC68-69299072F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3D4E4A-FFB7-8D14-70C7-10DA63787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637A-5620-784D-8E5E-186DC4EA3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40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38A73-B205-D1F6-4AD4-6617EA087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3AD901-CCC7-368D-F993-A8CDEC865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76E5-0774-CF4D-8172-D25FBB82F36B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AA175F-849C-5434-F0F4-8C255CDDC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F60A5F-F9F1-CDFB-1C67-2263FF113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637A-5620-784D-8E5E-186DC4EA3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46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BE29EF-5C9D-0861-98FF-F2B1817DF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76E5-0774-CF4D-8172-D25FBB82F36B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DCF8E-73AA-D3D9-1743-15A05EDEB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4EDDC9-12BB-CF48-C3FA-BDF6E61AE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637A-5620-784D-8E5E-186DC4EA3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385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4111B-2036-E30A-28A6-4E227B7B0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3D38F-F411-BCDB-20CA-513AC7F7F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2B0D6-E209-FA9B-751D-B4EB5CBC9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CB766-5CB0-9826-E13D-1F13E4EE2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76E5-0774-CF4D-8172-D25FBB82F36B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00A74-2C07-5E57-6D23-72543A5C4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DA5A0-37E8-0D2D-F339-54F999557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637A-5620-784D-8E5E-186DC4EA3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09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417A2-6A22-5062-F7CA-0660BC118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5610F0-A3EF-E905-5474-FF86490DE4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4C6B37-17FA-73AF-1832-97717E1F6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3EF1D-D7D4-49E6-8AAD-2E6A0DE61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76E5-0774-CF4D-8172-D25FBB82F36B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554154-B31E-BB30-CD2A-01462F69A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FE05F-8616-5B3F-757B-9E49768BB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637A-5620-784D-8E5E-186DC4EA3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4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FA1964-5222-AFAB-0366-23D370B24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729B1-6941-8CB1-0F3A-6CFBC7F74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60FA0-FEF5-E22D-8CC9-5777DF424C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176E5-0774-CF4D-8172-D25FBB82F36B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0D8AA-4666-C8C9-B69A-3894A2831E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F768F-CF83-DFCF-8C70-F354F40C58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A637A-5620-784D-8E5E-186DC4EA3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58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202FA-37ED-FB14-87F2-7136D877BE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u="none" strike="noStrike" dirty="0">
                <a:solidFill>
                  <a:schemeClr val="bg2">
                    <a:lumMod val="10000"/>
                  </a:schemeClr>
                </a:solidFill>
                <a:effectLst/>
                <a:latin typeface="Avenir Light" panose="020B0402020203020204" pitchFamily="34" charset="77"/>
              </a:rPr>
              <a:t>Analysis of Uber &amp; Lyft ride details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F7CCE7-D69D-405B-52D0-A65B9EAA0C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1733" y="4079875"/>
            <a:ext cx="9144000" cy="1655762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latin typeface="Avenir Light" panose="020B0402020203020204" pitchFamily="34" charset="77"/>
              </a:rPr>
              <a:t>presented by - vishnu</a:t>
            </a:r>
          </a:p>
        </p:txBody>
      </p:sp>
    </p:spTree>
    <p:extLst>
      <p:ext uri="{BB962C8B-B14F-4D97-AF65-F5344CB8AC3E}">
        <p14:creationId xmlns:p14="http://schemas.microsoft.com/office/powerpoint/2010/main" val="3678863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1FB28-90C4-3C32-AA5E-5C9B92063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Light" panose="020B0402020203020204" pitchFamily="34" charset="77"/>
              </a:rPr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6FD92-8DF8-4010-E83F-08AE28D60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Features </a:t>
            </a:r>
          </a:p>
          <a:p>
            <a:pPr marL="457200" lvl="1" indent="0">
              <a:buNone/>
            </a:pPr>
            <a:r>
              <a:rPr lang="en-US" dirty="0"/>
              <a:t>Cab name – categorial</a:t>
            </a:r>
          </a:p>
          <a:p>
            <a:pPr marL="457200" lvl="1" indent="0">
              <a:buNone/>
            </a:pPr>
            <a:r>
              <a:rPr lang="en-US" dirty="0"/>
              <a:t>Distance – continuous</a:t>
            </a:r>
          </a:p>
          <a:p>
            <a:pPr marL="457200" lvl="1" indent="0">
              <a:buNone/>
            </a:pPr>
            <a:r>
              <a:rPr lang="en-US" dirty="0"/>
              <a:t>Surge multiplier – continuous</a:t>
            </a:r>
          </a:p>
          <a:p>
            <a:pPr marL="457200" lvl="1" indent="0">
              <a:buNone/>
            </a:pPr>
            <a:r>
              <a:rPr lang="en-US" dirty="0"/>
              <a:t>Source &amp; destinations – categorical(for this dataset)</a:t>
            </a:r>
          </a:p>
          <a:p>
            <a:pPr marL="457200" lvl="1" indent="0">
              <a:buNone/>
            </a:pPr>
            <a:r>
              <a:rPr lang="en-US" dirty="0"/>
              <a:t>Temperature and prep intensity - continuous</a:t>
            </a:r>
          </a:p>
          <a:p>
            <a:r>
              <a:rPr lang="en-US" dirty="0"/>
              <a:t>What should I do now?</a:t>
            </a:r>
          </a:p>
          <a:p>
            <a:r>
              <a:rPr lang="en-US" dirty="0"/>
              <a:t>Which model should I chose?</a:t>
            </a:r>
          </a:p>
        </p:txBody>
      </p:sp>
    </p:spTree>
    <p:extLst>
      <p:ext uri="{BB962C8B-B14F-4D97-AF65-F5344CB8AC3E}">
        <p14:creationId xmlns:p14="http://schemas.microsoft.com/office/powerpoint/2010/main" val="1053572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11F27-C358-F42A-6F19-267A4BC0E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Light" panose="020B0402020203020204" pitchFamily="34" charset="77"/>
              </a:rPr>
              <a:t>ACCURACY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68F07F-6841-6F14-94D3-6DEF0C46FF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0687"/>
            <a:ext cx="4059263" cy="4802188"/>
          </a:xfrm>
        </p:spPr>
        <p:txBody>
          <a:bodyPr>
            <a:normAutofit/>
          </a:bodyPr>
          <a:lstStyle/>
          <a:p>
            <a:r>
              <a:rPr lang="en-US" dirty="0">
                <a:latin typeface="Avenir Light" panose="020B0402020203020204" pitchFamily="34" charset="77"/>
              </a:rPr>
              <a:t>Linear regression</a:t>
            </a:r>
          </a:p>
          <a:p>
            <a:pPr marL="457200" lvl="1" indent="0">
              <a:buNone/>
            </a:pPr>
            <a:r>
              <a:rPr lang="en-US" dirty="0">
                <a:latin typeface="Avenir Light" panose="020B0402020203020204" pitchFamily="34" charset="77"/>
              </a:rPr>
              <a:t>Training R2 score – 92</a:t>
            </a:r>
          </a:p>
          <a:p>
            <a:pPr marL="457200" lvl="1" indent="0">
              <a:buNone/>
            </a:pPr>
            <a:r>
              <a:rPr lang="en-US" dirty="0">
                <a:latin typeface="Avenir Light" panose="020B0402020203020204" pitchFamily="34" charset="77"/>
              </a:rPr>
              <a:t>Testing R2 score – 92</a:t>
            </a:r>
          </a:p>
          <a:p>
            <a:pPr marL="457200" lvl="1" indent="0">
              <a:buNone/>
            </a:pPr>
            <a:endParaRPr lang="en-US" dirty="0">
              <a:latin typeface="Avenir Light" panose="020B0402020203020204" pitchFamily="34" charset="77"/>
            </a:endParaRPr>
          </a:p>
          <a:p>
            <a:r>
              <a:rPr lang="en-US" dirty="0">
                <a:latin typeface="Avenir Light" panose="020B0402020203020204" pitchFamily="34" charset="77"/>
              </a:rPr>
              <a:t>NN</a:t>
            </a:r>
          </a:p>
          <a:p>
            <a:pPr marL="457200" lvl="1" indent="0">
              <a:buNone/>
            </a:pPr>
            <a:r>
              <a:rPr lang="en-US" dirty="0">
                <a:latin typeface="Avenir Light" panose="020B0402020203020204" pitchFamily="34" charset="77"/>
              </a:rPr>
              <a:t>Training </a:t>
            </a:r>
          </a:p>
          <a:p>
            <a:pPr marL="914400" lvl="2" indent="0">
              <a:buNone/>
            </a:pPr>
            <a:r>
              <a:rPr lang="en-US" dirty="0">
                <a:latin typeface="Avenir Light" panose="020B0402020203020204" pitchFamily="34" charset="77"/>
              </a:rPr>
              <a:t>R2 score – 95</a:t>
            </a:r>
          </a:p>
          <a:p>
            <a:pPr marL="914400" lvl="2" indent="0">
              <a:buNone/>
            </a:pPr>
            <a:r>
              <a:rPr lang="en-US" dirty="0">
                <a:latin typeface="Avenir Light" panose="020B0402020203020204" pitchFamily="34" charset="77"/>
              </a:rPr>
              <a:t>MSE loss – 4.2</a:t>
            </a:r>
          </a:p>
          <a:p>
            <a:pPr marL="457200" lvl="1" indent="0">
              <a:buNone/>
            </a:pPr>
            <a:r>
              <a:rPr lang="en-US" dirty="0">
                <a:latin typeface="Avenir Light" panose="020B0402020203020204" pitchFamily="34" charset="77"/>
              </a:rPr>
              <a:t>Validation </a:t>
            </a:r>
          </a:p>
          <a:p>
            <a:pPr marL="914400" lvl="2" indent="0">
              <a:buNone/>
            </a:pPr>
            <a:r>
              <a:rPr lang="en-US" dirty="0">
                <a:latin typeface="Avenir Light" panose="020B0402020203020204" pitchFamily="34" charset="77"/>
              </a:rPr>
              <a:t>R2 score – 95</a:t>
            </a:r>
          </a:p>
          <a:p>
            <a:pPr marL="914400" lvl="2" indent="0">
              <a:buNone/>
            </a:pPr>
            <a:r>
              <a:rPr lang="en-US" dirty="0">
                <a:latin typeface="Avenir Light" panose="020B0402020203020204" pitchFamily="34" charset="77"/>
              </a:rPr>
              <a:t>MSE loss – 4.0</a:t>
            </a:r>
          </a:p>
          <a:p>
            <a:pPr marL="457200" lvl="1" indent="0">
              <a:buNone/>
            </a:pPr>
            <a:endParaRPr lang="en-US" dirty="0">
              <a:latin typeface="Avenir Light" panose="020B0402020203020204" pitchFamily="34" charset="77"/>
            </a:endParaRPr>
          </a:p>
          <a:p>
            <a:pPr marL="457200" lvl="1" indent="0">
              <a:buNone/>
            </a:pPr>
            <a:endParaRPr lang="en-US" dirty="0">
              <a:latin typeface="Avenir Light" panose="020B0402020203020204" pitchFamily="34" charset="77"/>
            </a:endParaRPr>
          </a:p>
        </p:txBody>
      </p:sp>
      <p:pic>
        <p:nvPicPr>
          <p:cNvPr id="12" name="Picture 11" descr="A graph with a line going up&#10;&#10;Description automatically generated">
            <a:extLst>
              <a:ext uri="{FF2B5EF4-FFF2-40B4-BE49-F238E27FC236}">
                <a16:creationId xmlns:a16="http://schemas.microsoft.com/office/drawing/2014/main" id="{B83556FE-0F2F-02FB-013C-2057295D3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856" y="764381"/>
            <a:ext cx="7471144" cy="3327400"/>
          </a:xfrm>
          <a:prstGeom prst="rect">
            <a:avLst/>
          </a:prstGeom>
        </p:spPr>
      </p:pic>
      <p:pic>
        <p:nvPicPr>
          <p:cNvPr id="14" name="Picture 13" descr="A graph with a red line&#10;&#10;Description automatically generated">
            <a:extLst>
              <a:ext uri="{FF2B5EF4-FFF2-40B4-BE49-F238E27FC236}">
                <a16:creationId xmlns:a16="http://schemas.microsoft.com/office/drawing/2014/main" id="{52CFEF8F-2C76-4E37-B106-3F703954D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463" y="3628628"/>
            <a:ext cx="7294537" cy="286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91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71516-54C8-5C82-1538-1EE52F070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Light" panose="020B0402020203020204" pitchFamily="34" charset="77"/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C57CF-3653-82DA-5FC0-A87F195A9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venir Light" panose="020B0402020203020204" pitchFamily="34" charset="77"/>
              </a:rPr>
              <a:t>Well, results seem good. </a:t>
            </a:r>
          </a:p>
          <a:p>
            <a:r>
              <a:rPr lang="en-US" dirty="0">
                <a:latin typeface="Avenir Light" panose="020B0402020203020204" pitchFamily="34" charset="77"/>
              </a:rPr>
              <a:t>Data over almost every feature balanced except weather condition.</a:t>
            </a:r>
          </a:p>
          <a:p>
            <a:r>
              <a:rPr lang="en-US" dirty="0">
                <a:latin typeface="Avenir Light" panose="020B0402020203020204" pitchFamily="34" charset="77"/>
              </a:rPr>
              <a:t>Even using linear regression gives</a:t>
            </a:r>
            <a:r>
              <a:rPr lang="en-US" i="1" dirty="0">
                <a:latin typeface="Avenir Light" panose="020B0402020203020204" pitchFamily="34" charset="77"/>
              </a:rPr>
              <a:t> 92 </a:t>
            </a:r>
            <a:r>
              <a:rPr lang="en-US" dirty="0">
                <a:latin typeface="Avenir Light" panose="020B0402020203020204" pitchFamily="34" charset="77"/>
              </a:rPr>
              <a:t>R2 score.</a:t>
            </a:r>
          </a:p>
          <a:p>
            <a:r>
              <a:rPr lang="en-US" dirty="0">
                <a:latin typeface="Avenir Light" panose="020B0402020203020204" pitchFamily="34" charset="77"/>
              </a:rPr>
              <a:t>Through observation, weather and starting places changes the price dynamics.</a:t>
            </a:r>
          </a:p>
        </p:txBody>
      </p:sp>
    </p:spTree>
    <p:extLst>
      <p:ext uri="{BB962C8B-B14F-4D97-AF65-F5344CB8AC3E}">
        <p14:creationId xmlns:p14="http://schemas.microsoft.com/office/powerpoint/2010/main" val="2466681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D321B-1003-4EE2-FEAD-0EA3222D3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Light" panose="020B0402020203020204" pitchFamily="34" charset="77"/>
              </a:rPr>
              <a:t>FUTURE IMPROVMENTS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FE550-66F5-AD14-18E6-511555203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venir Light" panose="020B0402020203020204" pitchFamily="34" charset="77"/>
              </a:rPr>
              <a:t>Time bound</a:t>
            </a:r>
          </a:p>
          <a:p>
            <a:r>
              <a:rPr lang="en-US" dirty="0">
                <a:latin typeface="Avenir Light" panose="020B0402020203020204" pitchFamily="34" charset="77"/>
              </a:rPr>
              <a:t>Data quality</a:t>
            </a:r>
          </a:p>
          <a:p>
            <a:r>
              <a:rPr lang="en-US" dirty="0">
                <a:latin typeface="Avenir Light" panose="020B0402020203020204" pitchFamily="34" charset="77"/>
              </a:rPr>
              <a:t>Data requirements</a:t>
            </a:r>
          </a:p>
          <a:p>
            <a:r>
              <a:rPr lang="en-US" dirty="0">
                <a:latin typeface="Avenir Light" panose="020B0402020203020204" pitchFamily="34" charset="77"/>
              </a:rPr>
              <a:t>Time complexity</a:t>
            </a:r>
          </a:p>
          <a:p>
            <a:r>
              <a:rPr lang="en-US" dirty="0">
                <a:latin typeface="Avenir Light" panose="020B0402020203020204" pitchFamily="34" charset="77"/>
              </a:rPr>
              <a:t>Accessing distance and time from more real situations.</a:t>
            </a:r>
          </a:p>
          <a:p>
            <a:r>
              <a:rPr lang="en-US" dirty="0">
                <a:latin typeface="Avenir Light" panose="020B0402020203020204" pitchFamily="34" charset="77"/>
              </a:rPr>
              <a:t>Using streamlit!</a:t>
            </a:r>
          </a:p>
          <a:p>
            <a:endParaRPr lang="en-US" dirty="0">
              <a:latin typeface="Avenir Light" panose="020B0402020203020204" pitchFamily="34" charset="77"/>
            </a:endParaRPr>
          </a:p>
          <a:p>
            <a:endParaRPr lang="en-US" dirty="0">
              <a:latin typeface="Avenir Light" panose="020B04020202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41273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8B5ED-4F88-2B44-6491-546B974C6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400" b="1" i="1" dirty="0">
                <a:latin typeface="Avenir" panose="02000503020000020003" pitchFamily="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64397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5208B-03F7-0C5D-B82F-D06158AA3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Light" panose="020B0402020203020204" pitchFamily="34" charset="77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2CDA4-A549-C70B-272F-6AA253073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venir Light" panose="020B0402020203020204" pitchFamily="34" charset="77"/>
              </a:rPr>
              <a:t>Data info</a:t>
            </a:r>
          </a:p>
          <a:p>
            <a:r>
              <a:rPr lang="en-US" dirty="0">
                <a:latin typeface="Avenir Light" panose="020B0402020203020204" pitchFamily="34" charset="77"/>
              </a:rPr>
              <a:t>Objective of analysis</a:t>
            </a:r>
          </a:p>
          <a:p>
            <a:r>
              <a:rPr lang="en-US" dirty="0">
                <a:latin typeface="Avenir Light" panose="020B0402020203020204" pitchFamily="34" charset="77"/>
              </a:rPr>
              <a:t>Eda results</a:t>
            </a:r>
          </a:p>
          <a:p>
            <a:r>
              <a:rPr lang="en-US" dirty="0">
                <a:latin typeface="Avenir Light" panose="020B0402020203020204" pitchFamily="34" charset="77"/>
              </a:rPr>
              <a:t>Critical observations</a:t>
            </a:r>
          </a:p>
          <a:p>
            <a:r>
              <a:rPr lang="en-US" dirty="0">
                <a:latin typeface="Avenir Light" panose="020B0402020203020204" pitchFamily="34" charset="77"/>
              </a:rPr>
              <a:t>Feature selection</a:t>
            </a:r>
          </a:p>
          <a:p>
            <a:r>
              <a:rPr lang="en-US" dirty="0">
                <a:latin typeface="Avenir Light" panose="020B0402020203020204" pitchFamily="34" charset="77"/>
              </a:rPr>
              <a:t>Model selection and accuracies</a:t>
            </a:r>
          </a:p>
          <a:p>
            <a:r>
              <a:rPr lang="en-US" dirty="0">
                <a:latin typeface="Avenir Light" panose="020B0402020203020204" pitchFamily="34" charset="77"/>
              </a:rPr>
              <a:t>Conclusions</a:t>
            </a:r>
          </a:p>
          <a:p>
            <a:r>
              <a:rPr lang="en-US" dirty="0">
                <a:latin typeface="Avenir Light" panose="020B0402020203020204" pitchFamily="34" charset="77"/>
              </a:rPr>
              <a:t>Future improvements</a:t>
            </a:r>
          </a:p>
          <a:p>
            <a:endParaRPr lang="en-US" dirty="0">
              <a:latin typeface="Avenir Light" panose="020B0402020203020204" pitchFamily="34" charset="77"/>
            </a:endParaRPr>
          </a:p>
          <a:p>
            <a:endParaRPr lang="en-US" dirty="0">
              <a:latin typeface="Avenir Light" panose="020B04020202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98563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62E51-4546-2980-66AB-C84720E8B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ir Light" panose="020B0402020203020204" pitchFamily="34" charset="77"/>
              </a:rPr>
              <a:t>DATA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84735-9500-FDDD-D77B-0A88CA86B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venir Light" panose="020B0402020203020204" pitchFamily="34" charset="77"/>
              </a:rPr>
              <a:t>Data source – Kaggle.</a:t>
            </a:r>
          </a:p>
          <a:p>
            <a:r>
              <a:rPr lang="en-US" dirty="0">
                <a:latin typeface="Avenir Light" panose="020B0402020203020204" pitchFamily="34" charset="77"/>
              </a:rPr>
              <a:t>Data set size – around 300 MB.</a:t>
            </a:r>
          </a:p>
          <a:p>
            <a:r>
              <a:rPr lang="en-US" dirty="0">
                <a:latin typeface="Avenir Light" panose="020B0402020203020204" pitchFamily="34" charset="77"/>
              </a:rPr>
              <a:t>Time bound of data – November and December 2018.</a:t>
            </a:r>
          </a:p>
          <a:p>
            <a:r>
              <a:rPr lang="en-US" dirty="0">
                <a:latin typeface="Avenir Light" panose="020B0402020203020204" pitchFamily="34" charset="77"/>
              </a:rPr>
              <a:t>Location - Boston, USA.</a:t>
            </a:r>
          </a:p>
          <a:p>
            <a:r>
              <a:rPr lang="en-US" dirty="0">
                <a:latin typeface="Avenir Light" panose="020B0402020203020204" pitchFamily="34" charset="77"/>
              </a:rPr>
              <a:t>Details – It contains 57 features(trip details and weather) and 690 K instances.</a:t>
            </a:r>
          </a:p>
          <a:p>
            <a:r>
              <a:rPr lang="en-US" dirty="0">
                <a:latin typeface="Avenir Light" panose="020B0402020203020204" pitchFamily="34" charset="77"/>
              </a:rPr>
              <a:t>Few features – time and date, source, destination, distance, price, cab type and weather details at that time.</a:t>
            </a:r>
          </a:p>
          <a:p>
            <a:endParaRPr lang="en-US" dirty="0">
              <a:latin typeface="Avenir Light" panose="020B0402020203020204" pitchFamily="34" charset="77"/>
            </a:endParaRPr>
          </a:p>
          <a:p>
            <a:endParaRPr lang="en-US" dirty="0">
              <a:latin typeface="Avenir Light" panose="020B0402020203020204" pitchFamily="34" charset="77"/>
            </a:endParaRPr>
          </a:p>
          <a:p>
            <a:endParaRPr lang="en-US" dirty="0">
              <a:latin typeface="Avenir Light" panose="020B04020202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17843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457FD-86B8-D4DF-E1E2-C10DD9A4D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Light" panose="020B0402020203020204" pitchFamily="34" charset="77"/>
              </a:rPr>
              <a:t>OBJECTIVE OF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6059C-366F-F766-3E9A-8FF4E4006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venir Light" panose="020B0402020203020204" pitchFamily="34" charset="77"/>
              </a:rPr>
              <a:t>GOAL</a:t>
            </a:r>
            <a:r>
              <a:rPr lang="en-US" dirty="0">
                <a:latin typeface="Avenir Light" panose="020B0402020203020204" pitchFamily="34" charset="77"/>
              </a:rPr>
              <a:t> – To predict the price of trip and finding key features in pricing dynamics.</a:t>
            </a:r>
          </a:p>
          <a:p>
            <a:r>
              <a:rPr lang="en-US" dirty="0">
                <a:latin typeface="Avenir Light" panose="020B0402020203020204" pitchFamily="34" charset="77"/>
              </a:rPr>
              <a:t>Target variable – Price.</a:t>
            </a:r>
          </a:p>
          <a:p>
            <a:r>
              <a:rPr lang="en-US" dirty="0">
                <a:latin typeface="Avenir Light" panose="020B0402020203020204" pitchFamily="34" charset="77"/>
              </a:rPr>
              <a:t>Observing trends related to price.</a:t>
            </a:r>
          </a:p>
          <a:p>
            <a:r>
              <a:rPr lang="en-US" dirty="0">
                <a:latin typeface="Avenir Light" panose="020B0402020203020204" pitchFamily="34" charset="77"/>
              </a:rPr>
              <a:t>Do weather details affect pricing dynamics?</a:t>
            </a:r>
          </a:p>
          <a:p>
            <a:r>
              <a:rPr lang="en-US" dirty="0">
                <a:latin typeface="Avenir Light" panose="020B0402020203020204" pitchFamily="34" charset="77"/>
              </a:rPr>
              <a:t>Is it possible to obtain better accuracy?</a:t>
            </a:r>
          </a:p>
        </p:txBody>
      </p:sp>
    </p:spTree>
    <p:extLst>
      <p:ext uri="{BB962C8B-B14F-4D97-AF65-F5344CB8AC3E}">
        <p14:creationId xmlns:p14="http://schemas.microsoft.com/office/powerpoint/2010/main" val="3340543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FD3D6-0D4D-5514-6C36-4C0715B7F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Light" panose="020B0402020203020204" pitchFamily="34" charset="77"/>
              </a:rPr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0D5EC-5579-0BA6-6D6A-A94AA951C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Avenir Light" panose="020B0402020203020204" pitchFamily="34" charset="77"/>
              </a:rPr>
              <a:t>Null values – 55 K (price), after dropping null values data frame shape – 630 K rows and 57 features.</a:t>
            </a:r>
          </a:p>
          <a:p>
            <a:r>
              <a:rPr lang="en-US" dirty="0">
                <a:latin typeface="Avenir Light" panose="020B0402020203020204" pitchFamily="34" charset="77"/>
              </a:rPr>
              <a:t>Duplicate values – 0.</a:t>
            </a:r>
          </a:p>
          <a:p>
            <a:r>
              <a:rPr lang="en-US" dirty="0">
                <a:latin typeface="Avenir Light" panose="020B0402020203020204" pitchFamily="34" charset="77"/>
              </a:rPr>
              <a:t>Uber – 52%, Lyft – 48%.</a:t>
            </a:r>
          </a:p>
          <a:p>
            <a:r>
              <a:rPr lang="en-US" dirty="0">
                <a:latin typeface="Avenir Light" panose="020B0402020203020204" pitchFamily="34" charset="77"/>
              </a:rPr>
              <a:t>Distributions </a:t>
            </a:r>
          </a:p>
          <a:p>
            <a:pPr marL="457200" lvl="1" indent="0">
              <a:buNone/>
            </a:pPr>
            <a:r>
              <a:rPr lang="en-US" dirty="0">
                <a:latin typeface="Avenir Light" panose="020B0402020203020204" pitchFamily="34" charset="77"/>
              </a:rPr>
              <a:t>Hours – almost balanced.</a:t>
            </a:r>
          </a:p>
          <a:p>
            <a:pPr marL="457200" lvl="1" indent="0">
              <a:buNone/>
            </a:pPr>
            <a:r>
              <a:rPr lang="en-US" dirty="0">
                <a:latin typeface="Avenir Light" panose="020B0402020203020204" pitchFamily="34" charset="77"/>
              </a:rPr>
              <a:t>Cab type – balanced.</a:t>
            </a:r>
          </a:p>
          <a:p>
            <a:pPr marL="457200" lvl="1" indent="0">
              <a:buNone/>
            </a:pPr>
            <a:r>
              <a:rPr lang="en-US" dirty="0">
                <a:latin typeface="Avenir Light" panose="020B0402020203020204" pitchFamily="34" charset="77"/>
              </a:rPr>
              <a:t>Sources, destinations – balanced.</a:t>
            </a:r>
          </a:p>
          <a:p>
            <a:pPr marL="457200" lvl="1" indent="0">
              <a:buNone/>
            </a:pPr>
            <a:r>
              <a:rPr lang="en-US" dirty="0">
                <a:latin typeface="Avenir Light" panose="020B0402020203020204" pitchFamily="34" charset="77"/>
              </a:rPr>
              <a:t>Weather situation – unbalanced.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079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olorful bars with numbers&#10;&#10;Description automatically generated with medium confidence">
            <a:extLst>
              <a:ext uri="{FF2B5EF4-FFF2-40B4-BE49-F238E27FC236}">
                <a16:creationId xmlns:a16="http://schemas.microsoft.com/office/drawing/2014/main" id="{9FC446A0-D572-8216-789D-4E7C19A54F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5873" y="908824"/>
            <a:ext cx="10260254" cy="5040351"/>
          </a:xfrm>
        </p:spPr>
      </p:pic>
    </p:spTree>
    <p:extLst>
      <p:ext uri="{BB962C8B-B14F-4D97-AF65-F5344CB8AC3E}">
        <p14:creationId xmlns:p14="http://schemas.microsoft.com/office/powerpoint/2010/main" val="2012931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FC6AB-318D-D127-DBB4-170F70D31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Light" panose="020B0402020203020204" pitchFamily="34" charset="77"/>
              </a:rPr>
              <a:t>OBSERVATIONS – PRICE PER MILE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FE72BC6-F0B5-99CC-60FA-1CAC17B3DE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525" y="1690688"/>
            <a:ext cx="11410950" cy="4991100"/>
          </a:xfrm>
        </p:spPr>
      </p:pic>
    </p:spTree>
    <p:extLst>
      <p:ext uri="{BB962C8B-B14F-4D97-AF65-F5344CB8AC3E}">
        <p14:creationId xmlns:p14="http://schemas.microsoft.com/office/powerpoint/2010/main" val="1138242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CB56823C-F86E-AAE6-1A2B-0FF2CC3501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525" y="933450"/>
            <a:ext cx="11410950" cy="4991100"/>
          </a:xfrm>
        </p:spPr>
      </p:pic>
    </p:spTree>
    <p:extLst>
      <p:ext uri="{BB962C8B-B14F-4D97-AF65-F5344CB8AC3E}">
        <p14:creationId xmlns:p14="http://schemas.microsoft.com/office/powerpoint/2010/main" val="1214997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128-EEC5-8B79-3069-99B3B1A4B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Light" panose="020B0402020203020204" pitchFamily="34" charset="77"/>
              </a:rPr>
              <a:t>FEATURE SELECTION</a:t>
            </a:r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9874103A-5EC9-3EB2-FED8-A0F726DE44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019" y="1966041"/>
            <a:ext cx="5561981" cy="2925918"/>
          </a:xfrm>
        </p:spPr>
      </p:pic>
      <p:pic>
        <p:nvPicPr>
          <p:cNvPr id="13" name="Picture 12" descr="A graph with red and white bars&#10;&#10;Description automatically generated">
            <a:extLst>
              <a:ext uri="{FF2B5EF4-FFF2-40B4-BE49-F238E27FC236}">
                <a16:creationId xmlns:a16="http://schemas.microsoft.com/office/drawing/2014/main" id="{708BA7B3-8A21-295A-3A6F-A9DD1EF9E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005" y="1690687"/>
            <a:ext cx="6126976" cy="357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031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{507E4902-0AE9-B146-844C-9A39AF15A83F}tf10001119</Template>
  <TotalTime>611</TotalTime>
  <Words>350</Words>
  <Application>Microsoft Macintosh PowerPoint</Application>
  <PresentationFormat>Widescreen</PresentationFormat>
  <Paragraphs>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Avenir</vt:lpstr>
      <vt:lpstr>Avenir Light</vt:lpstr>
      <vt:lpstr>Calibri</vt:lpstr>
      <vt:lpstr>Calibri Light</vt:lpstr>
      <vt:lpstr>Office Theme</vt:lpstr>
      <vt:lpstr>Analysis of Uber &amp; Lyft ride details</vt:lpstr>
      <vt:lpstr>CONTENTS</vt:lpstr>
      <vt:lpstr>DATA INFO</vt:lpstr>
      <vt:lpstr>OBJECTIVE OF ANALYSIS </vt:lpstr>
      <vt:lpstr>EDA</vt:lpstr>
      <vt:lpstr>PowerPoint Presentation</vt:lpstr>
      <vt:lpstr>OBSERVATIONS – PRICE PER MILE</vt:lpstr>
      <vt:lpstr>PowerPoint Presentation</vt:lpstr>
      <vt:lpstr>FEATURE SELECTION</vt:lpstr>
      <vt:lpstr>MODEL SELECTION</vt:lpstr>
      <vt:lpstr>ACCURACY</vt:lpstr>
      <vt:lpstr>CONCLUSIONS</vt:lpstr>
      <vt:lpstr>FUTURE IMPROVMENTS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Uber and Lyft analytics and prediction</dc:title>
  <dc:creator>Vishnu Gangireddy</dc:creator>
  <cp:lastModifiedBy>Vishnu Gangireddy</cp:lastModifiedBy>
  <cp:revision>12</cp:revision>
  <dcterms:created xsi:type="dcterms:W3CDTF">2023-11-13T03:19:54Z</dcterms:created>
  <dcterms:modified xsi:type="dcterms:W3CDTF">2023-12-17T05:43:06Z</dcterms:modified>
</cp:coreProperties>
</file>