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1" r:id="rId3"/>
    <p:sldId id="259" r:id="rId4"/>
    <p:sldId id="291" r:id="rId5"/>
    <p:sldId id="275" r:id="rId6"/>
    <p:sldId id="270" r:id="rId7"/>
    <p:sldId id="284" r:id="rId8"/>
    <p:sldId id="285" r:id="rId9"/>
    <p:sldId id="287" r:id="rId10"/>
    <p:sldId id="288" r:id="rId11"/>
    <p:sldId id="294" r:id="rId12"/>
    <p:sldId id="286" r:id="rId13"/>
    <p:sldId id="292" r:id="rId14"/>
    <p:sldId id="283" r:id="rId15"/>
    <p:sldId id="293" r:id="rId16"/>
    <p:sldId id="282" r:id="rId17"/>
    <p:sldId id="29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1"/>
    <p:restoredTop sz="89563" autoAdjust="0"/>
  </p:normalViewPr>
  <p:slideViewPr>
    <p:cSldViewPr snapToGrid="0" snapToObjects="1">
      <p:cViewPr varScale="1">
        <p:scale>
          <a:sx n="110" d="100"/>
          <a:sy n="110" d="100"/>
        </p:scale>
        <p:origin x="131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2F001-C53D-4343-9020-92B0769199DB}" type="datetimeFigureOut">
              <a:rPr lang="en-US" smtClean="0"/>
              <a:t>5/16/23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B95F8-1CF6-264B-B6F4-14B19DB1F522}" type="slidenum">
              <a:rPr lang="en-US" smtClean="0"/>
              <a:t>‹#›</a:t>
            </a:fld>
            <a:endParaRPr lang="en-US"/>
          </a:p>
        </p:txBody>
      </p:sp>
    </p:spTree>
    <p:extLst>
      <p:ext uri="{BB962C8B-B14F-4D97-AF65-F5344CB8AC3E}">
        <p14:creationId xmlns:p14="http://schemas.microsoft.com/office/powerpoint/2010/main" val="1673992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2</a:t>
            </a:fld>
            <a:endParaRPr lang="en-US"/>
          </a:p>
        </p:txBody>
      </p:sp>
    </p:spTree>
    <p:extLst>
      <p:ext uri="{BB962C8B-B14F-4D97-AF65-F5344CB8AC3E}">
        <p14:creationId xmlns:p14="http://schemas.microsoft.com/office/powerpoint/2010/main" val="396772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3</a:t>
            </a:fld>
            <a:endParaRPr lang="en-US"/>
          </a:p>
        </p:txBody>
      </p:sp>
    </p:spTree>
    <p:extLst>
      <p:ext uri="{BB962C8B-B14F-4D97-AF65-F5344CB8AC3E}">
        <p14:creationId xmlns:p14="http://schemas.microsoft.com/office/powerpoint/2010/main" val="187247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4</a:t>
            </a:fld>
            <a:endParaRPr lang="en-US"/>
          </a:p>
        </p:txBody>
      </p:sp>
    </p:spTree>
    <p:extLst>
      <p:ext uri="{BB962C8B-B14F-4D97-AF65-F5344CB8AC3E}">
        <p14:creationId xmlns:p14="http://schemas.microsoft.com/office/powerpoint/2010/main" val="1852106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5</a:t>
            </a:fld>
            <a:endParaRPr lang="en-US"/>
          </a:p>
        </p:txBody>
      </p:sp>
    </p:spTree>
    <p:extLst>
      <p:ext uri="{BB962C8B-B14F-4D97-AF65-F5344CB8AC3E}">
        <p14:creationId xmlns:p14="http://schemas.microsoft.com/office/powerpoint/2010/main" val="1231932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6</a:t>
            </a:fld>
            <a:endParaRPr lang="en-US"/>
          </a:p>
        </p:txBody>
      </p:sp>
    </p:spTree>
    <p:extLst>
      <p:ext uri="{BB962C8B-B14F-4D97-AF65-F5344CB8AC3E}">
        <p14:creationId xmlns:p14="http://schemas.microsoft.com/office/powerpoint/2010/main" val="2200697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9</a:t>
            </a:fld>
            <a:endParaRPr lang="en-US"/>
          </a:p>
        </p:txBody>
      </p:sp>
    </p:spTree>
    <p:extLst>
      <p:ext uri="{BB962C8B-B14F-4D97-AF65-F5344CB8AC3E}">
        <p14:creationId xmlns:p14="http://schemas.microsoft.com/office/powerpoint/2010/main" val="339659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11</a:t>
            </a:fld>
            <a:endParaRPr lang="en-US"/>
          </a:p>
        </p:txBody>
      </p:sp>
    </p:spTree>
    <p:extLst>
      <p:ext uri="{BB962C8B-B14F-4D97-AF65-F5344CB8AC3E}">
        <p14:creationId xmlns:p14="http://schemas.microsoft.com/office/powerpoint/2010/main" val="199652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12</a:t>
            </a:fld>
            <a:endParaRPr lang="en-US"/>
          </a:p>
        </p:txBody>
      </p:sp>
    </p:spTree>
    <p:extLst>
      <p:ext uri="{BB962C8B-B14F-4D97-AF65-F5344CB8AC3E}">
        <p14:creationId xmlns:p14="http://schemas.microsoft.com/office/powerpoint/2010/main" val="45645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8B95F8-1CF6-264B-B6F4-14B19DB1F522}" type="slidenum">
              <a:rPr lang="en-US" smtClean="0"/>
              <a:t>13</a:t>
            </a:fld>
            <a:endParaRPr lang="en-US"/>
          </a:p>
        </p:txBody>
      </p:sp>
    </p:spTree>
    <p:extLst>
      <p:ext uri="{BB962C8B-B14F-4D97-AF65-F5344CB8AC3E}">
        <p14:creationId xmlns:p14="http://schemas.microsoft.com/office/powerpoint/2010/main" val="356015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5/16/23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5/16/23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5/16/23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5/16/23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ataset/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1960"/>
            <a:ext cx="7772400" cy="2372932"/>
          </a:xfrm>
        </p:spPr>
        <p:txBody>
          <a:bodyPr>
            <a:normAutofit/>
          </a:bodyPr>
          <a:lstStyle/>
          <a:p>
            <a:r>
              <a:rPr lang="en-IN" altLang="en-US" b="0" i="0" dirty="0">
                <a:solidFill>
                  <a:schemeClr val="tx1"/>
                </a:solidFill>
                <a:effectLst/>
                <a:latin typeface="Times New Roman" panose="02020603050405020304" pitchFamily="18" charset="0"/>
                <a:cs typeface="Times New Roman" panose="02020603050405020304" pitchFamily="18" charset="0"/>
              </a:rPr>
              <a:t>Using Big Data Techniques for Analysis Yelp Data and Generate </a:t>
            </a:r>
            <a:r>
              <a:rPr lang="en-IN" altLang="en-US" dirty="0">
                <a:latin typeface="Times New Roman" panose="02020603050405020304" pitchFamily="18" charset="0"/>
                <a:cs typeface="Times New Roman" panose="02020603050405020304" pitchFamily="18" charset="0"/>
              </a:rPr>
              <a:t>U</a:t>
            </a:r>
            <a:r>
              <a:rPr lang="en-IN" altLang="en-US" b="0" i="0" dirty="0">
                <a:solidFill>
                  <a:schemeClr val="tx1"/>
                </a:solidFill>
                <a:effectLst/>
                <a:latin typeface="Times New Roman" panose="02020603050405020304" pitchFamily="18" charset="0"/>
                <a:cs typeface="Times New Roman" panose="02020603050405020304" pitchFamily="18" charset="0"/>
              </a:rPr>
              <a:t>seful </a:t>
            </a:r>
            <a:r>
              <a:rPr lang="en-IN" altLang="en-US" dirty="0">
                <a:latin typeface="Times New Roman" panose="02020603050405020304" pitchFamily="18" charset="0"/>
                <a:cs typeface="Times New Roman" panose="02020603050405020304" pitchFamily="18" charset="0"/>
              </a:rPr>
              <a:t>I</a:t>
            </a:r>
            <a:r>
              <a:rPr lang="en-IN" altLang="en-US" b="0" i="0" dirty="0">
                <a:solidFill>
                  <a:schemeClr val="tx1"/>
                </a:solidFill>
                <a:effectLst/>
                <a:latin typeface="Times New Roman" panose="02020603050405020304" pitchFamily="18" charset="0"/>
                <a:cs typeface="Times New Roman" panose="02020603050405020304" pitchFamily="18" charset="0"/>
              </a:rPr>
              <a:t>nsights</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94847" y="4761185"/>
            <a:ext cx="6754305" cy="1545523"/>
          </a:xfrm>
        </p:spPr>
        <p:txBody>
          <a:bodyPr>
            <a:normAutofit/>
          </a:bodyPr>
          <a:lstStyle/>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Harmankaranjit Singh Lohiya–QO38890</a:t>
            </a:r>
          </a:p>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Meghalini Gurram–CN74252</a:t>
            </a:r>
          </a:p>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Vishnu –UE50213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sym typeface="+mn-ea"/>
              </a:rPr>
              <a:t>Insights and Visualisations </a:t>
            </a:r>
            <a:br>
              <a:rPr lang="en-IN" altLang="en-US" sz="3200" dirty="0">
                <a:latin typeface="Times New Roman" panose="02020603050405020304" pitchFamily="18" charset="0"/>
                <a:cs typeface="Times New Roman" panose="02020603050405020304" pitchFamily="18" charset="0"/>
                <a:sym typeface="+mn-ea"/>
              </a:rPr>
            </a:br>
            <a:r>
              <a:rPr lang="en-IN" altLang="en-US" sz="3200" dirty="0">
                <a:latin typeface="Times New Roman" panose="02020603050405020304" pitchFamily="18" charset="0"/>
                <a:cs typeface="Times New Roman" panose="02020603050405020304" pitchFamily="18" charset="0"/>
                <a:sym typeface="+mn-ea"/>
              </a:rPr>
              <a:t>Topic modelling distributions</a:t>
            </a:r>
            <a:endParaRPr lang="en-IN" alt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4C70E20-B7EB-64AB-964D-8391DD57F227}"/>
              </a:ext>
            </a:extLst>
          </p:cNvPr>
          <p:cNvPicPr>
            <a:picLocks noChangeAspect="1"/>
          </p:cNvPicPr>
          <p:nvPr/>
        </p:nvPicPr>
        <p:blipFill>
          <a:blip r:embed="rId2"/>
          <a:stretch>
            <a:fillRect/>
          </a:stretch>
        </p:blipFill>
        <p:spPr>
          <a:xfrm>
            <a:off x="457200" y="1744972"/>
            <a:ext cx="8229600" cy="45110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sym typeface="+mn-ea"/>
              </a:rPr>
              <a:t>Insights and Visualisations</a:t>
            </a:r>
            <a:br>
              <a:rPr lang="en-IN" altLang="en-US" sz="3200" dirty="0">
                <a:latin typeface="Times New Roman" panose="02020603050405020304" pitchFamily="18" charset="0"/>
                <a:cs typeface="Times New Roman" panose="02020603050405020304" pitchFamily="18" charset="0"/>
                <a:sym typeface="+mn-ea"/>
              </a:rPr>
            </a:br>
            <a:r>
              <a:rPr lang="en-IN" altLang="en-US" sz="3200" dirty="0">
                <a:latin typeface="Times New Roman" panose="02020603050405020304" pitchFamily="18" charset="0"/>
                <a:cs typeface="Times New Roman" panose="02020603050405020304" pitchFamily="18" charset="0"/>
                <a:sym typeface="+mn-ea"/>
              </a:rPr>
              <a:t>Whole Text Data Word cloud</a:t>
            </a:r>
            <a:endParaRPr lang="en-IN" alt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16D090-6318-5B97-2F2A-8CF66CA8DFB2}"/>
              </a:ext>
            </a:extLst>
          </p:cNvPr>
          <p:cNvPicPr>
            <a:picLocks noChangeAspect="1"/>
          </p:cNvPicPr>
          <p:nvPr/>
        </p:nvPicPr>
        <p:blipFill>
          <a:blip r:embed="rId3"/>
          <a:stretch>
            <a:fillRect/>
          </a:stretch>
        </p:blipFill>
        <p:spPr>
          <a:xfrm>
            <a:off x="457200" y="1954522"/>
            <a:ext cx="4114800" cy="3119746"/>
          </a:xfrm>
          <a:prstGeom prst="rect">
            <a:avLst/>
          </a:prstGeom>
        </p:spPr>
      </p:pic>
      <p:pic>
        <p:nvPicPr>
          <p:cNvPr id="6" name="Picture 5">
            <a:extLst>
              <a:ext uri="{FF2B5EF4-FFF2-40B4-BE49-F238E27FC236}">
                <a16:creationId xmlns:a16="http://schemas.microsoft.com/office/drawing/2014/main" id="{DAB7CDC1-E8AA-FB46-51A6-0391375BEA75}"/>
              </a:ext>
            </a:extLst>
          </p:cNvPr>
          <p:cNvPicPr>
            <a:picLocks noChangeAspect="1"/>
          </p:cNvPicPr>
          <p:nvPr/>
        </p:nvPicPr>
        <p:blipFill>
          <a:blip r:embed="rId4"/>
          <a:stretch>
            <a:fillRect/>
          </a:stretch>
        </p:blipFill>
        <p:spPr>
          <a:xfrm>
            <a:off x="4572000" y="1954522"/>
            <a:ext cx="4114800" cy="3119746"/>
          </a:xfrm>
          <a:prstGeom prst="rect">
            <a:avLst/>
          </a:prstGeom>
        </p:spPr>
      </p:pic>
    </p:spTree>
    <p:extLst>
      <p:ext uri="{BB962C8B-B14F-4D97-AF65-F5344CB8AC3E}">
        <p14:creationId xmlns:p14="http://schemas.microsoft.com/office/powerpoint/2010/main" val="160903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sym typeface="+mn-ea"/>
              </a:rPr>
              <a:t>Insights and Visualisations</a:t>
            </a:r>
            <a:br>
              <a:rPr lang="en-IN" altLang="en-US" sz="3200" dirty="0">
                <a:latin typeface="Times New Roman" panose="02020603050405020304" pitchFamily="18" charset="0"/>
                <a:cs typeface="Times New Roman" panose="02020603050405020304" pitchFamily="18" charset="0"/>
                <a:sym typeface="+mn-ea"/>
              </a:rPr>
            </a:br>
            <a:r>
              <a:rPr lang="en-IN" altLang="en-US" sz="3200" dirty="0">
                <a:latin typeface="Times New Roman" panose="02020603050405020304" pitchFamily="18" charset="0"/>
                <a:cs typeface="Times New Roman" panose="02020603050405020304" pitchFamily="18" charset="0"/>
                <a:sym typeface="+mn-ea"/>
              </a:rPr>
              <a:t>Chick-fil-A Specific Results – Word cloud</a:t>
            </a:r>
            <a:endParaRPr lang="en-IN" alt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4A269E-1C11-B4AE-2E7F-EB59A91E1F2F}"/>
              </a:ext>
            </a:extLst>
          </p:cNvPr>
          <p:cNvPicPr>
            <a:picLocks noChangeAspect="1"/>
          </p:cNvPicPr>
          <p:nvPr/>
        </p:nvPicPr>
        <p:blipFill>
          <a:blip r:embed="rId3"/>
          <a:stretch>
            <a:fillRect/>
          </a:stretch>
        </p:blipFill>
        <p:spPr>
          <a:xfrm>
            <a:off x="457200" y="1954521"/>
            <a:ext cx="4428699" cy="3119746"/>
          </a:xfrm>
          <a:prstGeom prst="rect">
            <a:avLst/>
          </a:prstGeom>
        </p:spPr>
      </p:pic>
      <p:pic>
        <p:nvPicPr>
          <p:cNvPr id="4" name="Picture 3">
            <a:extLst>
              <a:ext uri="{FF2B5EF4-FFF2-40B4-BE49-F238E27FC236}">
                <a16:creationId xmlns:a16="http://schemas.microsoft.com/office/drawing/2014/main" id="{58764A60-F179-8B00-F918-6FAD01ECE349}"/>
              </a:ext>
            </a:extLst>
          </p:cNvPr>
          <p:cNvPicPr>
            <a:picLocks noChangeAspect="1"/>
          </p:cNvPicPr>
          <p:nvPr/>
        </p:nvPicPr>
        <p:blipFill>
          <a:blip r:embed="rId4"/>
          <a:stretch>
            <a:fillRect/>
          </a:stretch>
        </p:blipFill>
        <p:spPr>
          <a:xfrm>
            <a:off x="4572000" y="1954522"/>
            <a:ext cx="4114800" cy="31197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sym typeface="+mn-ea"/>
              </a:rPr>
              <a:t>Insights and Visualisations</a:t>
            </a:r>
            <a:br>
              <a:rPr lang="en-IN" altLang="en-US" sz="3200" dirty="0">
                <a:latin typeface="Times New Roman" panose="02020603050405020304" pitchFamily="18" charset="0"/>
                <a:cs typeface="Times New Roman" panose="02020603050405020304" pitchFamily="18" charset="0"/>
                <a:sym typeface="+mn-ea"/>
              </a:rPr>
            </a:br>
            <a:r>
              <a:rPr lang="en-IN" altLang="en-US" sz="3200" dirty="0">
                <a:latin typeface="Times New Roman" panose="02020603050405020304" pitchFamily="18" charset="0"/>
                <a:cs typeface="Times New Roman" panose="02020603050405020304" pitchFamily="18" charset="0"/>
                <a:sym typeface="+mn-ea"/>
              </a:rPr>
              <a:t>Chick-fil-A Specific Results</a:t>
            </a:r>
            <a:endParaRPr lang="en-IN" alt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9C3852-4F2C-066D-F5E8-31D73B4028C0}"/>
              </a:ext>
            </a:extLst>
          </p:cNvPr>
          <p:cNvPicPr>
            <a:picLocks noChangeAspect="1"/>
          </p:cNvPicPr>
          <p:nvPr/>
        </p:nvPicPr>
        <p:blipFill>
          <a:blip r:embed="rId3"/>
          <a:stretch>
            <a:fillRect/>
          </a:stretch>
        </p:blipFill>
        <p:spPr>
          <a:xfrm>
            <a:off x="457201" y="1744971"/>
            <a:ext cx="4114800" cy="4511057"/>
          </a:xfrm>
          <a:prstGeom prst="rect">
            <a:avLst/>
          </a:prstGeom>
        </p:spPr>
      </p:pic>
      <p:pic>
        <p:nvPicPr>
          <p:cNvPr id="3" name="Picture 2">
            <a:extLst>
              <a:ext uri="{FF2B5EF4-FFF2-40B4-BE49-F238E27FC236}">
                <a16:creationId xmlns:a16="http://schemas.microsoft.com/office/drawing/2014/main" id="{53C62938-0DB3-572C-E7FD-A0A73CE67A07}"/>
              </a:ext>
            </a:extLst>
          </p:cNvPr>
          <p:cNvPicPr>
            <a:picLocks noChangeAspect="1"/>
          </p:cNvPicPr>
          <p:nvPr/>
        </p:nvPicPr>
        <p:blipFill>
          <a:blip r:embed="rId4"/>
          <a:stretch>
            <a:fillRect/>
          </a:stretch>
        </p:blipFill>
        <p:spPr>
          <a:xfrm>
            <a:off x="4571999" y="1744970"/>
            <a:ext cx="4114801" cy="4511058"/>
          </a:xfrm>
          <a:prstGeom prst="rect">
            <a:avLst/>
          </a:prstGeom>
        </p:spPr>
      </p:pic>
    </p:spTree>
    <p:extLst>
      <p:ext uri="{BB962C8B-B14F-4D97-AF65-F5344CB8AC3E}">
        <p14:creationId xmlns:p14="http://schemas.microsoft.com/office/powerpoint/2010/main" val="425440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sz="3600">
                <a:latin typeface="Times New Roman" panose="02020603050405020304" pitchFamily="18" charset="0"/>
                <a:cs typeface="Times New Roman" panose="02020603050405020304" pitchFamily="18" charset="0"/>
              </a:rPr>
              <a:t>Conclusion</a:t>
            </a:r>
          </a:p>
        </p:txBody>
      </p:sp>
      <p:sp>
        <p:nvSpPr>
          <p:cNvPr id="6" name="Content Placeholder 5"/>
          <p:cNvSpPr>
            <a:spLocks noGrp="1"/>
          </p:cNvSpPr>
          <p:nvPr>
            <p:ph idx="1"/>
          </p:nvPr>
        </p:nvSpPr>
        <p:spPr/>
        <p:txBody>
          <a:bodyPr>
            <a:normAutofit lnSpcReduction="10000"/>
          </a:bodyPr>
          <a:lstStyle/>
          <a:p>
            <a:r>
              <a:rPr lang="en-IN" altLang="en-US" sz="2000" dirty="0">
                <a:latin typeface="Times New Roman" panose="02020603050405020304" pitchFamily="18" charset="0"/>
                <a:cs typeface="Times New Roman" panose="02020603050405020304" pitchFamily="18" charset="0"/>
              </a:rPr>
              <a:t>We finished with labelling sentiments and completing with topic modelling.</a:t>
            </a:r>
          </a:p>
          <a:p>
            <a:r>
              <a:rPr lang="en-IN" altLang="en-US" sz="2000" dirty="0">
                <a:latin typeface="Times New Roman" panose="02020603050405020304" pitchFamily="18" charset="0"/>
                <a:cs typeface="Times New Roman" panose="02020603050405020304" pitchFamily="18" charset="0"/>
              </a:rPr>
              <a:t>We cross checked this sentiment data with main datasets data, and we got same conclusions from that also.</a:t>
            </a:r>
          </a:p>
          <a:p>
            <a:r>
              <a:rPr lang="en-IN" altLang="en-US" sz="2000" dirty="0">
                <a:latin typeface="Times New Roman" panose="02020603050405020304" pitchFamily="18" charset="0"/>
                <a:cs typeface="Times New Roman" panose="02020603050405020304" pitchFamily="18" charset="0"/>
              </a:rPr>
              <a:t>Satisfied most of the criteria for big data 6-V’s:</a:t>
            </a:r>
          </a:p>
          <a:p>
            <a:endParaRPr lang="en-IN" altLang="en-US" sz="2000" dirty="0">
              <a:latin typeface="Times New Roman" panose="02020603050405020304" pitchFamily="18" charset="0"/>
              <a:cs typeface="Times New Roman" panose="02020603050405020304" pitchFamily="18" charset="0"/>
            </a:endParaRPr>
          </a:p>
          <a:p>
            <a:pPr lvl="1">
              <a:buFont typeface="Wingdings" pitchFamily="2" charset="2"/>
              <a:buChar char="Ø"/>
            </a:pPr>
            <a:r>
              <a:rPr lang="en-IN" altLang="en-US" sz="1600" dirty="0">
                <a:latin typeface="Times New Roman" panose="02020603050405020304" pitchFamily="18" charset="0"/>
                <a:cs typeface="Times New Roman" panose="02020603050405020304" pitchFamily="18" charset="0"/>
              </a:rPr>
              <a:t>Value: Every owner will likely to use their feedbacks for improvements.</a:t>
            </a:r>
          </a:p>
          <a:p>
            <a:pPr lvl="1">
              <a:buFont typeface="Wingdings" pitchFamily="2" charset="2"/>
              <a:buChar char="Ø"/>
            </a:pPr>
            <a:endParaRPr lang="en-IN" altLang="en-US" sz="1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IN" altLang="en-US" sz="1600" dirty="0">
                <a:latin typeface="Times New Roman" panose="02020603050405020304" pitchFamily="18" charset="0"/>
                <a:cs typeface="Times New Roman" panose="02020603050405020304" pitchFamily="18" charset="0"/>
              </a:rPr>
              <a:t>Veracity: Authenticity of data used - verified from yelp.com.</a:t>
            </a:r>
          </a:p>
          <a:p>
            <a:pPr lvl="1">
              <a:buFont typeface="Wingdings" pitchFamily="2" charset="2"/>
              <a:buChar char="Ø"/>
            </a:pPr>
            <a:endParaRPr lang="en-IN" altLang="en-US" sz="1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IN" altLang="en-US" sz="1600" dirty="0">
                <a:latin typeface="Times New Roman" panose="02020603050405020304" pitchFamily="18" charset="0"/>
                <a:cs typeface="Times New Roman" panose="02020603050405020304" pitchFamily="18" charset="0"/>
              </a:rPr>
              <a:t>Volume: Over 70 million rows of data used.</a:t>
            </a:r>
          </a:p>
          <a:p>
            <a:pPr lvl="1">
              <a:buFont typeface="Wingdings" pitchFamily="2" charset="2"/>
              <a:buChar char="Ø"/>
            </a:pPr>
            <a:endParaRPr lang="en-IN" altLang="en-US" sz="1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IN" altLang="en-US" sz="1600" dirty="0">
                <a:latin typeface="Times New Roman" panose="02020603050405020304" pitchFamily="18" charset="0"/>
                <a:cs typeface="Times New Roman" panose="02020603050405020304" pitchFamily="18" charset="0"/>
              </a:rPr>
              <a:t>Variability: Variation of data at different phases and text data.</a:t>
            </a:r>
          </a:p>
          <a:p>
            <a:pPr lvl="1">
              <a:buFont typeface="Wingdings" pitchFamily="2" charset="2"/>
              <a:buChar char="Ø"/>
            </a:pPr>
            <a:endParaRPr lang="en-IN" altLang="en-US" sz="1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IN" altLang="en-US" sz="1600" dirty="0">
                <a:latin typeface="Times New Roman" panose="02020603050405020304" pitchFamily="18" charset="0"/>
                <a:cs typeface="Times New Roman" panose="02020603050405020304" pitchFamily="18" charset="0"/>
              </a:rPr>
              <a:t>Variety: In yelp data there are various businesses, we can explore.</a:t>
            </a:r>
            <a:endParaRPr lang="en-IN" alt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sz="3600" dirty="0">
                <a:latin typeface="Times New Roman" panose="02020603050405020304" pitchFamily="18" charset="0"/>
                <a:cs typeface="Times New Roman" panose="02020603050405020304" pitchFamily="18" charset="0"/>
              </a:rPr>
              <a:t>Future scope and possible upgrades</a:t>
            </a:r>
          </a:p>
        </p:txBody>
      </p:sp>
      <p:sp>
        <p:nvSpPr>
          <p:cNvPr id="6" name="Content Placeholder 5"/>
          <p:cNvSpPr>
            <a:spLocks noGrp="1"/>
          </p:cNvSpPr>
          <p:nvPr>
            <p:ph idx="1"/>
          </p:nvPr>
        </p:nvSpPr>
        <p:spPr/>
        <p:txBody>
          <a:bodyPr/>
          <a:lstStyle/>
          <a:p>
            <a:r>
              <a:rPr lang="en-IN" altLang="en-US" sz="2000" dirty="0">
                <a:latin typeface="Times New Roman" panose="02020603050405020304" pitchFamily="18" charset="0"/>
                <a:cs typeface="Times New Roman" panose="02020603050405020304" pitchFamily="18" charset="0"/>
              </a:rPr>
              <a:t>We completed Sentiment labelling and generated respected columns in data frame.</a:t>
            </a:r>
          </a:p>
          <a:p>
            <a:r>
              <a:rPr lang="en-IN" altLang="en-US" sz="2000" dirty="0">
                <a:latin typeface="Times New Roman" panose="02020603050405020304" pitchFamily="18" charset="0"/>
                <a:cs typeface="Times New Roman" panose="02020603050405020304" pitchFamily="18" charset="0"/>
              </a:rPr>
              <a:t>To reach our goal, we need to perform advanced text cleaning (resulting specific details) and some automations like building models to give insights for owner requirement, like location based and food types.</a:t>
            </a:r>
          </a:p>
          <a:p>
            <a:r>
              <a:rPr lang="en-IN" altLang="en-US" sz="2000" dirty="0">
                <a:latin typeface="Times New Roman" panose="02020603050405020304" pitchFamily="18" charset="0"/>
                <a:cs typeface="Times New Roman" panose="02020603050405020304" pitchFamily="18" charset="0"/>
              </a:rPr>
              <a:t>We encountered with time complexity while generating visualization of sentiment labelled data. We need to build more refined and efficient way models to overcome time complexity. Like using transformers just as we initially thought, but we faced some errors while dealing with that so we went for NLTK SentimentIntensityAnalyzer. </a:t>
            </a:r>
          </a:p>
          <a:p>
            <a:endParaRPr lang="en-IN" alt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7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sz="3600">
                <a:latin typeface="Times New Roman" panose="02020603050405020304" pitchFamily="18" charset="0"/>
                <a:cs typeface="Times New Roman" panose="02020603050405020304" pitchFamily="18" charset="0"/>
              </a:rPr>
              <a:t>Key Takeaways - Learning:</a:t>
            </a:r>
          </a:p>
        </p:txBody>
      </p:sp>
      <p:sp>
        <p:nvSpPr>
          <p:cNvPr id="6" name="Content Placeholder 5"/>
          <p:cNvSpPr>
            <a:spLocks noGrp="1"/>
          </p:cNvSpPr>
          <p:nvPr>
            <p:ph idx="1"/>
          </p:nvPr>
        </p:nvSpPr>
        <p:spPr>
          <a:xfrm>
            <a:off x="457200" y="1736725"/>
            <a:ext cx="8229600" cy="4389755"/>
          </a:xfrm>
        </p:spPr>
        <p:txBody>
          <a:bodyPr/>
          <a:lstStyle/>
          <a:p>
            <a:r>
              <a:rPr lang="en-IN" altLang="en-US" sz="2200" dirty="0">
                <a:latin typeface="Times New Roman" panose="02020603050405020304" pitchFamily="18" charset="0"/>
                <a:cs typeface="Times New Roman" panose="02020603050405020304" pitchFamily="18" charset="0"/>
              </a:rPr>
              <a:t>Power of </a:t>
            </a:r>
            <a:r>
              <a:rPr lang="en-IN" altLang="en-US" sz="2200" dirty="0" err="1">
                <a:latin typeface="Times New Roman" panose="02020603050405020304" pitchFamily="18" charset="0"/>
                <a:cs typeface="Times New Roman" panose="02020603050405020304" pitchFamily="18" charset="0"/>
              </a:rPr>
              <a:t>PySpark</a:t>
            </a:r>
            <a:r>
              <a:rPr lang="en-IN" altLang="en-US" sz="2200" dirty="0">
                <a:latin typeface="Times New Roman" panose="02020603050405020304" pitchFamily="18" charset="0"/>
                <a:cs typeface="Times New Roman" panose="02020603050405020304" pitchFamily="18" charset="0"/>
              </a:rPr>
              <a:t> - Utilization of RAM for super-fast processing.</a:t>
            </a:r>
          </a:p>
          <a:p>
            <a:r>
              <a:rPr lang="en-IN" altLang="en-US" sz="2200" dirty="0">
                <a:latin typeface="Times New Roman" panose="02020603050405020304" pitchFamily="18" charset="0"/>
                <a:cs typeface="Times New Roman" panose="02020603050405020304" pitchFamily="18" charset="0"/>
              </a:rPr>
              <a:t>Clearly understand the difference in performance Spark provides over the alternate tools/frameworks using only Python. </a:t>
            </a:r>
          </a:p>
          <a:p>
            <a:r>
              <a:rPr lang="en-IN" altLang="en-US" sz="2200" dirty="0">
                <a:latin typeface="Times New Roman" panose="02020603050405020304" pitchFamily="18" charset="0"/>
                <a:cs typeface="Times New Roman" panose="02020603050405020304" pitchFamily="18" charset="0"/>
              </a:rPr>
              <a:t>As learnt in class, big data tools, provide the ability to harness the use of commodity hardware for the technologies used.</a:t>
            </a:r>
          </a:p>
          <a:p>
            <a:r>
              <a:rPr lang="en-IN" altLang="en-US" sz="2200" dirty="0">
                <a:latin typeface="Times New Roman" panose="02020603050405020304" pitchFamily="18" charset="0"/>
                <a:cs typeface="Times New Roman" panose="02020603050405020304" pitchFamily="18" charset="0"/>
              </a:rPr>
              <a:t>Specifically, upgrades in personal machine computational capabilities allowing users to run a local setups over cloud or server based setups.</a:t>
            </a:r>
          </a:p>
          <a:p>
            <a:r>
              <a:rPr lang="en-IN" altLang="en-US" sz="2200" dirty="0">
                <a:latin typeface="Times New Roman" panose="02020603050405020304" pitchFamily="18" charset="0"/>
                <a:cs typeface="Times New Roman" panose="02020603050405020304" pitchFamily="18" charset="0"/>
              </a:rPr>
              <a:t>We were able to process, millions of rows of data and also build complex text models using MLLib and </a:t>
            </a:r>
            <a:r>
              <a:rPr lang="en-IN" altLang="en-US" sz="2200" dirty="0" err="1">
                <a:latin typeface="Times New Roman" panose="02020603050405020304" pitchFamily="18" charset="0"/>
                <a:cs typeface="Times New Roman" panose="02020603050405020304" pitchFamily="18" charset="0"/>
              </a:rPr>
              <a:t>PySpark</a:t>
            </a:r>
            <a:r>
              <a:rPr lang="en-IN" altLang="en-US" sz="2200">
                <a:latin typeface="Times New Roman" panose="02020603050405020304" pitchFamily="18" charset="0"/>
                <a:cs typeface="Times New Roman" panose="02020603050405020304" pitchFamily="18" charset="0"/>
              </a:rPr>
              <a:t>.  </a:t>
            </a:r>
            <a:endParaRPr lang="en-IN" altLang="en-US" sz="2200" dirty="0">
              <a:latin typeface="Times New Roman" panose="02020603050405020304" pitchFamily="18" charset="0"/>
              <a:cs typeface="Times New Roman" panose="02020603050405020304" pitchFamily="18" charset="0"/>
            </a:endParaRPr>
          </a:p>
          <a:p>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4852BC-AA80-6191-D2AA-476DA307AC8E}"/>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4963BF13-4A58-C845-0E56-94B9BA7383BF}"/>
              </a:ext>
            </a:extLst>
          </p:cNvPr>
          <p:cNvSpPr>
            <a:spLocks noGrp="1"/>
          </p:cNvSpPr>
          <p:nvPr>
            <p:ph type="subTitle" idx="1"/>
          </p:nvPr>
        </p:nvSpPr>
        <p:spPr/>
        <p:txBody>
          <a:bodyPr/>
          <a:lstStyle/>
          <a:p>
            <a:r>
              <a:rPr lang="en-IN" dirty="0">
                <a:solidFill>
                  <a:schemeClr val="tx1"/>
                </a:solidFill>
              </a:rPr>
              <a:t>Any Questions ?</a:t>
            </a:r>
          </a:p>
        </p:txBody>
      </p:sp>
    </p:spTree>
    <p:extLst>
      <p:ext uri="{BB962C8B-B14F-4D97-AF65-F5344CB8AC3E}">
        <p14:creationId xmlns:p14="http://schemas.microsoft.com/office/powerpoint/2010/main" val="160890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Project </a:t>
            </a:r>
            <a:r>
              <a:rPr lang="en-IN" altLang="en-US" sz="3200" dirty="0">
                <a:latin typeface="Times New Roman" panose="02020603050405020304" pitchFamily="18" charset="0"/>
                <a:cs typeface="Times New Roman" panose="02020603050405020304" pitchFamily="18" charset="0"/>
              </a:rPr>
              <a:t>Description</a:t>
            </a:r>
          </a:p>
        </p:txBody>
      </p:sp>
      <p:sp>
        <p:nvSpPr>
          <p:cNvPr id="3" name="Content Placeholder 2"/>
          <p:cNvSpPr>
            <a:spLocks noGrp="1"/>
          </p:cNvSpPr>
          <p:nvPr>
            <p:ph idx="1"/>
          </p:nvPr>
        </p:nvSpPr>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Goal: </a:t>
            </a:r>
            <a:r>
              <a:rPr lang="en-US" sz="2000" dirty="0">
                <a:latin typeface="Times New Roman" panose="02020603050405020304" pitchFamily="18" charset="0"/>
                <a:cs typeface="Times New Roman" panose="02020603050405020304" pitchFamily="18" charset="0"/>
              </a:rPr>
              <a:t>To analyze historical yelp data to understand better about restaurant data and to generate useful insights for restaurant owners for improvements.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Input Data: </a:t>
            </a:r>
            <a:r>
              <a:rPr lang="en-US" sz="2000" dirty="0">
                <a:latin typeface="Times New Roman" panose="02020603050405020304" pitchFamily="18" charset="0"/>
                <a:cs typeface="Times New Roman" panose="02020603050405020304" pitchFamily="18" charset="0"/>
              </a:rPr>
              <a:t>Yelp dataset </a:t>
            </a:r>
          </a:p>
          <a:p>
            <a:pPr marL="0" indent="0">
              <a:buNone/>
            </a:pPr>
            <a:r>
              <a:rPr lang="en-US" sz="2000" dirty="0">
                <a:latin typeface="Times New Roman" panose="02020603050405020304" pitchFamily="18" charset="0"/>
                <a:cs typeface="Times New Roman" panose="02020603050405020304" pitchFamily="18" charset="0"/>
              </a:rPr>
              <a:t>( URL : </a:t>
            </a:r>
            <a:r>
              <a:rPr lang="en-US" sz="2000" dirty="0">
                <a:latin typeface="Times New Roman" panose="02020603050405020304" pitchFamily="18" charset="0"/>
                <a:cs typeface="Times New Roman" panose="02020603050405020304" pitchFamily="18" charset="0"/>
                <a:hlinkClick r:id="rId3"/>
              </a:rPr>
              <a:t>https://www.yelp.com/dataset/download</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Input Data Specifications:</a:t>
            </a:r>
            <a:r>
              <a:rPr lang="en-US" sz="2000" dirty="0">
                <a:latin typeface="Times New Roman" panose="02020603050405020304" pitchFamily="18" charset="0"/>
                <a:cs typeface="Times New Roman" panose="02020603050405020304" pitchFamily="18" charset="0"/>
              </a:rPr>
              <a:t> The raw data is in the form of JSON files classified based on years corresponding to the data. The total size of the data is around 10 GB.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Expected Output: </a:t>
            </a:r>
            <a:r>
              <a:rPr lang="en-US" sz="2000" dirty="0">
                <a:latin typeface="Times New Roman" panose="02020603050405020304" pitchFamily="18" charset="0"/>
                <a:cs typeface="Times New Roman" panose="02020603050405020304" pitchFamily="18" charset="0"/>
              </a:rPr>
              <a:t>To perform sentiment analysis using transformers and completing topic modeling using LDA, using both labels' data to generate good insights to restaurant owners. </a:t>
            </a: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968" y="949992"/>
            <a:ext cx="8154063" cy="632036"/>
          </a:xfrm>
        </p:spPr>
        <p:txBody>
          <a:bodyPr/>
          <a:lstStyle/>
          <a:p>
            <a:pPr marL="0" indent="0" algn="ctr">
              <a:buNone/>
            </a:pPr>
            <a:r>
              <a:rPr lang="en-IN" altLang="en-US" dirty="0">
                <a:latin typeface="Times New Roman" panose="02020603050405020304" pitchFamily="18" charset="0"/>
                <a:cs typeface="Times New Roman" panose="02020603050405020304" pitchFamily="18" charset="0"/>
              </a:rPr>
              <a:t>Implementation of Architecture.</a:t>
            </a:r>
          </a:p>
        </p:txBody>
      </p:sp>
      <p:sp>
        <p:nvSpPr>
          <p:cNvPr id="2" name="Rectangle: Rounded Corners 1"/>
          <p:cNvSpPr/>
          <p:nvPr/>
        </p:nvSpPr>
        <p:spPr>
          <a:xfrm>
            <a:off x="6437107" y="1745132"/>
            <a:ext cx="2412303" cy="4559382"/>
          </a:xfrm>
          <a:prstGeom prst="roundRect">
            <a:avLst/>
          </a:prstGeom>
          <a:solidFill>
            <a:sysClr val="window" lastClr="FFFFFF"/>
          </a:solidFill>
          <a:ln w="1270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 name="Rectangle: Rounded Corners 3"/>
          <p:cNvSpPr/>
          <p:nvPr/>
        </p:nvSpPr>
        <p:spPr>
          <a:xfrm>
            <a:off x="6502524" y="1976792"/>
            <a:ext cx="2115522" cy="1730012"/>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00" b="1" i="0" u="sng" strike="noStrike" kern="0" cap="none" spc="0" normalizeH="0" baseline="0" noProof="0" dirty="0">
                <a:ln>
                  <a:noFill/>
                </a:ln>
                <a:solidFill>
                  <a:prstClr val="black"/>
                </a:solidFill>
                <a:effectLst/>
                <a:uLnTx/>
                <a:uFillTx/>
                <a:latin typeface="Calibri" panose="020F0502020204030204"/>
                <a:ea typeface="+mn-ea"/>
                <a:cs typeface="+mn-cs"/>
              </a:rPr>
              <a:t>Visualizations</a:t>
            </a: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Rounded Corners 4"/>
          <p:cNvSpPr/>
          <p:nvPr/>
        </p:nvSpPr>
        <p:spPr>
          <a:xfrm>
            <a:off x="6484220" y="4151534"/>
            <a:ext cx="2162706" cy="1673858"/>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sz="1200" kern="0" dirty="0">
                <a:solidFill>
                  <a:prstClr val="black"/>
                </a:solidFill>
                <a:latin typeface="Calibri" panose="020F0502020204030204"/>
              </a:rPr>
              <a:t>Text Mining</a:t>
            </a: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Rounded Corners 5"/>
          <p:cNvSpPr/>
          <p:nvPr/>
        </p:nvSpPr>
        <p:spPr>
          <a:xfrm>
            <a:off x="3525613" y="3277384"/>
            <a:ext cx="2412303" cy="1668096"/>
          </a:xfrm>
          <a:prstGeom prst="round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00" b="1" i="0" u="sng" strike="noStrike" kern="0" cap="none" spc="0" normalizeH="0" baseline="0" noProof="0" dirty="0">
                <a:ln>
                  <a:noFill/>
                </a:ln>
                <a:solidFill>
                  <a:prstClr val="black"/>
                </a:solidFill>
                <a:effectLst/>
                <a:uLnTx/>
                <a:uFillTx/>
                <a:latin typeface="Calibri" panose="020F0502020204030204"/>
                <a:ea typeface="+mn-ea"/>
                <a:cs typeface="+mn-cs"/>
              </a:rPr>
              <a:t>Processing</a:t>
            </a:r>
          </a:p>
          <a:p>
            <a:pPr marL="0" marR="0" lvl="0" indent="0" algn="ctr" defTabSz="914400" eaLnBrk="1" fontAlgn="auto" latinLnBrk="0" hangingPunct="1">
              <a:lnSpc>
                <a:spcPct val="100000"/>
              </a:lnSpc>
              <a:spcBef>
                <a:spcPts val="0"/>
              </a:spcBef>
              <a:spcAft>
                <a:spcPts val="0"/>
              </a:spcAft>
              <a:buClrTx/>
              <a:buSzTx/>
              <a:buFontTx/>
              <a:buNone/>
              <a:defRPr/>
            </a:pPr>
            <a:endParaRPr lang="en-US" kern="0" dirty="0">
              <a:solidFill>
                <a:prstClr val="black"/>
              </a:solidFill>
              <a:latin typeface="Calibri" panose="020F0502020204030204"/>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Flowchart: Magnetic Disk 8"/>
          <p:cNvSpPr/>
          <p:nvPr/>
        </p:nvSpPr>
        <p:spPr>
          <a:xfrm>
            <a:off x="2125401" y="3277384"/>
            <a:ext cx="981817" cy="1668095"/>
          </a:xfrm>
          <a:prstGeom prst="flowChartMagneticDisk">
            <a:avLst/>
          </a:prstGeom>
          <a:solidFill>
            <a:sysClr val="window" lastClr="FFFFFF"/>
          </a:solidFill>
          <a:ln w="127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00" b="1" i="0" u="sng" strike="noStrike" kern="0" cap="none" spc="0" normalizeH="0" baseline="0" noProof="0" dirty="0">
                <a:ln>
                  <a:noFill/>
                </a:ln>
                <a:solidFill>
                  <a:prstClr val="black"/>
                </a:solidFill>
                <a:effectLst/>
                <a:uLnTx/>
                <a:uFillTx/>
                <a:latin typeface="Calibri" panose="020F0502020204030204"/>
                <a:ea typeface="+mn-ea"/>
                <a:cs typeface="+mn-cs"/>
              </a:rPr>
              <a:t>Storage</a:t>
            </a: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Rounded Corners 9"/>
          <p:cNvSpPr/>
          <p:nvPr/>
        </p:nvSpPr>
        <p:spPr>
          <a:xfrm>
            <a:off x="304861" y="3484059"/>
            <a:ext cx="1402145" cy="1300582"/>
          </a:xfrm>
          <a:prstGeom prst="round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300" b="1" i="0" u="sng" strike="noStrike" kern="0" cap="none" spc="0" normalizeH="0" baseline="0" noProof="0" dirty="0">
                <a:ln>
                  <a:noFill/>
                </a:ln>
                <a:solidFill>
                  <a:prstClr val="black"/>
                </a:solidFill>
                <a:effectLst/>
                <a:uLnTx/>
                <a:uFillTx/>
                <a:latin typeface="Calibri" panose="020F0502020204030204"/>
                <a:ea typeface="+mn-ea"/>
                <a:cs typeface="+mn-cs"/>
              </a:rPr>
              <a:t>Input Data Source</a:t>
            </a: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3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3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3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p:cNvSpPr/>
          <p:nvPr/>
        </p:nvSpPr>
        <p:spPr>
          <a:xfrm>
            <a:off x="1722941" y="3958552"/>
            <a:ext cx="393250" cy="322309"/>
          </a:xfrm>
          <a:prstGeom prst="right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6" name="Graphic 15" descr="Bar chart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9828" y="2627545"/>
            <a:ext cx="649840" cy="649840"/>
          </a:xfrm>
          <a:prstGeom prst="rect">
            <a:avLst/>
          </a:prstGeom>
        </p:spPr>
      </p:pic>
      <p:pic>
        <p:nvPicPr>
          <p:cNvPr id="17" name="Graphic 16" descr="Pie chart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00935" y="2640069"/>
            <a:ext cx="649841" cy="649841"/>
          </a:xfrm>
          <a:prstGeom prst="rect">
            <a:avLst/>
          </a:prstGeom>
        </p:spPr>
      </p:pic>
      <p:pic>
        <p:nvPicPr>
          <p:cNvPr id="18" name="Graphic 17" descr="Upward trend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14368" y="2627544"/>
            <a:ext cx="649841" cy="649841"/>
          </a:xfrm>
          <a:prstGeom prst="rect">
            <a:avLst/>
          </a:prstGeom>
        </p:spPr>
      </p:pic>
      <p:pic>
        <p:nvPicPr>
          <p:cNvPr id="19" name="Graphic 18" descr="Robot with solid fill"/>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49772" y="4784641"/>
            <a:ext cx="688557" cy="688557"/>
          </a:xfrm>
          <a:prstGeom prst="rect">
            <a:avLst/>
          </a:prstGeom>
        </p:spPr>
      </p:pic>
      <p:pic>
        <p:nvPicPr>
          <p:cNvPr id="20" name="Graphic 19" descr="Robot outline"/>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40679" y="4805494"/>
            <a:ext cx="685779" cy="685779"/>
          </a:xfrm>
          <a:prstGeom prst="rect">
            <a:avLst/>
          </a:prstGeom>
        </p:spPr>
      </p:pic>
      <p:sp>
        <p:nvSpPr>
          <p:cNvPr id="23" name="Arrow: Right 22"/>
          <p:cNvSpPr/>
          <p:nvPr/>
        </p:nvSpPr>
        <p:spPr>
          <a:xfrm>
            <a:off x="3123961" y="3950276"/>
            <a:ext cx="393250" cy="322309"/>
          </a:xfrm>
          <a:prstGeom prst="right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Arrow: Right 23"/>
          <p:cNvSpPr/>
          <p:nvPr/>
        </p:nvSpPr>
        <p:spPr>
          <a:xfrm>
            <a:off x="5950911" y="3971163"/>
            <a:ext cx="393250" cy="322309"/>
          </a:xfrm>
          <a:prstGeom prst="rightArrow">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pache Spark SVG Vector Logos - Vector Logo Zone"/>
          <p:cNvPicPr>
            <a:picLocks noChangeAspect="1" noChangeArrowheads="1"/>
          </p:cNvPicPr>
          <p:nvPr/>
        </p:nvPicPr>
        <p:blipFill rotWithShape="1">
          <a:blip r:embed="rId13">
            <a:extLst>
              <a:ext uri="{28A0092B-C50C-407E-A947-70E740481C1C}">
                <a14:useLocalDpi xmlns:a14="http://schemas.microsoft.com/office/drawing/2010/main" val="0"/>
              </a:ext>
            </a:extLst>
          </a:blip>
          <a:srcRect l="14192" t="9237" r="13396" b="13218"/>
          <a:stretch>
            <a:fillRect/>
          </a:stretch>
        </p:blipFill>
        <p:spPr bwMode="auto">
          <a:xfrm>
            <a:off x="4024804" y="3857492"/>
            <a:ext cx="1550476" cy="830186"/>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6713220" y="5825490"/>
            <a:ext cx="1693545" cy="368300"/>
          </a:xfrm>
          <a:prstGeom prst="rect">
            <a:avLst/>
          </a:prstGeom>
          <a:noFill/>
        </p:spPr>
        <p:txBody>
          <a:bodyPr wrap="square" rtlCol="0">
            <a:spAutoFit/>
          </a:bodyPr>
          <a:lstStyle/>
          <a:p>
            <a:r>
              <a:rPr lang="en-IN" altLang="en-US" dirty="0"/>
              <a:t>Spark MLLib</a:t>
            </a:r>
          </a:p>
        </p:txBody>
      </p:sp>
      <p:pic>
        <p:nvPicPr>
          <p:cNvPr id="1028" name="Picture 4" descr="Amazon S3 Online Storage">
            <a:extLst>
              <a:ext uri="{FF2B5EF4-FFF2-40B4-BE49-F238E27FC236}">
                <a16:creationId xmlns:a16="http://schemas.microsoft.com/office/drawing/2014/main" id="{BF2E8A47-0725-6E7D-7BF3-492BBB3703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2126" y="4046638"/>
            <a:ext cx="935420" cy="701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elp-logo-png-round-8-copy - Florida Sportsmedicine and ...">
            <a:extLst>
              <a:ext uri="{FF2B5EF4-FFF2-40B4-BE49-F238E27FC236}">
                <a16:creationId xmlns:a16="http://schemas.microsoft.com/office/drawing/2014/main" id="{61E43E49-8F0A-1B32-016E-9B3ED8D129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9134" y="4087032"/>
            <a:ext cx="661171" cy="6611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sz="3600" dirty="0">
                <a:latin typeface="Times New Roman" panose="02020603050405020304" pitchFamily="18" charset="0"/>
                <a:cs typeface="Times New Roman" panose="02020603050405020304" pitchFamily="18" charset="0"/>
              </a:rPr>
              <a:t>Project goal and Importance</a:t>
            </a:r>
          </a:p>
        </p:txBody>
      </p:sp>
      <p:sp>
        <p:nvSpPr>
          <p:cNvPr id="3" name="Content Placeholder 2"/>
          <p:cNvSpPr>
            <a:spLocks noGrp="1"/>
          </p:cNvSpPr>
          <p:nvPr>
            <p:ph idx="1"/>
          </p:nvPr>
        </p:nvSpPr>
        <p:spPr>
          <a:xfrm>
            <a:off x="457200" y="1741170"/>
            <a:ext cx="8229600" cy="4385310"/>
          </a:xfrm>
        </p:spPr>
        <p:txBody>
          <a:bodyPr/>
          <a:lstStyle/>
          <a:p>
            <a:r>
              <a:rPr lang="en-US" sz="2000" b="1" dirty="0">
                <a:latin typeface="Times New Roman" panose="02020603050405020304" pitchFamily="18" charset="0"/>
                <a:cs typeface="Times New Roman" panose="02020603050405020304" pitchFamily="18" charset="0"/>
              </a:rPr>
              <a:t>Goal: </a:t>
            </a:r>
            <a:r>
              <a:rPr lang="en-US" sz="2000" dirty="0">
                <a:latin typeface="Times New Roman" panose="02020603050405020304" pitchFamily="18" charset="0"/>
                <a:cs typeface="Times New Roman" panose="02020603050405020304" pitchFamily="18" charset="0"/>
              </a:rPr>
              <a:t>To analyze historical yelp data to understand better about restaurant data and to generate useful insights for restaurant owners for improvements.</a:t>
            </a:r>
          </a:p>
          <a:p>
            <a:pPr marL="0" indent="0">
              <a:buNone/>
            </a:pPr>
            <a:endParaRPr lang="en-US" sz="2000" dirty="0">
              <a:latin typeface="Times New Roman" panose="02020603050405020304" pitchFamily="18" charset="0"/>
              <a:cs typeface="Times New Roman" panose="02020603050405020304" pitchFamily="18" charset="0"/>
            </a:endParaRPr>
          </a:p>
          <a:p>
            <a:pPr algn="l"/>
            <a:r>
              <a:rPr lang="en-IN" altLang="en-US" sz="2000" b="1" dirty="0">
                <a:latin typeface="Times New Roman" panose="02020603050405020304" pitchFamily="18" charset="0"/>
                <a:cs typeface="Times New Roman" panose="02020603050405020304" pitchFamily="18" charset="0"/>
              </a:rPr>
              <a:t>Importance </a:t>
            </a:r>
            <a:r>
              <a:rPr lang="en-IN" altLang="en-US" sz="2000" dirty="0">
                <a:latin typeface="Times New Roman" panose="02020603050405020304" pitchFamily="18" charset="0"/>
                <a:cs typeface="Times New Roman" panose="02020603050405020304" pitchFamily="18" charset="0"/>
              </a:rPr>
              <a:t>: </a:t>
            </a:r>
          </a:p>
          <a:p>
            <a:pPr marL="857250" lvl="1" indent="-457200">
              <a:buFont typeface="Wingdings" pitchFamily="2" charset="2"/>
              <a:buChar char="Ø"/>
            </a:pPr>
            <a:r>
              <a:rPr lang="en-IN" altLang="en-US" sz="1800" dirty="0">
                <a:latin typeface="Times New Roman" panose="02020603050405020304" pitchFamily="18" charset="0"/>
                <a:cs typeface="Times New Roman" panose="02020603050405020304" pitchFamily="18" charset="0"/>
              </a:rPr>
              <a:t>Customer Perception</a:t>
            </a:r>
          </a:p>
          <a:p>
            <a:pPr marL="857250" lvl="1" indent="-457200">
              <a:buFont typeface="Wingdings" pitchFamily="2" charset="2"/>
              <a:buChar char="Ø"/>
            </a:pPr>
            <a:r>
              <a:rPr lang="en-IN" altLang="en-US" sz="1800" dirty="0">
                <a:latin typeface="Times New Roman" panose="02020603050405020304" pitchFamily="18" charset="0"/>
                <a:cs typeface="Times New Roman" panose="02020603050405020304" pitchFamily="18" charset="0"/>
              </a:rPr>
              <a:t>Competitive Advantage </a:t>
            </a:r>
          </a:p>
          <a:p>
            <a:pPr marL="857250" lvl="1" indent="-457200">
              <a:buFont typeface="Wingdings" pitchFamily="2" charset="2"/>
              <a:buChar char="Ø"/>
            </a:pPr>
            <a:r>
              <a:rPr lang="en-IN" altLang="en-US" sz="1800" dirty="0">
                <a:latin typeface="Times New Roman" panose="02020603050405020304" pitchFamily="18" charset="0"/>
                <a:cs typeface="Times New Roman" panose="02020603050405020304" pitchFamily="18" charset="0"/>
              </a:rPr>
              <a:t>Identifying Trends and Patterns</a:t>
            </a:r>
          </a:p>
          <a:p>
            <a:pPr marL="857250" lvl="1" indent="-457200">
              <a:buFont typeface="Wingdings" pitchFamily="2" charset="2"/>
              <a:buChar char="Ø"/>
            </a:pPr>
            <a:r>
              <a:rPr lang="en-IN" altLang="en-US" sz="1800" dirty="0">
                <a:latin typeface="Times New Roman" panose="02020603050405020304" pitchFamily="18" charset="0"/>
                <a:cs typeface="Times New Roman" panose="02020603050405020304" pitchFamily="18" charset="0"/>
              </a:rPr>
              <a:t>Personalized Customer Experiences </a:t>
            </a:r>
          </a:p>
        </p:txBody>
      </p:sp>
    </p:spTree>
    <p:extLst>
      <p:ext uri="{BB962C8B-B14F-4D97-AF65-F5344CB8AC3E}">
        <p14:creationId xmlns:p14="http://schemas.microsoft.com/office/powerpoint/2010/main" val="269400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sz="3600">
                <a:latin typeface="Times New Roman" panose="02020603050405020304" pitchFamily="18" charset="0"/>
                <a:cs typeface="Times New Roman" panose="02020603050405020304" pitchFamily="18" charset="0"/>
              </a:rPr>
              <a:t>Understanding the Data</a:t>
            </a:r>
          </a:p>
        </p:txBody>
      </p:sp>
      <p:sp>
        <p:nvSpPr>
          <p:cNvPr id="3" name="Content Placeholder 2"/>
          <p:cNvSpPr>
            <a:spLocks noGrp="1"/>
          </p:cNvSpPr>
          <p:nvPr>
            <p:ph idx="1"/>
          </p:nvPr>
        </p:nvSpPr>
        <p:spPr>
          <a:xfrm>
            <a:off x="457200" y="1741170"/>
            <a:ext cx="8229600" cy="4385310"/>
          </a:xfrm>
        </p:spPr>
        <p:txBody>
          <a:bodyPr>
            <a:normAutofit fontScale="92500" lnSpcReduction="10000"/>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is divided into 5 JSON files representing historical business data. ( Reviews, Business, Users, Check-in, tips.)</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combined size of the data is approximately 10 GB.</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Reviews data file has around 70 million rows, while the Users data file has around 20 million rows, making them the main datasets.</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Reviews information spans from Feb 2005 to Jan 2022.</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Tip information spans from Apr 2009 to Jan 2022.</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Business and reviews files are merged for visualizations and topic modeling.</a:t>
            </a:r>
          </a:p>
          <a:p>
            <a:pPr algn="l"/>
            <a:r>
              <a:rPr lang="en-IN" altLang="en-US" sz="2400" dirty="0">
                <a:latin typeface="Times New Roman" panose="02020603050405020304" pitchFamily="18" charset="0"/>
                <a:cs typeface="Times New Roman" panose="02020603050405020304" pitchFamily="18" charset="0"/>
              </a:rPr>
              <a:t>Some of the key features from this dataset are text, ratings and review count.</a:t>
            </a:r>
          </a:p>
          <a:p>
            <a:pPr algn="l"/>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rPr>
              <a:t>Processing of Data - Using PySpark</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 was added to AWS S3 and accessed dynamically from a Python notebook.</a:t>
            </a:r>
          </a:p>
          <a:p>
            <a:r>
              <a:rPr lang="en-US" sz="2000" dirty="0">
                <a:latin typeface="Times New Roman" panose="02020603050405020304" pitchFamily="18" charset="0"/>
                <a:cs typeface="Times New Roman" panose="02020603050405020304" pitchFamily="18" charset="0"/>
              </a:rPr>
              <a:t>Version mismatch errors were encountered, highlighting the need for matching versions of Spark and Spark Jars.</a:t>
            </a:r>
          </a:p>
          <a:p>
            <a:r>
              <a:rPr lang="en-US" sz="2000" dirty="0">
                <a:latin typeface="Times New Roman" panose="02020603050405020304" pitchFamily="18" charset="0"/>
                <a:cs typeface="Times New Roman" panose="02020603050405020304" pitchFamily="18" charset="0"/>
              </a:rPr>
              <a:t>Less useful columns were dropped, and data types of certain columns were changed.</a:t>
            </a:r>
          </a:p>
          <a:p>
            <a:r>
              <a:rPr lang="en-US" sz="2000" dirty="0">
                <a:latin typeface="Times New Roman" panose="02020603050405020304" pitchFamily="18" charset="0"/>
                <a:cs typeface="Times New Roman" panose="02020603050405020304" pitchFamily="18" charset="0"/>
              </a:rPr>
              <a:t>Null value rows were removed during the cleaning and pre-processing phase, except for the Users dataset.</a:t>
            </a:r>
          </a:p>
          <a:p>
            <a:r>
              <a:rPr lang="en-US" sz="2000" dirty="0">
                <a:latin typeface="Times New Roman" panose="02020603050405020304" pitchFamily="18" charset="0"/>
                <a:cs typeface="Times New Roman" panose="02020603050405020304" pitchFamily="18" charset="0"/>
              </a:rPr>
              <a:t>The Users dataset contained 198 null values in the name column, but these rows might still hold valuable information.</a:t>
            </a:r>
          </a:p>
          <a:p>
            <a:r>
              <a:rPr lang="en-US" sz="2000" dirty="0">
                <a:latin typeface="Times New Roman" panose="02020603050405020304" pitchFamily="18" charset="0"/>
                <a:cs typeface="Times New Roman" panose="02020603050405020304" pitchFamily="18" charset="0"/>
              </a:rPr>
              <a:t>Sanity checks were performed, confirming that each entry in the dataset had check-in information for a specific business.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rPr>
              <a:t>Insights and Visualisations</a:t>
            </a:r>
            <a:br>
              <a:rPr lang="en-IN" altLang="en-US" sz="3200" dirty="0">
                <a:latin typeface="Times New Roman" panose="02020603050405020304" pitchFamily="18" charset="0"/>
                <a:cs typeface="Times New Roman" panose="02020603050405020304" pitchFamily="18" charset="0"/>
              </a:rPr>
            </a:br>
            <a:r>
              <a:rPr lang="en-IN" altLang="en-US" sz="3200" dirty="0">
                <a:latin typeface="Times New Roman" panose="02020603050405020304" pitchFamily="18" charset="0"/>
                <a:cs typeface="Times New Roman" panose="02020603050405020304" pitchFamily="18" charset="0"/>
              </a:rPr>
              <a:t>Businesses and Review </a:t>
            </a:r>
          </a:p>
        </p:txBody>
      </p:sp>
      <p:pic>
        <p:nvPicPr>
          <p:cNvPr id="3" name="Picture 2">
            <a:extLst>
              <a:ext uri="{FF2B5EF4-FFF2-40B4-BE49-F238E27FC236}">
                <a16:creationId xmlns:a16="http://schemas.microsoft.com/office/drawing/2014/main" id="{5675E039-54F8-C721-6671-5FA0ACE04797}"/>
              </a:ext>
            </a:extLst>
          </p:cNvPr>
          <p:cNvPicPr>
            <a:picLocks noChangeAspect="1"/>
          </p:cNvPicPr>
          <p:nvPr/>
        </p:nvPicPr>
        <p:blipFill>
          <a:blip r:embed="rId2"/>
          <a:stretch>
            <a:fillRect/>
          </a:stretch>
        </p:blipFill>
        <p:spPr>
          <a:xfrm>
            <a:off x="457200" y="1744971"/>
            <a:ext cx="4114800" cy="4511058"/>
          </a:xfrm>
          <a:prstGeom prst="rect">
            <a:avLst/>
          </a:prstGeom>
        </p:spPr>
      </p:pic>
      <p:pic>
        <p:nvPicPr>
          <p:cNvPr id="7" name="Picture 6">
            <a:extLst>
              <a:ext uri="{FF2B5EF4-FFF2-40B4-BE49-F238E27FC236}">
                <a16:creationId xmlns:a16="http://schemas.microsoft.com/office/drawing/2014/main" id="{39B986AD-B113-26B8-D36C-4E3545F7E6FE}"/>
              </a:ext>
            </a:extLst>
          </p:cNvPr>
          <p:cNvPicPr>
            <a:picLocks noChangeAspect="1"/>
          </p:cNvPicPr>
          <p:nvPr/>
        </p:nvPicPr>
        <p:blipFill>
          <a:blip r:embed="rId3"/>
          <a:stretch>
            <a:fillRect/>
          </a:stretch>
        </p:blipFill>
        <p:spPr>
          <a:xfrm>
            <a:off x="4572000" y="1744971"/>
            <a:ext cx="4114800" cy="45110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dirty="0">
                <a:latin typeface="Times New Roman" panose="02020603050405020304" pitchFamily="18" charset="0"/>
                <a:cs typeface="Times New Roman" panose="02020603050405020304" pitchFamily="18" charset="0"/>
                <a:sym typeface="+mn-ea"/>
              </a:rPr>
              <a:t>Insights and Visualisations</a:t>
            </a:r>
            <a:br>
              <a:rPr lang="en-IN" altLang="en-US" sz="3200" dirty="0">
                <a:latin typeface="Times New Roman" panose="02020603050405020304" pitchFamily="18" charset="0"/>
                <a:cs typeface="Times New Roman" panose="02020603050405020304" pitchFamily="18" charset="0"/>
                <a:sym typeface="+mn-ea"/>
              </a:rPr>
            </a:br>
            <a:r>
              <a:rPr lang="en-IN" altLang="en-US" sz="3200" dirty="0">
                <a:latin typeface="Times New Roman" panose="02020603050405020304" pitchFamily="18" charset="0"/>
                <a:cs typeface="Times New Roman" panose="02020603050405020304" pitchFamily="18" charset="0"/>
                <a:sym typeface="+mn-ea"/>
              </a:rPr>
              <a:t>Star Ratings and Review checks</a:t>
            </a:r>
            <a:endParaRPr lang="en-IN" alt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263032C-5818-BC94-5497-70F53A5D27A8}"/>
              </a:ext>
            </a:extLst>
          </p:cNvPr>
          <p:cNvPicPr>
            <a:picLocks noChangeAspect="1"/>
          </p:cNvPicPr>
          <p:nvPr/>
        </p:nvPicPr>
        <p:blipFill>
          <a:blip r:embed="rId2"/>
          <a:stretch>
            <a:fillRect/>
          </a:stretch>
        </p:blipFill>
        <p:spPr>
          <a:xfrm>
            <a:off x="457200" y="1744971"/>
            <a:ext cx="4114800" cy="4511058"/>
          </a:xfrm>
          <a:prstGeom prst="rect">
            <a:avLst/>
          </a:prstGeom>
        </p:spPr>
      </p:pic>
      <p:pic>
        <p:nvPicPr>
          <p:cNvPr id="7" name="Picture 6">
            <a:extLst>
              <a:ext uri="{FF2B5EF4-FFF2-40B4-BE49-F238E27FC236}">
                <a16:creationId xmlns:a16="http://schemas.microsoft.com/office/drawing/2014/main" id="{B6AA5BDC-CA4B-7E11-1D55-5F546ABF0160}"/>
              </a:ext>
            </a:extLst>
          </p:cNvPr>
          <p:cNvPicPr>
            <a:picLocks noChangeAspect="1"/>
          </p:cNvPicPr>
          <p:nvPr/>
        </p:nvPicPr>
        <p:blipFill>
          <a:blip r:embed="rId3"/>
          <a:stretch>
            <a:fillRect/>
          </a:stretch>
        </p:blipFill>
        <p:spPr>
          <a:xfrm>
            <a:off x="4572000" y="1744971"/>
            <a:ext cx="4114800" cy="2146546"/>
          </a:xfrm>
          <a:prstGeom prst="rect">
            <a:avLst/>
          </a:prstGeom>
        </p:spPr>
      </p:pic>
      <p:pic>
        <p:nvPicPr>
          <p:cNvPr id="8" name="Picture 7">
            <a:extLst>
              <a:ext uri="{FF2B5EF4-FFF2-40B4-BE49-F238E27FC236}">
                <a16:creationId xmlns:a16="http://schemas.microsoft.com/office/drawing/2014/main" id="{C264EFC7-721C-71A7-CF8D-D90894B4E522}"/>
              </a:ext>
            </a:extLst>
          </p:cNvPr>
          <p:cNvPicPr>
            <a:picLocks noChangeAspect="1"/>
          </p:cNvPicPr>
          <p:nvPr/>
        </p:nvPicPr>
        <p:blipFill>
          <a:blip r:embed="rId4"/>
          <a:stretch>
            <a:fillRect/>
          </a:stretch>
        </p:blipFill>
        <p:spPr>
          <a:xfrm>
            <a:off x="4572000" y="3988440"/>
            <a:ext cx="4114800" cy="21465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sz="2400" dirty="0">
                <a:latin typeface="Times New Roman" panose="02020603050405020304" pitchFamily="18" charset="0"/>
                <a:cs typeface="Times New Roman" panose="02020603050405020304" pitchFamily="18" charset="0"/>
                <a:sym typeface="+mn-ea"/>
              </a:rPr>
              <a:t>Insights and Visualisations –</a:t>
            </a:r>
            <a:br>
              <a:rPr lang="en-IN" altLang="en-US" sz="2400" dirty="0">
                <a:latin typeface="Times New Roman" panose="02020603050405020304" pitchFamily="18" charset="0"/>
                <a:cs typeface="Times New Roman" panose="02020603050405020304" pitchFamily="18" charset="0"/>
                <a:sym typeface="+mn-ea"/>
              </a:rPr>
            </a:br>
            <a:r>
              <a:rPr lang="en-IN" altLang="en-US" sz="2400" dirty="0">
                <a:latin typeface="Times New Roman" panose="02020603050405020304" pitchFamily="18" charset="0"/>
                <a:cs typeface="Times New Roman" panose="02020603050405020304" pitchFamily="18" charset="0"/>
                <a:sym typeface="+mn-ea"/>
              </a:rPr>
              <a:t>Restaurants and Review with cities wise</a:t>
            </a:r>
            <a:endParaRPr lang="en-IN" alt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9087915-1341-B4FC-0E06-16DDC9AEB12D}"/>
              </a:ext>
            </a:extLst>
          </p:cNvPr>
          <p:cNvPicPr>
            <a:picLocks noChangeAspect="1"/>
          </p:cNvPicPr>
          <p:nvPr/>
        </p:nvPicPr>
        <p:blipFill>
          <a:blip r:embed="rId3"/>
          <a:stretch>
            <a:fillRect/>
          </a:stretch>
        </p:blipFill>
        <p:spPr>
          <a:xfrm>
            <a:off x="457200" y="1828799"/>
            <a:ext cx="3954914" cy="4427229"/>
          </a:xfrm>
          <a:prstGeom prst="rect">
            <a:avLst/>
          </a:prstGeom>
        </p:spPr>
      </p:pic>
      <p:pic>
        <p:nvPicPr>
          <p:cNvPr id="3" name="Picture 2">
            <a:extLst>
              <a:ext uri="{FF2B5EF4-FFF2-40B4-BE49-F238E27FC236}">
                <a16:creationId xmlns:a16="http://schemas.microsoft.com/office/drawing/2014/main" id="{849E81EE-56D7-13F3-AF5A-988AB70B3C2D}"/>
              </a:ext>
            </a:extLst>
          </p:cNvPr>
          <p:cNvPicPr>
            <a:picLocks noChangeAspect="1"/>
          </p:cNvPicPr>
          <p:nvPr/>
        </p:nvPicPr>
        <p:blipFill>
          <a:blip r:embed="rId4"/>
          <a:stretch>
            <a:fillRect/>
          </a:stretch>
        </p:blipFill>
        <p:spPr>
          <a:xfrm>
            <a:off x="4731886" y="1744971"/>
            <a:ext cx="3954914" cy="44272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800</Words>
  <Application>Microsoft Macintosh PowerPoint</Application>
  <PresentationFormat>On-screen Show (4:3)</PresentationFormat>
  <Paragraphs>94</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Times New Roman</vt:lpstr>
      <vt:lpstr>Wingdings</vt:lpstr>
      <vt:lpstr>Office Theme</vt:lpstr>
      <vt:lpstr>Using Big Data Techniques for Analysis Yelp Data and Generate Useful Insights</vt:lpstr>
      <vt:lpstr>Project Description</vt:lpstr>
      <vt:lpstr>PowerPoint Presentation</vt:lpstr>
      <vt:lpstr>Project goal and Importance</vt:lpstr>
      <vt:lpstr>Understanding the Data</vt:lpstr>
      <vt:lpstr>Processing of Data - Using PySpark</vt:lpstr>
      <vt:lpstr>Insights and Visualisations Businesses and Review </vt:lpstr>
      <vt:lpstr>Insights and Visualisations Star Ratings and Review checks</vt:lpstr>
      <vt:lpstr>Insights and Visualisations – Restaurants and Review with cities wise</vt:lpstr>
      <vt:lpstr>Insights and Visualisations  Topic modelling distributions</vt:lpstr>
      <vt:lpstr>Insights and Visualisations Whole Text Data Word cloud</vt:lpstr>
      <vt:lpstr>Insights and Visualisations Chick-fil-A Specific Results – Word cloud</vt:lpstr>
      <vt:lpstr>Insights and Visualisations Chick-fil-A Specific Results</vt:lpstr>
      <vt:lpstr>Conclusion</vt:lpstr>
      <vt:lpstr>Future scope and possible upgrades</vt:lpstr>
      <vt:lpstr>Key Takeaways - Learning:</vt:lpstr>
      <vt:lpstr>Thank You</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Vishnuvardhanreddy Gangireddy</cp:lastModifiedBy>
  <cp:revision>97</cp:revision>
  <dcterms:created xsi:type="dcterms:W3CDTF">2019-12-12T13:31:00Z</dcterms:created>
  <dcterms:modified xsi:type="dcterms:W3CDTF">2023-05-16T23:20:45Z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D978D1D1E3944FBA8BD34B268B3CDA23</vt:lpwstr>
  </property>
  <property fmtid="{D5CDD505-2E9C-101B-9397-08002B2CF9AE}" pid="3" name="KSOProductBuildVer">
    <vt:lpwstr>1033-11.2.0.11417</vt:lpwstr>
  </property>
  <property fmtid="{D5CDD505-2E9C-101B-9397-08002B2CF9AE}" pid="4" name="ContentTypeId">
    <vt:lpwstr>0x0101002A7AA3EE67665849BABA355A4CEA5FCE</vt:lpwstr>
  </property>
</Properties>
</file>