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Ex1.xml" ContentType="application/vnd.ms-office.chartex+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41"/>
  </p:notesMasterIdLst>
  <p:sldIdLst>
    <p:sldId id="1894" r:id="rId5"/>
    <p:sldId id="1895" r:id="rId6"/>
    <p:sldId id="1846" r:id="rId7"/>
    <p:sldId id="1845" r:id="rId8"/>
    <p:sldId id="1849" r:id="rId9"/>
    <p:sldId id="1848" r:id="rId10"/>
    <p:sldId id="1869" r:id="rId11"/>
    <p:sldId id="1868" r:id="rId12"/>
    <p:sldId id="1865" r:id="rId13"/>
    <p:sldId id="1870" r:id="rId14"/>
    <p:sldId id="1871" r:id="rId15"/>
    <p:sldId id="1872" r:id="rId16"/>
    <p:sldId id="1873" r:id="rId17"/>
    <p:sldId id="1874" r:id="rId18"/>
    <p:sldId id="1859" r:id="rId19"/>
    <p:sldId id="1875" r:id="rId20"/>
    <p:sldId id="1876" r:id="rId21"/>
    <p:sldId id="1877" r:id="rId22"/>
    <p:sldId id="1878" r:id="rId23"/>
    <p:sldId id="1879" r:id="rId24"/>
    <p:sldId id="1880" r:id="rId25"/>
    <p:sldId id="1881" r:id="rId26"/>
    <p:sldId id="1882" r:id="rId27"/>
    <p:sldId id="1883" r:id="rId28"/>
    <p:sldId id="1884" r:id="rId29"/>
    <p:sldId id="1885" r:id="rId30"/>
    <p:sldId id="1886" r:id="rId31"/>
    <p:sldId id="1887" r:id="rId32"/>
    <p:sldId id="1888" r:id="rId33"/>
    <p:sldId id="1889" r:id="rId34"/>
    <p:sldId id="1890" r:id="rId35"/>
    <p:sldId id="1891" r:id="rId36"/>
    <p:sldId id="1893" r:id="rId37"/>
    <p:sldId id="1858" r:id="rId38"/>
    <p:sldId id="1896" r:id="rId39"/>
    <p:sldId id="1867" r:id="rId4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724" autoAdjust="0"/>
  </p:normalViewPr>
  <p:slideViewPr>
    <p:cSldViewPr snapToGrid="0">
      <p:cViewPr varScale="1">
        <p:scale>
          <a:sx n="82" d="100"/>
          <a:sy n="82" d="100"/>
        </p:scale>
        <p:origin x="710" y="72"/>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[Book1]Sheet1!PivotTable1</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Branch and Product</a:t>
            </a:r>
            <a:r>
              <a:rPr lang="en-IN" baseline="0"/>
              <a:t> line distribution and their total sales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Sheet1!$F$3:$F$4</c:f>
              <c:strCache>
                <c:ptCount val="1"/>
                <c:pt idx="0">
                  <c:v>Electronic accessories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Sheet1!$E$5:$E$8</c:f>
              <c:strCache>
                <c:ptCount val="3"/>
                <c:pt idx="0">
                  <c:v>A</c:v>
                </c:pt>
                <c:pt idx="1">
                  <c:v>B</c:v>
                </c:pt>
                <c:pt idx="2">
                  <c:v>C</c:v>
                </c:pt>
              </c:strCache>
            </c:strRef>
          </c:cat>
          <c:val>
            <c:numRef>
              <c:f>Sheet1!$F$5:$F$8</c:f>
              <c:numCache>
                <c:formatCode>_-[$$-409]* #,##0.00_ ;_-[$$-409]* \-#,##0.00\ ;_-[$$-409]* "-"??_ ;_-@_ </c:formatCode>
                <c:ptCount val="3"/>
                <c:pt idx="0">
                  <c:v>16572.63</c:v>
                </c:pt>
                <c:pt idx="1">
                  <c:v>15427.5</c:v>
                </c:pt>
                <c:pt idx="2">
                  <c:v>17162.41</c:v>
                </c:pt>
              </c:numCache>
            </c:numRef>
          </c:val>
          <c:extLst>
            <c:ext xmlns:c16="http://schemas.microsoft.com/office/drawing/2014/chart" uri="{C3380CC4-5D6E-409C-BE32-E72D297353CC}">
              <c16:uniqueId val="{00000000-20BB-4FA1-91E4-479B9C553C0D}"/>
            </c:ext>
          </c:extLst>
        </c:ser>
        <c:ser>
          <c:idx val="1"/>
          <c:order val="1"/>
          <c:tx>
            <c:strRef>
              <c:f>Sheet1!$G$3:$G$4</c:f>
              <c:strCache>
                <c:ptCount val="1"/>
                <c:pt idx="0">
                  <c:v>Fashion accessories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Sheet1!$E$5:$E$8</c:f>
              <c:strCache>
                <c:ptCount val="3"/>
                <c:pt idx="0">
                  <c:v>A</c:v>
                </c:pt>
                <c:pt idx="1">
                  <c:v>B</c:v>
                </c:pt>
                <c:pt idx="2">
                  <c:v>C</c:v>
                </c:pt>
              </c:strCache>
            </c:strRef>
          </c:cat>
          <c:val>
            <c:numRef>
              <c:f>Sheet1!$G$5:$G$8</c:f>
              <c:numCache>
                <c:formatCode>_-[$$-409]* #,##0.00_ ;_-[$$-409]* \-#,##0.00\ ;_-[$$-409]* "-"??_ ;_-@_ </c:formatCode>
                <c:ptCount val="3"/>
                <c:pt idx="0">
                  <c:v>14777.03</c:v>
                </c:pt>
                <c:pt idx="1">
                  <c:v>14850.14</c:v>
                </c:pt>
                <c:pt idx="2">
                  <c:v>19506.73</c:v>
                </c:pt>
              </c:numCache>
            </c:numRef>
          </c:val>
          <c:extLst>
            <c:ext xmlns:c16="http://schemas.microsoft.com/office/drawing/2014/chart" uri="{C3380CC4-5D6E-409C-BE32-E72D297353CC}">
              <c16:uniqueId val="{00000001-20BB-4FA1-91E4-479B9C553C0D}"/>
            </c:ext>
          </c:extLst>
        </c:ser>
        <c:ser>
          <c:idx val="2"/>
          <c:order val="2"/>
          <c:tx>
            <c:strRef>
              <c:f>Sheet1!$H$3:$H$4</c:f>
              <c:strCache>
                <c:ptCount val="1"/>
                <c:pt idx="0">
                  <c:v>Food and beverages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Sheet1!$E$5:$E$8</c:f>
              <c:strCache>
                <c:ptCount val="3"/>
                <c:pt idx="0">
                  <c:v>A</c:v>
                </c:pt>
                <c:pt idx="1">
                  <c:v>B</c:v>
                </c:pt>
                <c:pt idx="2">
                  <c:v>C</c:v>
                </c:pt>
              </c:strCache>
            </c:strRef>
          </c:cat>
          <c:val>
            <c:numRef>
              <c:f>Sheet1!$H$5:$H$8</c:f>
              <c:numCache>
                <c:formatCode>_-[$$-409]* #,##0.00_ ;_-[$$-409]* \-#,##0.00\ ;_-[$$-409]* "-"??_ ;_-@_ </c:formatCode>
                <c:ptCount val="3"/>
                <c:pt idx="0">
                  <c:v>15528.52</c:v>
                </c:pt>
                <c:pt idx="1">
                  <c:v>13765.85</c:v>
                </c:pt>
                <c:pt idx="2">
                  <c:v>21503.34</c:v>
                </c:pt>
              </c:numCache>
            </c:numRef>
          </c:val>
          <c:extLst>
            <c:ext xmlns:c16="http://schemas.microsoft.com/office/drawing/2014/chart" uri="{C3380CC4-5D6E-409C-BE32-E72D297353CC}">
              <c16:uniqueId val="{00000002-20BB-4FA1-91E4-479B9C553C0D}"/>
            </c:ext>
          </c:extLst>
        </c:ser>
        <c:ser>
          <c:idx val="3"/>
          <c:order val="3"/>
          <c:tx>
            <c:strRef>
              <c:f>Sheet1!$I$3:$I$4</c:f>
              <c:strCache>
                <c:ptCount val="1"/>
                <c:pt idx="0">
                  <c:v>Health and beauty</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Sheet1!$E$5:$E$8</c:f>
              <c:strCache>
                <c:ptCount val="3"/>
                <c:pt idx="0">
                  <c:v>A</c:v>
                </c:pt>
                <c:pt idx="1">
                  <c:v>B</c:v>
                </c:pt>
                <c:pt idx="2">
                  <c:v>C</c:v>
                </c:pt>
              </c:strCache>
            </c:strRef>
          </c:cat>
          <c:val>
            <c:numRef>
              <c:f>Sheet1!$I$5:$I$8</c:f>
              <c:numCache>
                <c:formatCode>_-[$$-409]* #,##0.00_ ;_-[$$-409]* \-#,##0.00\ ;_-[$$-409]* "-"??_ ;_-@_ </c:formatCode>
                <c:ptCount val="3"/>
                <c:pt idx="0">
                  <c:v>11397.97</c:v>
                </c:pt>
                <c:pt idx="1">
                  <c:v>18077.740000000002</c:v>
                </c:pt>
                <c:pt idx="2">
                  <c:v>15032.91</c:v>
                </c:pt>
              </c:numCache>
            </c:numRef>
          </c:val>
          <c:extLst>
            <c:ext xmlns:c16="http://schemas.microsoft.com/office/drawing/2014/chart" uri="{C3380CC4-5D6E-409C-BE32-E72D297353CC}">
              <c16:uniqueId val="{00000003-20BB-4FA1-91E4-479B9C553C0D}"/>
            </c:ext>
          </c:extLst>
        </c:ser>
        <c:ser>
          <c:idx val="4"/>
          <c:order val="4"/>
          <c:tx>
            <c:strRef>
              <c:f>Sheet1!$J$3:$J$4</c:f>
              <c:strCache>
                <c:ptCount val="1"/>
                <c:pt idx="0">
                  <c:v>Home and lifestyle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Sheet1!$E$5:$E$8</c:f>
              <c:strCache>
                <c:ptCount val="3"/>
                <c:pt idx="0">
                  <c:v>A</c:v>
                </c:pt>
                <c:pt idx="1">
                  <c:v>B</c:v>
                </c:pt>
                <c:pt idx="2">
                  <c:v>C</c:v>
                </c:pt>
              </c:strCache>
            </c:strRef>
          </c:cat>
          <c:val>
            <c:numRef>
              <c:f>Sheet1!$J$5:$J$8</c:f>
              <c:numCache>
                <c:formatCode>_-[$$-409]* #,##0.00_ ;_-[$$-409]* \-#,##0.00\ ;_-[$$-409]* "-"??_ ;_-@_ </c:formatCode>
                <c:ptCount val="3"/>
                <c:pt idx="0">
                  <c:v>20282.22</c:v>
                </c:pt>
                <c:pt idx="1">
                  <c:v>15877.82</c:v>
                </c:pt>
                <c:pt idx="2">
                  <c:v>12572.17</c:v>
                </c:pt>
              </c:numCache>
            </c:numRef>
          </c:val>
          <c:extLst>
            <c:ext xmlns:c16="http://schemas.microsoft.com/office/drawing/2014/chart" uri="{C3380CC4-5D6E-409C-BE32-E72D297353CC}">
              <c16:uniqueId val="{00000004-20BB-4FA1-91E4-479B9C553C0D}"/>
            </c:ext>
          </c:extLst>
        </c:ser>
        <c:ser>
          <c:idx val="5"/>
          <c:order val="5"/>
          <c:tx>
            <c:strRef>
              <c:f>Sheet1!$K$3:$K$4</c:f>
              <c:strCache>
                <c:ptCount val="1"/>
                <c:pt idx="0">
                  <c:v>Sports and travel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Sheet1!$E$5:$E$8</c:f>
              <c:strCache>
                <c:ptCount val="3"/>
                <c:pt idx="0">
                  <c:v>A</c:v>
                </c:pt>
                <c:pt idx="1">
                  <c:v>B</c:v>
                </c:pt>
                <c:pt idx="2">
                  <c:v>C</c:v>
                </c:pt>
              </c:strCache>
            </c:strRef>
          </c:cat>
          <c:val>
            <c:numRef>
              <c:f>Sheet1!$K$5:$K$8</c:f>
              <c:numCache>
                <c:formatCode>_-[$$-409]* #,##0.00_ ;_-[$$-409]* \-#,##0.00\ ;_-[$$-409]* "-"??_ ;_-@_ </c:formatCode>
                <c:ptCount val="3"/>
                <c:pt idx="0">
                  <c:v>17527.68</c:v>
                </c:pt>
                <c:pt idx="1">
                  <c:v>18084.560000000001</c:v>
                </c:pt>
                <c:pt idx="2">
                  <c:v>14260.79</c:v>
                </c:pt>
              </c:numCache>
            </c:numRef>
          </c:val>
          <c:extLst>
            <c:ext xmlns:c16="http://schemas.microsoft.com/office/drawing/2014/chart" uri="{C3380CC4-5D6E-409C-BE32-E72D297353CC}">
              <c16:uniqueId val="{00000005-20BB-4FA1-91E4-479B9C553C0D}"/>
            </c:ext>
          </c:extLst>
        </c:ser>
        <c:dLbls>
          <c:showLegendKey val="0"/>
          <c:showVal val="0"/>
          <c:showCatName val="0"/>
          <c:showSerName val="0"/>
          <c:showPercent val="0"/>
          <c:showBubbleSize val="0"/>
        </c:dLbls>
        <c:gapWidth val="100"/>
        <c:overlap val="-24"/>
        <c:axId val="986674064"/>
        <c:axId val="986691344"/>
      </c:barChart>
      <c:catAx>
        <c:axId val="98667406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Branch</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6691344"/>
        <c:crosses val="autoZero"/>
        <c:auto val="1"/>
        <c:lblAlgn val="ctr"/>
        <c:lblOffset val="100"/>
        <c:noMultiLvlLbl val="0"/>
      </c:catAx>
      <c:valAx>
        <c:axId val="98669134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 Total</a:t>
                </a:r>
                <a:r>
                  <a:rPr lang="en-IN" baseline="0"/>
                  <a:t> Sales</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IN"/>
            </a:p>
          </c:txPr>
        </c:title>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66740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[Book1]Sheet2!PivotTable2</c:name>
    <c:fmtId val="8"/>
  </c:pivotSource>
  <c:chart>
    <c:title>
      <c:tx>
        <c:rich>
          <a:bodyPr rot="0" spcFirstLastPara="1" vertOverflow="ellipsis" vert="horz" wrap="square" anchor="ctr" anchorCtr="1"/>
          <a:lstStyle/>
          <a:p>
            <a:pPr>
              <a:defRPr sz="2200" b="1" i="0" u="none" strike="noStrike" kern="1200" baseline="0">
                <a:solidFill>
                  <a:schemeClr val="lt1">
                    <a:lumMod val="85000"/>
                  </a:schemeClr>
                </a:solidFill>
                <a:latin typeface="+mj-lt"/>
                <a:ea typeface="+mj-ea"/>
                <a:cs typeface="+mj-cs"/>
              </a:defRPr>
            </a:pPr>
            <a:r>
              <a:rPr lang="en-US"/>
              <a:t>Average Sales per Person</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lt1">
                  <a:lumMod val="85000"/>
                </a:schemeClr>
              </a:solidFill>
              <a:latin typeface="+mj-lt"/>
              <a:ea typeface="+mj-ea"/>
              <a:cs typeface="+mj-cs"/>
            </a:defRPr>
          </a:pPr>
          <a:endParaRPr lang="en-US"/>
        </a:p>
      </c:txPr>
    </c:title>
    <c:autoTitleDeleted val="0"/>
    <c:pivotFmts>
      <c:pivotFmt>
        <c:idx val="0"/>
        <c:spPr>
          <a:gradFill>
            <a:gsLst>
              <a:gs pos="100000">
                <a:schemeClr val="accent1"/>
              </a:gs>
              <a:gs pos="0">
                <a:schemeClr val="accent1">
                  <a:lumMod val="75000"/>
                </a:schemeClr>
              </a:gs>
            </a:gsLst>
            <a:lin ang="0" scaled="1"/>
          </a:gradFill>
          <a:ln>
            <a:noFill/>
          </a:ln>
          <a:effectLst>
            <a:innerShdw blurRad="114300">
              <a:schemeClr val="accent1">
                <a:lumMod val="75000"/>
              </a:schemeClr>
            </a:innerShdw>
          </a:effectLst>
        </c:spPr>
        <c:marker>
          <c:symbol val="circle"/>
          <c:size val="6"/>
          <c:spPr>
            <a:solidFill>
              <a:schemeClr val="accent1"/>
            </a:solidFill>
            <a:ln w="9525">
              <a:solidFill>
                <a:schemeClr val="accent1"/>
              </a:solidFill>
              <a:round/>
            </a:ln>
            <a:effectLst/>
          </c:spPr>
        </c:marker>
      </c:pivotFmt>
      <c:pivotFmt>
        <c:idx val="1"/>
        <c:spPr>
          <a:gradFill>
            <a:gsLst>
              <a:gs pos="100000">
                <a:schemeClr val="accent1"/>
              </a:gs>
              <a:gs pos="0">
                <a:schemeClr val="accent1">
                  <a:lumMod val="75000"/>
                </a:schemeClr>
              </a:gs>
            </a:gsLst>
            <a:lin ang="0" scaled="1"/>
          </a:gradFill>
          <a:ln>
            <a:noFill/>
          </a:ln>
          <a:effectLst>
            <a:innerShdw blurRad="114300">
              <a:schemeClr val="accent1">
                <a:lumMod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100000">
                <a:schemeClr val="accent1"/>
              </a:gs>
              <a:gs pos="0">
                <a:schemeClr val="accent1">
                  <a:lumMod val="75000"/>
                </a:schemeClr>
              </a:gs>
            </a:gsLst>
            <a:lin ang="0" scaled="1"/>
          </a:gradFill>
          <a:ln>
            <a:noFill/>
          </a:ln>
          <a:effectLst>
            <a:innerShdw blurRad="114300">
              <a:schemeClr val="accent1">
                <a:lumMod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Sheet2!$F$4</c:f>
              <c:strCache>
                <c:ptCount val="1"/>
                <c:pt idx="0">
                  <c:v>Total</c:v>
                </c:pt>
              </c:strCache>
            </c:strRef>
          </c:tx>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errBars>
            <c:errDir val="y"/>
            <c:errBarType val="both"/>
            <c:errValType val="stdErr"/>
            <c:noEndCap val="0"/>
            <c:spPr>
              <a:noFill/>
              <a:ln w="9525" cap="flat" cmpd="sng" algn="ctr">
                <a:solidFill>
                  <a:schemeClr val="lt1">
                    <a:alpha val="40000"/>
                  </a:schemeClr>
                </a:solidFill>
                <a:round/>
              </a:ln>
              <a:effectLst/>
            </c:spPr>
          </c:errBars>
          <c:cat>
            <c:strRef>
              <c:f>Sheet2!$E$5:$E$20</c:f>
              <c:strCach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strCache>
            </c:strRef>
          </c:cat>
          <c:val>
            <c:numRef>
              <c:f>Sheet2!$F$5:$F$20</c:f>
              <c:numCache>
                <c:formatCode>General</c:formatCode>
                <c:ptCount val="15"/>
                <c:pt idx="0">
                  <c:v>337.83</c:v>
                </c:pt>
                <c:pt idx="1">
                  <c:v>349.14</c:v>
                </c:pt>
                <c:pt idx="2">
                  <c:v>349.29</c:v>
                </c:pt>
                <c:pt idx="3">
                  <c:v>263.52999999999997</c:v>
                </c:pt>
                <c:pt idx="4">
                  <c:v>293.02</c:v>
                </c:pt>
                <c:pt idx="5">
                  <c:v>308.87</c:v>
                </c:pt>
                <c:pt idx="6">
                  <c:v>307.88</c:v>
                </c:pt>
                <c:pt idx="7">
                  <c:v>397.53</c:v>
                </c:pt>
                <c:pt idx="8">
                  <c:v>293.45999999999998</c:v>
                </c:pt>
                <c:pt idx="9">
                  <c:v>309.31</c:v>
                </c:pt>
                <c:pt idx="10">
                  <c:v>324.22000000000003</c:v>
                </c:pt>
                <c:pt idx="11">
                  <c:v>329.1</c:v>
                </c:pt>
                <c:pt idx="12">
                  <c:v>319.14999999999998</c:v>
                </c:pt>
                <c:pt idx="13">
                  <c:v>318.93</c:v>
                </c:pt>
                <c:pt idx="14">
                  <c:v>343.55</c:v>
                </c:pt>
              </c:numCache>
            </c:numRef>
          </c:val>
          <c:extLst>
            <c:ext xmlns:c16="http://schemas.microsoft.com/office/drawing/2014/chart" uri="{C3380CC4-5D6E-409C-BE32-E72D297353CC}">
              <c16:uniqueId val="{00000000-D401-4665-87BB-F21EC1ECE400}"/>
            </c:ext>
          </c:extLst>
        </c:ser>
        <c:dLbls>
          <c:showLegendKey val="0"/>
          <c:showVal val="0"/>
          <c:showCatName val="0"/>
          <c:showSerName val="0"/>
          <c:showPercent val="0"/>
          <c:showBubbleSize val="0"/>
        </c:dLbls>
        <c:dropLines>
          <c:spPr>
            <a:ln w="9525" cap="flat" cmpd="sng" algn="ctr">
              <a:solidFill>
                <a:schemeClr val="lt1">
                  <a:alpha val="40000"/>
                </a:schemeClr>
              </a:solidFill>
              <a:round/>
            </a:ln>
            <a:effectLst/>
          </c:spPr>
        </c:dropLines>
        <c:axId val="1154773632"/>
        <c:axId val="1154757792"/>
      </c:areaChart>
      <c:catAx>
        <c:axId val="115477363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r>
                  <a:rPr lang="en-IN"/>
                  <a:t>Customer ID</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75" cap="flat" cmpd="sng" algn="ctr">
            <a:solidFill>
              <a:schemeClr val="lt1">
                <a:lumMod val="75000"/>
              </a:schemeClr>
            </a:solidFill>
            <a:round/>
            <a:headEnd type="none" w="sm" len="sm"/>
            <a:tailEnd type="none" w="sm" len="sm"/>
          </a:ln>
          <a:effectLst/>
        </c:spPr>
        <c:txPr>
          <a:bodyPr rot="-600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crossAx val="1154757792"/>
        <c:crosses val="autoZero"/>
        <c:auto val="1"/>
        <c:lblAlgn val="ctr"/>
        <c:lblOffset val="100"/>
        <c:noMultiLvlLbl val="0"/>
      </c:catAx>
      <c:valAx>
        <c:axId val="1154757792"/>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r>
                  <a:rPr lang="en-IN"/>
                  <a:t>Average Sales </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54773632"/>
        <c:crosses val="autoZero"/>
        <c:crossBetween val="midCat"/>
      </c:valAx>
      <c:dTable>
        <c:showHorzBorder val="1"/>
        <c:showVertBorder val="1"/>
        <c:showOutline val="1"/>
        <c:showKeys val="1"/>
        <c:spPr>
          <a:noFill/>
          <a:ln w="9525">
            <a:solidFill>
              <a:schemeClr val="lt1">
                <a:lumMod val="50000"/>
              </a:schemeClr>
            </a:solidFill>
          </a:ln>
          <a:effectLst/>
        </c:spPr>
        <c:txPr>
          <a:bodyPr rot="0" spcFirstLastPara="1" vertOverflow="ellipsis" vert="horz" wrap="square" anchor="ctr" anchorCtr="1"/>
          <a:lstStyle/>
          <a:p>
            <a:pPr rtl="0">
              <a:defRPr sz="1197" b="0" i="0" u="none" strike="noStrike" kern="1200" baseline="0">
                <a:solidFill>
                  <a:schemeClr val="lt1">
                    <a:lumMod val="50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lt1">
          <a:lumMod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[Book1]Sheet3!PivotTable3</c:name>
    <c:fmtId val="8"/>
  </c:pivotSource>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IN"/>
              <a:t>Anomaly vs Normal Transactions</a:t>
            </a:r>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circle"/>
          <c:size val="6"/>
          <c:spPr>
            <a:solidFill>
              <a:schemeClr val="accent1"/>
            </a:solidFill>
            <a:ln w="9525">
              <a:solidFill>
                <a:schemeClr val="dk1">
                  <a:lumMod val="75000"/>
                  <a:lumOff val="25000"/>
                </a:schemeClr>
              </a:solidFill>
            </a:ln>
            <a:effectLst/>
          </c:spPr>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Sheet3!$G$4</c:f>
              <c:strCache>
                <c:ptCount val="1"/>
                <c:pt idx="0">
                  <c:v>Total</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dLbl>
              <c:idx val="0"/>
              <c:spPr>
                <a:solidFill>
                  <a:srgbClr val="0070C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9.3230488814680934E-2"/>
                      <c:h val="5.2416988416988414E-2"/>
                    </c:manualLayout>
                  </c15:layout>
                </c:ext>
                <c:ext xmlns:c16="http://schemas.microsoft.com/office/drawing/2014/chart" uri="{C3380CC4-5D6E-409C-BE32-E72D297353CC}">
                  <c16:uniqueId val="{00000002-7D30-480F-8EA7-426C7B08A5DB}"/>
                </c:ext>
              </c:extLst>
            </c:dLbl>
            <c:dLbl>
              <c:idx val="1"/>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342034253923829"/>
                      <c:h val="8.0216216216216218E-2"/>
                    </c:manualLayout>
                  </c15:layout>
                </c:ext>
                <c:ext xmlns:c16="http://schemas.microsoft.com/office/drawing/2014/chart" uri="{C3380CC4-5D6E-409C-BE32-E72D297353CC}">
                  <c16:uniqueId val="{00000001-7D30-480F-8EA7-426C7B08A5DB}"/>
                </c:ext>
              </c:extLst>
            </c:dLbl>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Sheet3!$F$5:$F$7</c:f>
              <c:strCache>
                <c:ptCount val="2"/>
                <c:pt idx="0">
                  <c:v>Anamoly</c:v>
                </c:pt>
                <c:pt idx="1">
                  <c:v>Normal</c:v>
                </c:pt>
              </c:strCache>
            </c:strRef>
          </c:cat>
          <c:val>
            <c:numRef>
              <c:f>Sheet3!$G$5:$G$7</c:f>
              <c:numCache>
                <c:formatCode>General</c:formatCode>
                <c:ptCount val="2"/>
                <c:pt idx="0">
                  <c:v>2</c:v>
                </c:pt>
                <c:pt idx="1">
                  <c:v>998</c:v>
                </c:pt>
              </c:numCache>
            </c:numRef>
          </c:val>
          <c:extLst>
            <c:ext xmlns:c16="http://schemas.microsoft.com/office/drawing/2014/chart" uri="{C3380CC4-5D6E-409C-BE32-E72D297353CC}">
              <c16:uniqueId val="{00000000-7D30-480F-8EA7-426C7B08A5DB}"/>
            </c:ext>
          </c:extLst>
        </c:ser>
        <c:dLbls>
          <c:showLegendKey val="0"/>
          <c:showVal val="1"/>
          <c:showCatName val="0"/>
          <c:showSerName val="0"/>
          <c:showPercent val="0"/>
          <c:showBubbleSize val="0"/>
        </c:dLbls>
        <c:gapWidth val="84"/>
        <c:gapDepth val="53"/>
        <c:shape val="box"/>
        <c:axId val="983636176"/>
        <c:axId val="983635216"/>
        <c:axId val="0"/>
      </c:bar3DChart>
      <c:catAx>
        <c:axId val="98363617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IN"/>
                  <a:t>Anomaly Status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83635216"/>
        <c:crosses val="autoZero"/>
        <c:auto val="1"/>
        <c:lblAlgn val="ctr"/>
        <c:lblOffset val="100"/>
        <c:noMultiLvlLbl val="0"/>
      </c:catAx>
      <c:valAx>
        <c:axId val="983635216"/>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IN"/>
                  <a:t>Count</a:t>
                </a:r>
                <a:r>
                  <a:rPr lang="en-IN" baseline="0"/>
                  <a:t> of Transactions</a:t>
                </a:r>
                <a:endParaRPr lang="en-IN"/>
              </a:p>
            </c:rich>
          </c:tx>
          <c:layout>
            <c:manualLayout>
              <c:xMode val="edge"/>
              <c:yMode val="edge"/>
              <c:x val="7.8778652668416452E-2"/>
              <c:y val="0.28578484981044039"/>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IN"/>
            </a:p>
          </c:txPr>
        </c:title>
        <c:numFmt formatCode="General" sourceLinked="1"/>
        <c:majorTickMark val="out"/>
        <c:minorTickMark val="none"/>
        <c:tickLblPos val="nextTo"/>
        <c:crossAx val="9836361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[Book1]Sheet5!PivotTable6</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Sales</a:t>
            </a:r>
            <a:r>
              <a:rPr lang="en-IN" baseline="0"/>
              <a:t> Distribution Monthwise and</a:t>
            </a:r>
          </a:p>
          <a:p>
            <a:pPr>
              <a:defRPr/>
            </a:pPr>
            <a:r>
              <a:rPr lang="en-IN" baseline="0"/>
              <a:t>Gender wise</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Sheet5!$F$2:$F$3</c:f>
              <c:strCache>
                <c:ptCount val="1"/>
                <c:pt idx="0">
                  <c:v>January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Sheet5!$E$4:$E$6</c:f>
              <c:strCache>
                <c:ptCount val="2"/>
                <c:pt idx="0">
                  <c:v>Female</c:v>
                </c:pt>
                <c:pt idx="1">
                  <c:v>Male</c:v>
                </c:pt>
              </c:strCache>
            </c:strRef>
          </c:cat>
          <c:val>
            <c:numRef>
              <c:f>Sheet5!$F$4:$F$6</c:f>
              <c:numCache>
                <c:formatCode>General</c:formatCode>
                <c:ptCount val="2"/>
                <c:pt idx="0">
                  <c:v>59138.98</c:v>
                </c:pt>
                <c:pt idx="1">
                  <c:v>57152.89</c:v>
                </c:pt>
              </c:numCache>
            </c:numRef>
          </c:val>
          <c:extLst>
            <c:ext xmlns:c16="http://schemas.microsoft.com/office/drawing/2014/chart" uri="{C3380CC4-5D6E-409C-BE32-E72D297353CC}">
              <c16:uniqueId val="{00000000-CAC2-4FFC-BD5D-B2D67FCDAB81}"/>
            </c:ext>
          </c:extLst>
        </c:ser>
        <c:ser>
          <c:idx val="1"/>
          <c:order val="1"/>
          <c:tx>
            <c:strRef>
              <c:f>Sheet5!$G$2:$G$3</c:f>
              <c:strCache>
                <c:ptCount val="1"/>
                <c:pt idx="0">
                  <c:v>February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Sheet5!$E$4:$E$6</c:f>
              <c:strCache>
                <c:ptCount val="2"/>
                <c:pt idx="0">
                  <c:v>Female</c:v>
                </c:pt>
                <c:pt idx="1">
                  <c:v>Male</c:v>
                </c:pt>
              </c:strCache>
            </c:strRef>
          </c:cat>
          <c:val>
            <c:numRef>
              <c:f>Sheet5!$G$4:$G$6</c:f>
              <c:numCache>
                <c:formatCode>General</c:formatCode>
                <c:ptCount val="2"/>
                <c:pt idx="0">
                  <c:v>56335.56</c:v>
                </c:pt>
                <c:pt idx="1">
                  <c:v>40883.82</c:v>
                </c:pt>
              </c:numCache>
            </c:numRef>
          </c:val>
          <c:extLst>
            <c:ext xmlns:c16="http://schemas.microsoft.com/office/drawing/2014/chart" uri="{C3380CC4-5D6E-409C-BE32-E72D297353CC}">
              <c16:uniqueId val="{00000001-CAC2-4FFC-BD5D-B2D67FCDAB81}"/>
            </c:ext>
          </c:extLst>
        </c:ser>
        <c:ser>
          <c:idx val="2"/>
          <c:order val="2"/>
          <c:tx>
            <c:strRef>
              <c:f>Sheet5!$H$2:$H$3</c:f>
              <c:strCache>
                <c:ptCount val="1"/>
                <c:pt idx="0">
                  <c:v>March</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Sheet5!$E$4:$E$6</c:f>
              <c:strCache>
                <c:ptCount val="2"/>
                <c:pt idx="0">
                  <c:v>Female</c:v>
                </c:pt>
                <c:pt idx="1">
                  <c:v>Male</c:v>
                </c:pt>
              </c:strCache>
            </c:strRef>
          </c:cat>
          <c:val>
            <c:numRef>
              <c:f>Sheet5!$H$4:$H$6</c:f>
              <c:numCache>
                <c:formatCode>General</c:formatCode>
                <c:ptCount val="2"/>
                <c:pt idx="0">
                  <c:v>52408.39</c:v>
                </c:pt>
                <c:pt idx="1">
                  <c:v>57047.12</c:v>
                </c:pt>
              </c:numCache>
            </c:numRef>
          </c:val>
          <c:extLst>
            <c:ext xmlns:c16="http://schemas.microsoft.com/office/drawing/2014/chart" uri="{C3380CC4-5D6E-409C-BE32-E72D297353CC}">
              <c16:uniqueId val="{00000002-CAC2-4FFC-BD5D-B2D67FCDAB81}"/>
            </c:ext>
          </c:extLst>
        </c:ser>
        <c:dLbls>
          <c:showLegendKey val="0"/>
          <c:showVal val="0"/>
          <c:showCatName val="0"/>
          <c:showSerName val="0"/>
          <c:showPercent val="0"/>
          <c:showBubbleSize val="0"/>
        </c:dLbls>
        <c:gapWidth val="100"/>
        <c:overlap val="-24"/>
        <c:axId val="1300574608"/>
        <c:axId val="1300575088"/>
      </c:barChart>
      <c:catAx>
        <c:axId val="130057460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Gender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00575088"/>
        <c:crosses val="autoZero"/>
        <c:auto val="1"/>
        <c:lblAlgn val="ctr"/>
        <c:lblOffset val="100"/>
        <c:noMultiLvlLbl val="0"/>
      </c:catAx>
      <c:valAx>
        <c:axId val="130057508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00574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[Book1]Sheet7!PivotTable7</c:name>
    <c:fmtId val="7"/>
  </c:pivotSource>
  <c:chart>
    <c:title>
      <c:tx>
        <c:rich>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r>
              <a:rPr lang="en-US"/>
              <a:t>Sales</a:t>
            </a:r>
            <a:r>
              <a:rPr lang="en-US" baseline="0"/>
              <a:t> Based on Days of the week</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endParaRPr lang="en-US"/>
        </a:p>
      </c:txPr>
    </c:title>
    <c:autoTitleDeleted val="0"/>
    <c:pivotFmts>
      <c:pivotFmt>
        <c:idx val="0"/>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Sheet7!$B$3</c:f>
              <c:strCache>
                <c:ptCount val="1"/>
                <c:pt idx="0">
                  <c:v>Total</c:v>
                </c:pt>
              </c:strCache>
            </c:strRef>
          </c:tx>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cat>
            <c:strRef>
              <c:f>Sheet7!$A$4:$A$11</c:f>
              <c:strCache>
                <c:ptCount val="7"/>
                <c:pt idx="0">
                  <c:v>Sunday</c:v>
                </c:pt>
                <c:pt idx="1">
                  <c:v>Monday</c:v>
                </c:pt>
                <c:pt idx="2">
                  <c:v>Tuesday</c:v>
                </c:pt>
                <c:pt idx="3">
                  <c:v>Wednesday</c:v>
                </c:pt>
                <c:pt idx="4">
                  <c:v>Thursday</c:v>
                </c:pt>
                <c:pt idx="5">
                  <c:v>Friday</c:v>
                </c:pt>
                <c:pt idx="6">
                  <c:v>Saturday</c:v>
                </c:pt>
              </c:strCache>
            </c:strRef>
          </c:cat>
          <c:val>
            <c:numRef>
              <c:f>Sheet7!$B$4:$B$11</c:f>
              <c:numCache>
                <c:formatCode>General</c:formatCode>
                <c:ptCount val="7"/>
                <c:pt idx="0">
                  <c:v>44457.89</c:v>
                </c:pt>
                <c:pt idx="1">
                  <c:v>37899.08</c:v>
                </c:pt>
                <c:pt idx="2">
                  <c:v>51482.25</c:v>
                </c:pt>
                <c:pt idx="3">
                  <c:v>43731.14</c:v>
                </c:pt>
                <c:pt idx="4">
                  <c:v>45349.25</c:v>
                </c:pt>
                <c:pt idx="5">
                  <c:v>43926.34</c:v>
                </c:pt>
                <c:pt idx="6">
                  <c:v>56120.81</c:v>
                </c:pt>
              </c:numCache>
            </c:numRef>
          </c:val>
          <c:extLst>
            <c:ext xmlns:c16="http://schemas.microsoft.com/office/drawing/2014/chart" uri="{C3380CC4-5D6E-409C-BE32-E72D297353CC}">
              <c16:uniqueId val="{00000000-9E2F-4623-811E-D453BA0AF5AF}"/>
            </c:ext>
          </c:extLst>
        </c:ser>
        <c:dLbls>
          <c:showLegendKey val="0"/>
          <c:showVal val="0"/>
          <c:showCatName val="0"/>
          <c:showSerName val="0"/>
          <c:showPercent val="0"/>
          <c:showBubbleSize val="0"/>
        </c:dLbls>
        <c:dropLines>
          <c:spPr>
            <a:ln w="9525" cap="flat" cmpd="sng" algn="ctr">
              <a:solidFill>
                <a:schemeClr val="lt1">
                  <a:alpha val="40000"/>
                </a:schemeClr>
              </a:solidFill>
              <a:round/>
            </a:ln>
            <a:effectLst/>
          </c:spPr>
        </c:dropLines>
        <c:axId val="1087724128"/>
        <c:axId val="1087727008"/>
      </c:areaChart>
      <c:catAx>
        <c:axId val="108772412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r>
                  <a:rPr lang="en-US"/>
                  <a:t>Days</a:t>
                </a:r>
                <a:r>
                  <a:rPr lang="en-US" baseline="0"/>
                  <a:t> of the weeks</a:t>
                </a:r>
                <a:endParaRPr lang="en-US"/>
              </a:p>
            </c:rich>
          </c:tx>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75" cap="flat" cmpd="sng" algn="ctr">
            <a:solidFill>
              <a:schemeClr val="lt1">
                <a:lumMod val="75000"/>
              </a:schemeClr>
            </a:solidFill>
            <a:round/>
            <a:headEnd type="none" w="sm" len="sm"/>
            <a:tailEnd type="none" w="sm" len="sm"/>
          </a:ln>
          <a:effectLst/>
        </c:spPr>
        <c:txPr>
          <a:bodyPr rot="-600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crossAx val="1087727008"/>
        <c:crosses val="autoZero"/>
        <c:auto val="1"/>
        <c:lblAlgn val="ctr"/>
        <c:lblOffset val="100"/>
        <c:noMultiLvlLbl val="0"/>
      </c:catAx>
      <c:valAx>
        <c:axId val="1087727008"/>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a:effectLst/>
          </c:spPr>
        </c:majorGridlines>
        <c:title>
          <c:tx>
            <c:rich>
              <a:bodyPr rot="-54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r>
                  <a:rPr lang="en-IN"/>
                  <a:t>Total</a:t>
                </a:r>
                <a:r>
                  <a:rPr lang="en-IN" baseline="0"/>
                  <a:t> Sales</a:t>
                </a:r>
                <a:endParaRPr lang="en-IN"/>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8772412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lt1">
          <a:lumMod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Sheet4!$B$1:$D$1</cx:f>
        <cx:lvl ptCount="3">
          <cx:pt idx="0">Ewallet</cx:pt>
          <cx:pt idx="1">Cash</cx:pt>
          <cx:pt idx="2">CreditCard</cx:pt>
        </cx:lvl>
      </cx:strDim>
      <cx:numDim type="size">
        <cx:f dir="row">Sheet4!$B$2:$D$2</cx:f>
        <cx:lvl ptCount="3" formatCode="General">
          <cx:pt idx="0">126</cx:pt>
          <cx:pt idx="1">110</cx:pt>
          <cx:pt idx="2">104</cx:pt>
        </cx:lvl>
      </cx:numDim>
    </cx:data>
    <cx:data id="1">
      <cx:strDim type="cat">
        <cx:f dir="row">Sheet4!$B$1:$D$1</cx:f>
        <cx:lvl ptCount="3">
          <cx:pt idx="0">Ewallet</cx:pt>
          <cx:pt idx="1">Cash</cx:pt>
          <cx:pt idx="2">CreditCard</cx:pt>
        </cx:lvl>
      </cx:strDim>
      <cx:numDim type="size">
        <cx:f dir="row">Sheet4!$B$3:$D$3</cx:f>
        <cx:lvl ptCount="3" formatCode="General">
          <cx:pt idx="0">113</cx:pt>
          <cx:pt idx="1">110</cx:pt>
          <cx:pt idx="2">109</cx:pt>
        </cx:lvl>
      </cx:numDim>
    </cx:data>
    <cx:data id="2">
      <cx:strDim type="cat">
        <cx:f dir="row">Sheet4!$B$1:$D$1</cx:f>
        <cx:lvl ptCount="3">
          <cx:pt idx="0">Ewallet</cx:pt>
          <cx:pt idx="1">Cash</cx:pt>
          <cx:pt idx="2">CreditCard</cx:pt>
        </cx:lvl>
      </cx:strDim>
      <cx:numDim type="size">
        <cx:f dir="row">Sheet4!$B$4:$D$4</cx:f>
        <cx:lvl ptCount="3" formatCode="General">
          <cx:pt idx="0">106</cx:pt>
          <cx:pt idx="1">124</cx:pt>
          <cx:pt idx="2">98</cx:pt>
        </cx:lvl>
      </cx:numDim>
    </cx:data>
  </cx:chartData>
  <cx:chart>
    <cx:title pos="t" align="ctr" overlay="0"/>
    <cx:plotArea>
      <cx:plotAreaRegion>
        <cx:series layoutId="treemap" uniqueId="{62A3393A-37C5-4C79-AC73-7174055E3B05}" formatIdx="0">
          <cx:tx>
            <cx:txData>
              <cx:f>Sheet4!$A$2</cx:f>
              <cx:v>Yangon</cx:v>
            </cx:txData>
          </cx:tx>
          <cx:dataLabels pos="ctr">
            <cx:visibility seriesName="0" categoryName="1" value="0"/>
          </cx:dataLabels>
          <cx:dataId val="0"/>
          <cx:layoutPr>
            <cx:parentLabelLayout val="overlapping"/>
          </cx:layoutPr>
        </cx:series>
        <cx:series layoutId="treemap" hidden="1" uniqueId="{F6BA4792-7A1E-4689-AA35-CA4BC4C38B0F}" formatIdx="1">
          <cx:tx>
            <cx:txData>
              <cx:f>Sheet4!$A$3</cx:f>
              <cx:v>Mandalay</cx:v>
            </cx:txData>
          </cx:tx>
          <cx:dataLabels pos="ctr">
            <cx:visibility seriesName="0" categoryName="1" value="0"/>
          </cx:dataLabels>
          <cx:dataId val="1"/>
          <cx:layoutPr>
            <cx:parentLabelLayout val="overlapping"/>
          </cx:layoutPr>
        </cx:series>
        <cx:series layoutId="treemap" hidden="1" uniqueId="{6207D3C3-A2F1-45CA-8A17-A6B799DFA41A}" formatIdx="2">
          <cx:tx>
            <cx:txData>
              <cx:f>Sheet4!$A$4</cx:f>
              <cx:v>Naypyitaw</cx:v>
            </cx:txData>
          </cx:tx>
          <cx:dataLabels pos="ctr">
            <cx:visibility seriesName="0" categoryName="1" value="0"/>
          </cx:dataLabels>
          <cx:dataId val="2"/>
          <cx:layoutPr>
            <cx:parentLabelLayout val="overlapping"/>
          </cx:layoutPr>
        </cx:series>
      </cx:plotAreaRegion>
    </cx:plotArea>
    <cx:legend pos="r" align="ctr" overlay="0">
      <cx:txPr>
        <a:bodyPr spcFirstLastPara="1" vertOverflow="ellipsis" horzOverflow="overflow" wrap="square" lIns="0" tIns="0" rIns="0" bIns="0" anchor="ctr" anchorCtr="1"/>
        <a:lstStyle/>
        <a:p>
          <a:pPr algn="ctr" rtl="0">
            <a:defRPr/>
          </a:pPr>
          <a:endParaRPr lang="en-US" sz="900" b="0" i="0" u="none" strike="noStrike" baseline="0">
            <a:solidFill>
              <a:prstClr val="black">
                <a:lumMod val="75000"/>
                <a:lumOff val="25000"/>
              </a:prstClr>
            </a:solidFill>
            <a:latin typeface="Segoe UI"/>
          </a:endParaRPr>
        </a:p>
      </cx:txPr>
    </cx:legend>
  </cx:chart>
  <cx:spPr>
    <a:pattFill prst="pct80">
      <a:fgClr>
        <a:srgbClr val="0070C0"/>
      </a:fgClr>
      <a:bgClr>
        <a:schemeClr val="bg1"/>
      </a:bgClr>
    </a:pattFill>
    <a:ln>
      <a:solidFill>
        <a:schemeClr val="accent1">
          <a:alpha val="94000"/>
        </a:schemeClr>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1197"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1197"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1197"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22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4.xml><?xml version="1.0" encoding="utf-8"?>
<cs:chartStyle xmlns:cs="http://schemas.microsoft.com/office/drawing/2012/chartStyle" xmlns:a="http://schemas.openxmlformats.org/drawingml/2006/main" id="411">
  <cs:axisTitle>
    <cs:lnRef idx="0"/>
    <cs:fillRef idx="0"/>
    <cs:effectRef idx="0"/>
    <cs:fontRef idx="minor">
      <a:schemeClr val="dk1">
        <a:lumMod val="75000"/>
        <a:lumOff val="25000"/>
      </a:schemeClr>
    </cs:fontRef>
    <cs:spPr>
      <a:solidFill>
        <a:schemeClr val="bg1">
          <a:lumMod val="65000"/>
        </a:schemeClr>
      </a:solidFill>
      <a:ln>
        <a:solidFill>
          <a:schemeClr val="bg1"/>
        </a:solidFill>
      </a:ln>
    </cs:spPr>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ln>
        <a:solidFill>
          <a:schemeClr val="lt1"/>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900"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900"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900"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18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F63B4-B883-D89D-F6AA-552BC58227F9}"/>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36D4588D-EFF5-4533-6E6C-AA8B0EA509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A65890C1-8AEE-ED16-F6B7-A703CAB12F7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66E2CB64-06F5-6FF9-D072-6A7EFAD2D2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274746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E7DE7-A4F8-BD63-62C4-06C810F34F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9032F-AD28-0100-C05E-F9F1145BC6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02EDD4-FEF8-0159-4565-22761882B7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516B37-8383-68D1-88B3-228189E1AFF7}"/>
              </a:ext>
            </a:extLst>
          </p:cNvPr>
          <p:cNvSpPr>
            <a:spLocks noGrp="1"/>
          </p:cNvSpPr>
          <p:nvPr>
            <p:ph type="sldNum" sz="quarter" idx="5"/>
          </p:nvPr>
        </p:nvSpPr>
        <p:spPr/>
        <p:txBody>
          <a:bodyPr/>
          <a:lstStyle/>
          <a:p>
            <a:fld id="{6DEB7EE2-04A2-4FB2-9625-C9C73AC4D32F}" type="slidenum">
              <a:rPr lang="en-US" altLang="en-US" smtClean="0"/>
              <a:pPr/>
              <a:t>21</a:t>
            </a:fld>
            <a:endParaRPr lang="en-US" altLang="en-US" dirty="0"/>
          </a:p>
        </p:txBody>
      </p:sp>
    </p:spTree>
    <p:extLst>
      <p:ext uri="{BB962C8B-B14F-4D97-AF65-F5344CB8AC3E}">
        <p14:creationId xmlns:p14="http://schemas.microsoft.com/office/powerpoint/2010/main" val="2129053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E5C28-3E55-069B-1C84-19E2BC3EA3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10698A-B25B-463B-FD0C-2C77BFC123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F0A32E-84CF-10F1-F6DF-55623866D9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C2BE26-6875-9F16-8AFC-D17D39D9329E}"/>
              </a:ext>
            </a:extLst>
          </p:cNvPr>
          <p:cNvSpPr>
            <a:spLocks noGrp="1"/>
          </p:cNvSpPr>
          <p:nvPr>
            <p:ph type="sldNum" sz="quarter" idx="5"/>
          </p:nvPr>
        </p:nvSpPr>
        <p:spPr/>
        <p:txBody>
          <a:bodyPr/>
          <a:lstStyle/>
          <a:p>
            <a:fld id="{6DEB7EE2-04A2-4FB2-9625-C9C73AC4D32F}" type="slidenum">
              <a:rPr lang="en-US" altLang="en-US" smtClean="0"/>
              <a:pPr/>
              <a:t>24</a:t>
            </a:fld>
            <a:endParaRPr lang="en-US" altLang="en-US" dirty="0"/>
          </a:p>
        </p:txBody>
      </p:sp>
    </p:spTree>
    <p:extLst>
      <p:ext uri="{BB962C8B-B14F-4D97-AF65-F5344CB8AC3E}">
        <p14:creationId xmlns:p14="http://schemas.microsoft.com/office/powerpoint/2010/main" val="1450904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03154-06B9-FDC0-9741-D66F1AB4CC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BE7377-0F66-C1B0-B933-D227562324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A17A3-CC64-E5DD-BB27-6F42FAFE02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D0F5EB-F36F-80A1-03FD-84F02F55372C}"/>
              </a:ext>
            </a:extLst>
          </p:cNvPr>
          <p:cNvSpPr>
            <a:spLocks noGrp="1"/>
          </p:cNvSpPr>
          <p:nvPr>
            <p:ph type="sldNum" sz="quarter" idx="5"/>
          </p:nvPr>
        </p:nvSpPr>
        <p:spPr/>
        <p:txBody>
          <a:bodyPr/>
          <a:lstStyle/>
          <a:p>
            <a:fld id="{6DEB7EE2-04A2-4FB2-9625-C9C73AC4D32F}" type="slidenum">
              <a:rPr lang="en-US" altLang="en-US" smtClean="0"/>
              <a:pPr/>
              <a:t>25</a:t>
            </a:fld>
            <a:endParaRPr lang="en-US" altLang="en-US" dirty="0"/>
          </a:p>
        </p:txBody>
      </p:sp>
    </p:spTree>
    <p:extLst>
      <p:ext uri="{BB962C8B-B14F-4D97-AF65-F5344CB8AC3E}">
        <p14:creationId xmlns:p14="http://schemas.microsoft.com/office/powerpoint/2010/main" val="397281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53B19-91D4-D2C2-102A-489C6EE36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D4BEE2-DB1D-31ED-E9BB-F0DDF5DA9F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F82994-251C-C4E8-3CA0-30EC083211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234BAC-F75F-E88D-111A-169B13FB6BB3}"/>
              </a:ext>
            </a:extLst>
          </p:cNvPr>
          <p:cNvSpPr>
            <a:spLocks noGrp="1"/>
          </p:cNvSpPr>
          <p:nvPr>
            <p:ph type="sldNum" sz="quarter" idx="5"/>
          </p:nvPr>
        </p:nvSpPr>
        <p:spPr/>
        <p:txBody>
          <a:bodyPr/>
          <a:lstStyle/>
          <a:p>
            <a:fld id="{6DEB7EE2-04A2-4FB2-9625-C9C73AC4D32F}" type="slidenum">
              <a:rPr lang="en-US" altLang="en-US" smtClean="0"/>
              <a:pPr/>
              <a:t>27</a:t>
            </a:fld>
            <a:endParaRPr lang="en-US" altLang="en-US" dirty="0"/>
          </a:p>
        </p:txBody>
      </p:sp>
    </p:spTree>
    <p:extLst>
      <p:ext uri="{BB962C8B-B14F-4D97-AF65-F5344CB8AC3E}">
        <p14:creationId xmlns:p14="http://schemas.microsoft.com/office/powerpoint/2010/main" val="1316861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7FDC1-DD7C-FCDC-93CC-0DD82B6E95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215F79-BBE3-8042-F828-9B7022CF38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B6D898-B59E-BFD1-C977-16738F8A28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24C6A2-9564-60CF-62A0-37EB0EE9AEF1}"/>
              </a:ext>
            </a:extLst>
          </p:cNvPr>
          <p:cNvSpPr>
            <a:spLocks noGrp="1"/>
          </p:cNvSpPr>
          <p:nvPr>
            <p:ph type="sldNum" sz="quarter" idx="5"/>
          </p:nvPr>
        </p:nvSpPr>
        <p:spPr/>
        <p:txBody>
          <a:bodyPr/>
          <a:lstStyle/>
          <a:p>
            <a:fld id="{6DEB7EE2-04A2-4FB2-9625-C9C73AC4D32F}" type="slidenum">
              <a:rPr lang="en-US" altLang="en-US" smtClean="0"/>
              <a:pPr/>
              <a:t>28</a:t>
            </a:fld>
            <a:endParaRPr lang="en-US" altLang="en-US" dirty="0"/>
          </a:p>
        </p:txBody>
      </p:sp>
    </p:spTree>
    <p:extLst>
      <p:ext uri="{BB962C8B-B14F-4D97-AF65-F5344CB8AC3E}">
        <p14:creationId xmlns:p14="http://schemas.microsoft.com/office/powerpoint/2010/main" val="2814116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51983-EA2F-BA91-8541-21BA7522CC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377A55-7C88-747D-48E0-A13EC831B0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B4B905-CA32-4F0E-9953-050AAFD35D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44B461-52BB-5311-BEE2-FE6A92B637BA}"/>
              </a:ext>
            </a:extLst>
          </p:cNvPr>
          <p:cNvSpPr>
            <a:spLocks noGrp="1"/>
          </p:cNvSpPr>
          <p:nvPr>
            <p:ph type="sldNum" sz="quarter" idx="5"/>
          </p:nvPr>
        </p:nvSpPr>
        <p:spPr/>
        <p:txBody>
          <a:bodyPr/>
          <a:lstStyle/>
          <a:p>
            <a:fld id="{6DEB7EE2-04A2-4FB2-9625-C9C73AC4D32F}" type="slidenum">
              <a:rPr lang="en-US" altLang="en-US" smtClean="0"/>
              <a:pPr/>
              <a:t>30</a:t>
            </a:fld>
            <a:endParaRPr lang="en-US" altLang="en-US" dirty="0"/>
          </a:p>
        </p:txBody>
      </p:sp>
    </p:spTree>
    <p:extLst>
      <p:ext uri="{BB962C8B-B14F-4D97-AF65-F5344CB8AC3E}">
        <p14:creationId xmlns:p14="http://schemas.microsoft.com/office/powerpoint/2010/main" val="1728229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CCD6F-9E3B-466B-0D1A-4DF9BEF825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2EF9E5-B930-7369-73B7-1F901F8FD9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72E575-4096-AD96-F8E2-07AF9F59DA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B189AC-D2A5-7B95-4EE6-8D4F30442AFF}"/>
              </a:ext>
            </a:extLst>
          </p:cNvPr>
          <p:cNvSpPr>
            <a:spLocks noGrp="1"/>
          </p:cNvSpPr>
          <p:nvPr>
            <p:ph type="sldNum" sz="quarter" idx="5"/>
          </p:nvPr>
        </p:nvSpPr>
        <p:spPr/>
        <p:txBody>
          <a:bodyPr/>
          <a:lstStyle/>
          <a:p>
            <a:fld id="{6DEB7EE2-04A2-4FB2-9625-C9C73AC4D32F}" type="slidenum">
              <a:rPr lang="en-US" altLang="en-US" smtClean="0"/>
              <a:pPr/>
              <a:t>32</a:t>
            </a:fld>
            <a:endParaRPr lang="en-US" altLang="en-US" dirty="0"/>
          </a:p>
        </p:txBody>
      </p:sp>
    </p:spTree>
    <p:extLst>
      <p:ext uri="{BB962C8B-B14F-4D97-AF65-F5344CB8AC3E}">
        <p14:creationId xmlns:p14="http://schemas.microsoft.com/office/powerpoint/2010/main" val="233996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9A248-B7AA-3F7D-0776-462A967B2FAD}"/>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E61D594E-E1E8-9A34-B6AD-B9C0F77979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2</a:t>
            </a:fld>
            <a:endParaRPr lang="en-US" altLang="en-US" dirty="0"/>
          </a:p>
        </p:txBody>
      </p:sp>
      <p:sp>
        <p:nvSpPr>
          <p:cNvPr id="15363" name="Rectangle 2">
            <a:extLst>
              <a:ext uri="{FF2B5EF4-FFF2-40B4-BE49-F238E27FC236}">
                <a16:creationId xmlns:a16="http://schemas.microsoft.com/office/drawing/2014/main" id="{68B78A70-BA33-9534-E085-D41F61C00FE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700FF555-73D2-256A-B953-20C981EB8F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591419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38DA5-0604-1E68-2B70-F6C955FA21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687272-787F-ABE2-3CF2-6B6EA03ED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3486A7-DFDA-B5DF-1D93-D8CF5407D7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5E1AC0-E46A-A3D1-15E7-2B99C57BE65E}"/>
              </a:ext>
            </a:extLst>
          </p:cNvPr>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2839310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61216-F453-F2C6-A366-589D3E0939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2D20AB-3CF6-8F2C-8B4E-E852414209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10F9C-8F13-6C5B-6377-5778AD0AA6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2126A3-6AFA-E22E-8E76-1BE1448822D0}"/>
              </a:ext>
            </a:extLst>
          </p:cNvPr>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2867752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AED6C-10F2-B5F5-2976-FF680DDBBA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34948B-5CED-4B17-91F2-7FB3566900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34D02A-847B-0C2F-D616-38D40BD376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94AA0D-1198-9B7B-EA4F-9A69C03AA42C}"/>
              </a:ext>
            </a:extLst>
          </p:cNvPr>
          <p:cNvSpPr>
            <a:spLocks noGrp="1"/>
          </p:cNvSpPr>
          <p:nvPr>
            <p:ph type="sldNum" sz="quarter" idx="5"/>
          </p:nvPr>
        </p:nvSpPr>
        <p:spPr/>
        <p:txBody>
          <a:bodyPr/>
          <a:lstStyle/>
          <a:p>
            <a:fld id="{6DEB7EE2-04A2-4FB2-9625-C9C73AC4D32F}" type="slidenum">
              <a:rPr lang="en-US" altLang="en-US" smtClean="0"/>
              <a:pPr/>
              <a:t>14</a:t>
            </a:fld>
            <a:endParaRPr lang="en-US" altLang="en-US" dirty="0"/>
          </a:p>
        </p:txBody>
      </p:sp>
    </p:spTree>
    <p:extLst>
      <p:ext uri="{BB962C8B-B14F-4D97-AF65-F5344CB8AC3E}">
        <p14:creationId xmlns:p14="http://schemas.microsoft.com/office/powerpoint/2010/main" val="1406456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15</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B0DEB-2E23-44CA-9E0E-567B4D54FA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0FC28E-F660-B752-0955-14EEE575A9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7138B8-C83D-C079-9F44-9633848B57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0053E0-FAED-55A0-3012-55FD277E44D3}"/>
              </a:ext>
            </a:extLst>
          </p:cNvPr>
          <p:cNvSpPr>
            <a:spLocks noGrp="1"/>
          </p:cNvSpPr>
          <p:nvPr>
            <p:ph type="sldNum" sz="quarter" idx="5"/>
          </p:nvPr>
        </p:nvSpPr>
        <p:spPr/>
        <p:txBody>
          <a:bodyPr/>
          <a:lstStyle/>
          <a:p>
            <a:fld id="{6DEB7EE2-04A2-4FB2-9625-C9C73AC4D32F}" type="slidenum">
              <a:rPr lang="en-US" altLang="en-US" smtClean="0"/>
              <a:pPr/>
              <a:t>18</a:t>
            </a:fld>
            <a:endParaRPr lang="en-US" altLang="en-US" dirty="0"/>
          </a:p>
        </p:txBody>
      </p:sp>
    </p:spTree>
    <p:extLst>
      <p:ext uri="{BB962C8B-B14F-4D97-AF65-F5344CB8AC3E}">
        <p14:creationId xmlns:p14="http://schemas.microsoft.com/office/powerpoint/2010/main" val="1085883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wnHZJwL0afIz1L6rkay3Vu_qXJiTZ15D/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vishnu-data" TargetMode="External"/><Relationship Id="rId4" Type="http://schemas.openxmlformats.org/officeDocument/2006/relationships/hyperlink" Target="https://www.linkedin.com/in/vishnu-data-scientis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4/relationships/chartEx" Target="../charts/chartEx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ishnu-data-scientist/"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vishnu-dat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vishnu-data" TargetMode="External"/><Relationship Id="rId2" Type="http://schemas.openxmlformats.org/officeDocument/2006/relationships/hyperlink" Target="https://www.linkedin.com/in/vishnu-data-scientist/"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FBEFC-DA73-06AB-6621-221FF3D5FA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6AF8DD9-DD1F-1D92-CF71-8E9DD7DD2D25}"/>
              </a:ext>
            </a:extLst>
          </p:cNvPr>
          <p:cNvSpPr txBox="1"/>
          <p:nvPr/>
        </p:nvSpPr>
        <p:spPr>
          <a:xfrm>
            <a:off x="10405803" y="5657671"/>
            <a:ext cx="2022381" cy="1200329"/>
          </a:xfrm>
          <a:prstGeom prst="rect">
            <a:avLst/>
          </a:prstGeom>
          <a:noFill/>
        </p:spPr>
        <p:txBody>
          <a:bodyPr wrap="square" rtlCol="0">
            <a:spAutoFit/>
          </a:bodyPr>
          <a:lstStyle/>
          <a:p>
            <a:r>
              <a:rPr lang="en-IN" sz="2400" b="1" dirty="0">
                <a:solidFill>
                  <a:srgbClr val="FF0000"/>
                </a:solidFill>
                <a:latin typeface="Bahnschrift SemiBold" panose="020B0502040204020203" pitchFamily="34" charset="0"/>
                <a:hlinkClick r:id="rId3">
                  <a:extLst>
                    <a:ext uri="{A12FA001-AC4F-418D-AE19-62706E023703}">
                      <ahyp:hlinkClr xmlns:ahyp="http://schemas.microsoft.com/office/drawing/2018/hyperlinkcolor" val="tx"/>
                    </a:ext>
                  </a:extLst>
                </a:hlinkClick>
              </a:rPr>
              <a:t>Video Link</a:t>
            </a:r>
            <a:endParaRPr lang="en-IN" sz="2400" b="1" dirty="0">
              <a:solidFill>
                <a:srgbClr val="FF0000"/>
              </a:solidFill>
              <a:latin typeface="Bahnschrift SemiBold" panose="020B0502040204020203" pitchFamily="34" charset="0"/>
              <a:hlinkClick r:id="rId4">
                <a:extLst>
                  <a:ext uri="{A12FA001-AC4F-418D-AE19-62706E023703}">
                    <ahyp:hlinkClr xmlns:ahyp="http://schemas.microsoft.com/office/drawing/2018/hyperlinkcolor" val="tx"/>
                  </a:ext>
                </a:extLst>
              </a:hlinkClick>
            </a:endParaRPr>
          </a:p>
          <a:p>
            <a:r>
              <a:rPr lang="en-IN" sz="2400" b="1" dirty="0">
                <a:solidFill>
                  <a:schemeClr val="accent2"/>
                </a:solidFill>
                <a:latin typeface="Bahnschrift SemiBold" panose="020B0502040204020203" pitchFamily="34" charset="0"/>
                <a:hlinkClick r:id="rId4">
                  <a:extLst>
                    <a:ext uri="{A12FA001-AC4F-418D-AE19-62706E023703}">
                      <ahyp:hlinkClr xmlns:ahyp="http://schemas.microsoft.com/office/drawing/2018/hyperlinkcolor" val="tx"/>
                    </a:ext>
                  </a:extLst>
                </a:hlinkClick>
              </a:rPr>
              <a:t>LinkedIn</a:t>
            </a:r>
            <a:endParaRPr lang="en-IN" sz="2400" b="1" dirty="0">
              <a:solidFill>
                <a:schemeClr val="accent2"/>
              </a:solidFill>
              <a:latin typeface="Bahnschrift SemiBold" panose="020B0502040204020203" pitchFamily="34" charset="0"/>
            </a:endParaRPr>
          </a:p>
          <a:p>
            <a:r>
              <a:rPr lang="en-IN" sz="2400" b="1" dirty="0">
                <a:solidFill>
                  <a:schemeClr val="bg1"/>
                </a:solidFill>
                <a:latin typeface="Bahnschrift SemiBold" panose="020B0502040204020203" pitchFamily="34" charset="0"/>
                <a:hlinkClick r:id="rId5">
                  <a:extLst>
                    <a:ext uri="{A12FA001-AC4F-418D-AE19-62706E023703}">
                      <ahyp:hlinkClr xmlns:ahyp="http://schemas.microsoft.com/office/drawing/2018/hyperlinkcolor" val="tx"/>
                    </a:ext>
                  </a:extLst>
                </a:hlinkClick>
              </a:rPr>
              <a:t>GitHub Link</a:t>
            </a:r>
            <a:endParaRPr lang="en-IN" sz="2400" b="1" dirty="0">
              <a:solidFill>
                <a:schemeClr val="bg1"/>
              </a:solidFill>
              <a:latin typeface="Bahnschrift SemiBold" panose="020B0502040204020203" pitchFamily="34" charset="0"/>
            </a:endParaRPr>
          </a:p>
        </p:txBody>
      </p:sp>
      <p:sp>
        <p:nvSpPr>
          <p:cNvPr id="3074" name="Rectangle 2">
            <a:extLst>
              <a:ext uri="{FF2B5EF4-FFF2-40B4-BE49-F238E27FC236}">
                <a16:creationId xmlns:a16="http://schemas.microsoft.com/office/drawing/2014/main" id="{B9C97A87-8602-5766-7B69-69BDE20842C0}"/>
              </a:ext>
            </a:extLst>
          </p:cNvPr>
          <p:cNvSpPr>
            <a:spLocks noGrp="1" noChangeArrowheads="1"/>
          </p:cNvSpPr>
          <p:nvPr>
            <p:ph type="title"/>
          </p:nvPr>
        </p:nvSpPr>
        <p:spPr>
          <a:xfrm>
            <a:off x="5442012" y="2766219"/>
            <a:ext cx="6220101" cy="1325563"/>
          </a:xfrm>
        </p:spPr>
        <p:txBody>
          <a:bodyPr anchor="ctr">
            <a:noAutofit/>
          </a:bodyPr>
          <a:lstStyle/>
          <a:p>
            <a:r>
              <a:rPr lang="en-US" altLang="en-US" dirty="0">
                <a:solidFill>
                  <a:schemeClr val="accent2"/>
                </a:solidFill>
              </a:rPr>
              <a:t>Vishnu</a:t>
            </a:r>
            <a:r>
              <a:rPr lang="en-US" altLang="en-US" dirty="0"/>
              <a:t> </a:t>
            </a:r>
            <a:r>
              <a:rPr lang="en-US" altLang="en-US" dirty="0">
                <a:solidFill>
                  <a:schemeClr val="accent1"/>
                </a:solidFill>
              </a:rPr>
              <a:t>N</a:t>
            </a:r>
            <a:br>
              <a:rPr lang="en-US" altLang="en-US" dirty="0"/>
            </a:br>
            <a:r>
              <a:rPr lang="en-US" altLang="en-US" dirty="0"/>
              <a:t>Walmart </a:t>
            </a:r>
            <a:r>
              <a:rPr lang="en-US" altLang="en-US" dirty="0">
                <a:solidFill>
                  <a:srgbClr val="0070C0"/>
                </a:solidFill>
              </a:rPr>
              <a:t>Sales</a:t>
            </a:r>
            <a:r>
              <a:rPr lang="en-US" altLang="en-US" dirty="0"/>
              <a:t> </a:t>
            </a:r>
            <a:r>
              <a:rPr lang="en-US" altLang="en-US" dirty="0">
                <a:solidFill>
                  <a:schemeClr val="accent1"/>
                </a:solidFill>
              </a:rPr>
              <a:t>Analysis</a:t>
            </a:r>
            <a:br>
              <a:rPr lang="en-US" altLang="en-US" dirty="0"/>
            </a:br>
            <a:r>
              <a:rPr lang="en-US" altLang="en-US" dirty="0"/>
              <a:t>Report</a:t>
            </a:r>
          </a:p>
        </p:txBody>
      </p:sp>
      <p:sp>
        <p:nvSpPr>
          <p:cNvPr id="16" name="Freeform: Shape 15">
            <a:extLst>
              <a:ext uri="{FF2B5EF4-FFF2-40B4-BE49-F238E27FC236}">
                <a16:creationId xmlns:a16="http://schemas.microsoft.com/office/drawing/2014/main" id="{A8ADE6FF-4C48-2558-ED77-4ADACDC4F648}"/>
              </a:ext>
            </a:extLst>
          </p:cNvPr>
          <p:cNvSpPr/>
          <p:nvPr/>
        </p:nvSpPr>
        <p:spPr>
          <a:xfrm>
            <a:off x="5442012" y="0"/>
            <a:ext cx="6895433" cy="6981825"/>
          </a:xfrm>
          <a:custGeom>
            <a:avLst/>
            <a:gdLst>
              <a:gd name="connsiteX0" fmla="*/ 2119441 w 6563625"/>
              <a:gd name="connsiteY0" fmla="*/ 0 h 6981825"/>
              <a:gd name="connsiteX1" fmla="*/ 6563625 w 6563625"/>
              <a:gd name="connsiteY1" fmla="*/ 0 h 6981825"/>
              <a:gd name="connsiteX2" fmla="*/ 6563625 w 6563625"/>
              <a:gd name="connsiteY2" fmla="*/ 2352675 h 6981825"/>
              <a:gd name="connsiteX3" fmla="*/ 6563625 w 6563625"/>
              <a:gd name="connsiteY3" fmla="*/ 4629150 h 6981825"/>
              <a:gd name="connsiteX4" fmla="*/ 6563625 w 6563625"/>
              <a:gd name="connsiteY4" fmla="*/ 6981825 h 6981825"/>
              <a:gd name="connsiteX5" fmla="*/ 460693 w 6563625"/>
              <a:gd name="connsiteY5" fmla="*/ 6981825 h 6981825"/>
              <a:gd name="connsiteX6" fmla="*/ 403202 w 6563625"/>
              <a:gd name="connsiteY6" fmla="*/ 6968035 h 6981825"/>
              <a:gd name="connsiteX7" fmla="*/ 297863 w 6563625"/>
              <a:gd name="connsiteY7" fmla="*/ 6944810 h 6981825"/>
              <a:gd name="connsiteX8" fmla="*/ 1385883 w 6563625"/>
              <a:gd name="connsiteY8" fmla="*/ 6227180 h 6981825"/>
              <a:gd name="connsiteX9" fmla="*/ 1860445 w 6563625"/>
              <a:gd name="connsiteY9" fmla="*/ 5497975 h 6981825"/>
              <a:gd name="connsiteX10" fmla="*/ 702977 w 6563625"/>
              <a:gd name="connsiteY10" fmla="*/ 4710896 h 6981825"/>
              <a:gd name="connsiteX11" fmla="*/ 751970 w 6563625"/>
              <a:gd name="connsiteY11" fmla="*/ 4644450 h 6981825"/>
              <a:gd name="connsiteX12" fmla="*/ 767975 w 6563625"/>
              <a:gd name="connsiteY12" fmla="*/ 4629150 h 6981825"/>
              <a:gd name="connsiteX13" fmla="*/ 789267 w 6563625"/>
              <a:gd name="connsiteY13" fmla="*/ 4608795 h 6981825"/>
              <a:gd name="connsiteX14" fmla="*/ 2844293 w 6563625"/>
              <a:gd name="connsiteY14" fmla="*/ 3483980 h 6981825"/>
              <a:gd name="connsiteX15" fmla="*/ 1837296 w 6563625"/>
              <a:gd name="connsiteY15" fmla="*/ 3264061 h 6981825"/>
              <a:gd name="connsiteX16" fmla="*/ 2498884 w 6563625"/>
              <a:gd name="connsiteY16" fmla="*/ 2432752 h 6981825"/>
              <a:gd name="connsiteX17" fmla="*/ 2565228 w 6563625"/>
              <a:gd name="connsiteY17" fmla="*/ 2352675 h 6981825"/>
              <a:gd name="connsiteX18" fmla="*/ 2578999 w 6563625"/>
              <a:gd name="connsiteY18" fmla="*/ 2336053 h 6981825"/>
              <a:gd name="connsiteX19" fmla="*/ 2774845 w 6563625"/>
              <a:gd name="connsiteY19" fmla="*/ 1909823 h 6981825"/>
              <a:gd name="connsiteX20" fmla="*/ 1513205 w 6563625"/>
              <a:gd name="connsiteY20" fmla="*/ 1030147 h 6981825"/>
              <a:gd name="connsiteX21" fmla="*/ 2083509 w 6563625"/>
              <a:gd name="connsiteY21" fmla="*/ 26262 h 6981825"/>
              <a:gd name="connsiteX22" fmla="*/ 2119441 w 6563625"/>
              <a:gd name="connsiteY22" fmla="*/ 0 h 698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563625" h="6981825">
                <a:moveTo>
                  <a:pt x="2119441" y="0"/>
                </a:moveTo>
                <a:lnTo>
                  <a:pt x="6563625" y="0"/>
                </a:lnTo>
                <a:lnTo>
                  <a:pt x="6563625" y="2352675"/>
                </a:lnTo>
                <a:lnTo>
                  <a:pt x="6563625" y="4629150"/>
                </a:lnTo>
                <a:lnTo>
                  <a:pt x="6563625" y="6981825"/>
                </a:lnTo>
                <a:lnTo>
                  <a:pt x="460693" y="6981825"/>
                </a:lnTo>
                <a:lnTo>
                  <a:pt x="403202" y="6968035"/>
                </a:lnTo>
                <a:cubicBezTo>
                  <a:pt x="364403" y="6959045"/>
                  <a:pt x="329211" y="6951261"/>
                  <a:pt x="297863" y="6944810"/>
                </a:cubicBezTo>
                <a:cubicBezTo>
                  <a:pt x="-705276" y="6738395"/>
                  <a:pt x="1125453" y="6468319"/>
                  <a:pt x="1385883" y="6227180"/>
                </a:cubicBezTo>
                <a:cubicBezTo>
                  <a:pt x="1646313" y="5986041"/>
                  <a:pt x="1974263" y="5750689"/>
                  <a:pt x="1860445" y="5497975"/>
                </a:cubicBezTo>
                <a:cubicBezTo>
                  <a:pt x="1746627" y="5245261"/>
                  <a:pt x="539002" y="5046562"/>
                  <a:pt x="702977" y="4710896"/>
                </a:cubicBezTo>
                <a:cubicBezTo>
                  <a:pt x="713226" y="4689917"/>
                  <a:pt x="729819" y="4667710"/>
                  <a:pt x="751970" y="4644450"/>
                </a:cubicBezTo>
                <a:lnTo>
                  <a:pt x="767975" y="4629150"/>
                </a:lnTo>
                <a:lnTo>
                  <a:pt x="789267" y="4608795"/>
                </a:lnTo>
                <a:cubicBezTo>
                  <a:pt x="1188200" y="4256929"/>
                  <a:pt x="2672964" y="3702512"/>
                  <a:pt x="2844293" y="3483980"/>
                </a:cubicBezTo>
                <a:cubicBezTo>
                  <a:pt x="3033346" y="3242841"/>
                  <a:pt x="1848871" y="3526420"/>
                  <a:pt x="1837296" y="3264061"/>
                </a:cubicBezTo>
                <a:cubicBezTo>
                  <a:pt x="1830062" y="3100087"/>
                  <a:pt x="2219200" y="2757518"/>
                  <a:pt x="2498884" y="2432752"/>
                </a:cubicBezTo>
                <a:lnTo>
                  <a:pt x="2565228" y="2352675"/>
                </a:lnTo>
                <a:lnTo>
                  <a:pt x="2578999" y="2336053"/>
                </a:lnTo>
                <a:cubicBezTo>
                  <a:pt x="2705367" y="2176433"/>
                  <a:pt x="2791725" y="2026173"/>
                  <a:pt x="2774845" y="1909823"/>
                </a:cubicBezTo>
                <a:cubicBezTo>
                  <a:pt x="2720830" y="1537504"/>
                  <a:pt x="1507418" y="1404395"/>
                  <a:pt x="1513205" y="1030147"/>
                </a:cubicBezTo>
                <a:cubicBezTo>
                  <a:pt x="1517184" y="772852"/>
                  <a:pt x="1673434" y="352342"/>
                  <a:pt x="2083509" y="26262"/>
                </a:cubicBezTo>
                <a:lnTo>
                  <a:pt x="2119441"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Freeform: Shape 13">
            <a:extLst>
              <a:ext uri="{FF2B5EF4-FFF2-40B4-BE49-F238E27FC236}">
                <a16:creationId xmlns:a16="http://schemas.microsoft.com/office/drawing/2014/main" id="{E63F0C99-C598-728E-0D74-1318D173E4CA}"/>
              </a:ext>
            </a:extLst>
          </p:cNvPr>
          <p:cNvSpPr/>
          <p:nvPr/>
        </p:nvSpPr>
        <p:spPr>
          <a:xfrm>
            <a:off x="4340384" y="-1"/>
            <a:ext cx="4130655" cy="6981825"/>
          </a:xfrm>
          <a:custGeom>
            <a:avLst/>
            <a:gdLst>
              <a:gd name="connsiteX0" fmla="*/ 0 w 4130655"/>
              <a:gd name="connsiteY0" fmla="*/ 0 h 6981825"/>
              <a:gd name="connsiteX1" fmla="*/ 3385366 w 4130655"/>
              <a:gd name="connsiteY1" fmla="*/ 0 h 6981825"/>
              <a:gd name="connsiteX2" fmla="*/ 3349434 w 4130655"/>
              <a:gd name="connsiteY2" fmla="*/ 26262 h 6981825"/>
              <a:gd name="connsiteX3" fmla="*/ 2779130 w 4130655"/>
              <a:gd name="connsiteY3" fmla="*/ 1030147 h 6981825"/>
              <a:gd name="connsiteX4" fmla="*/ 4040770 w 4130655"/>
              <a:gd name="connsiteY4" fmla="*/ 1909823 h 6981825"/>
              <a:gd name="connsiteX5" fmla="*/ 3844924 w 4130655"/>
              <a:gd name="connsiteY5" fmla="*/ 2336053 h 6981825"/>
              <a:gd name="connsiteX6" fmla="*/ 3831153 w 4130655"/>
              <a:gd name="connsiteY6" fmla="*/ 2352675 h 6981825"/>
              <a:gd name="connsiteX7" fmla="*/ 3764809 w 4130655"/>
              <a:gd name="connsiteY7" fmla="*/ 2432752 h 6981825"/>
              <a:gd name="connsiteX8" fmla="*/ 3103221 w 4130655"/>
              <a:gd name="connsiteY8" fmla="*/ 3264061 h 6981825"/>
              <a:gd name="connsiteX9" fmla="*/ 4110218 w 4130655"/>
              <a:gd name="connsiteY9" fmla="*/ 3483980 h 6981825"/>
              <a:gd name="connsiteX10" fmla="*/ 2055192 w 4130655"/>
              <a:gd name="connsiteY10" fmla="*/ 4608795 h 6981825"/>
              <a:gd name="connsiteX11" fmla="*/ 2033900 w 4130655"/>
              <a:gd name="connsiteY11" fmla="*/ 4629150 h 6981825"/>
              <a:gd name="connsiteX12" fmla="*/ 2017895 w 4130655"/>
              <a:gd name="connsiteY12" fmla="*/ 4644450 h 6981825"/>
              <a:gd name="connsiteX13" fmla="*/ 1968902 w 4130655"/>
              <a:gd name="connsiteY13" fmla="*/ 4710896 h 6981825"/>
              <a:gd name="connsiteX14" fmla="*/ 3126370 w 4130655"/>
              <a:gd name="connsiteY14" fmla="*/ 5497975 h 6981825"/>
              <a:gd name="connsiteX15" fmla="*/ 2651808 w 4130655"/>
              <a:gd name="connsiteY15" fmla="*/ 6227180 h 6981825"/>
              <a:gd name="connsiteX16" fmla="*/ 1563788 w 4130655"/>
              <a:gd name="connsiteY16" fmla="*/ 6944810 h 6981825"/>
              <a:gd name="connsiteX17" fmla="*/ 1669127 w 4130655"/>
              <a:gd name="connsiteY17" fmla="*/ 6968035 h 6981825"/>
              <a:gd name="connsiteX18" fmla="*/ 1726618 w 4130655"/>
              <a:gd name="connsiteY18" fmla="*/ 6981825 h 6981825"/>
              <a:gd name="connsiteX19" fmla="*/ 0 w 4130655"/>
              <a:gd name="connsiteY19" fmla="*/ 6981825 h 6981825"/>
              <a:gd name="connsiteX20" fmla="*/ 0 w 4130655"/>
              <a:gd name="connsiteY20" fmla="*/ 4629150 h 6981825"/>
              <a:gd name="connsiteX21" fmla="*/ 0 w 4130655"/>
              <a:gd name="connsiteY21" fmla="*/ 2352675 h 6981825"/>
              <a:gd name="connsiteX22" fmla="*/ 0 w 4130655"/>
              <a:gd name="connsiteY22" fmla="*/ 0 h 698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30655" h="6981825">
                <a:moveTo>
                  <a:pt x="0" y="0"/>
                </a:moveTo>
                <a:lnTo>
                  <a:pt x="3385366" y="0"/>
                </a:lnTo>
                <a:lnTo>
                  <a:pt x="3349434" y="26262"/>
                </a:lnTo>
                <a:cubicBezTo>
                  <a:pt x="2939359" y="352342"/>
                  <a:pt x="2783109" y="772852"/>
                  <a:pt x="2779130" y="1030147"/>
                </a:cubicBezTo>
                <a:cubicBezTo>
                  <a:pt x="2773343" y="1404395"/>
                  <a:pt x="3986755" y="1537504"/>
                  <a:pt x="4040770" y="1909823"/>
                </a:cubicBezTo>
                <a:cubicBezTo>
                  <a:pt x="4057650" y="2026173"/>
                  <a:pt x="3971292" y="2176433"/>
                  <a:pt x="3844924" y="2336053"/>
                </a:cubicBezTo>
                <a:lnTo>
                  <a:pt x="3831153" y="2352675"/>
                </a:lnTo>
                <a:lnTo>
                  <a:pt x="3764809" y="2432752"/>
                </a:lnTo>
                <a:cubicBezTo>
                  <a:pt x="3485125" y="2757518"/>
                  <a:pt x="3095987" y="3100087"/>
                  <a:pt x="3103221" y="3264061"/>
                </a:cubicBezTo>
                <a:cubicBezTo>
                  <a:pt x="3114796" y="3526420"/>
                  <a:pt x="4299271" y="3242841"/>
                  <a:pt x="4110218" y="3483980"/>
                </a:cubicBezTo>
                <a:cubicBezTo>
                  <a:pt x="3938889" y="3702512"/>
                  <a:pt x="2454125" y="4256929"/>
                  <a:pt x="2055192" y="4608795"/>
                </a:cubicBezTo>
                <a:lnTo>
                  <a:pt x="2033900" y="4629150"/>
                </a:lnTo>
                <a:lnTo>
                  <a:pt x="2017895" y="4644450"/>
                </a:lnTo>
                <a:cubicBezTo>
                  <a:pt x="1995744" y="4667710"/>
                  <a:pt x="1979151" y="4689917"/>
                  <a:pt x="1968902" y="4710896"/>
                </a:cubicBezTo>
                <a:cubicBezTo>
                  <a:pt x="1804927" y="5046562"/>
                  <a:pt x="3012552" y="5245261"/>
                  <a:pt x="3126370" y="5497975"/>
                </a:cubicBezTo>
                <a:cubicBezTo>
                  <a:pt x="3240188" y="5750689"/>
                  <a:pt x="2912238" y="5986041"/>
                  <a:pt x="2651808" y="6227180"/>
                </a:cubicBezTo>
                <a:cubicBezTo>
                  <a:pt x="2391378" y="6468319"/>
                  <a:pt x="560649" y="6738395"/>
                  <a:pt x="1563788" y="6944810"/>
                </a:cubicBezTo>
                <a:cubicBezTo>
                  <a:pt x="1595136" y="6951261"/>
                  <a:pt x="1630328" y="6959045"/>
                  <a:pt x="1669127" y="6968035"/>
                </a:cubicBezTo>
                <a:lnTo>
                  <a:pt x="1726618" y="6981825"/>
                </a:lnTo>
                <a:lnTo>
                  <a:pt x="0" y="6981825"/>
                </a:lnTo>
                <a:lnTo>
                  <a:pt x="0" y="4629150"/>
                </a:lnTo>
                <a:lnTo>
                  <a:pt x="0" y="2352675"/>
                </a:lnTo>
                <a:lnTo>
                  <a:pt x="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738604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F874091-922C-4122-00E7-CE7D35ECF35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0169F20-9162-0D4B-D774-AF2765301CE7}"/>
              </a:ext>
            </a:extLst>
          </p:cNvPr>
          <p:cNvSpPr>
            <a:spLocks noGrp="1"/>
          </p:cNvSpPr>
          <p:nvPr>
            <p:ph type="title"/>
          </p:nvPr>
        </p:nvSpPr>
        <p:spPr>
          <a:xfrm>
            <a:off x="5033553" y="688814"/>
            <a:ext cx="6910978" cy="1844359"/>
          </a:xfrm>
        </p:spPr>
        <p:txBody>
          <a:bodyPr>
            <a:normAutofit/>
          </a:bodyPr>
          <a:lstStyle/>
          <a:p>
            <a:r>
              <a:rPr lang="en-US" b="1" i="0" u="none" strike="noStrike" baseline="0" dirty="0">
                <a:solidFill>
                  <a:srgbClr val="0070C0"/>
                </a:solidFill>
                <a:latin typeface="Arial-BoldMT"/>
              </a:rPr>
              <a:t>Task 3: </a:t>
            </a:r>
            <a:r>
              <a:rPr lang="en-US" b="1" i="0" u="none" strike="noStrike" baseline="0" dirty="0">
                <a:latin typeface="Arial-BoldMT"/>
              </a:rPr>
              <a:t>Analyzing Customer Segmentation Based on Spending</a:t>
            </a:r>
            <a:endParaRPr lang="en-US" sz="7200" dirty="0"/>
          </a:p>
        </p:txBody>
      </p:sp>
      <p:sp>
        <p:nvSpPr>
          <p:cNvPr id="3" name="Text Placeholder 2">
            <a:extLst>
              <a:ext uri="{FF2B5EF4-FFF2-40B4-BE49-F238E27FC236}">
                <a16:creationId xmlns:a16="http://schemas.microsoft.com/office/drawing/2014/main" id="{1903D719-E5A5-9787-080D-ABAB19ECD7E8}"/>
              </a:ext>
            </a:extLst>
          </p:cNvPr>
          <p:cNvSpPr>
            <a:spLocks noGrp="1"/>
          </p:cNvSpPr>
          <p:nvPr>
            <p:ph type="body" sz="quarter" idx="11"/>
          </p:nvPr>
        </p:nvSpPr>
        <p:spPr>
          <a:xfrm>
            <a:off x="5291183" y="2860039"/>
            <a:ext cx="6395719" cy="2667001"/>
          </a:xfrm>
        </p:spPr>
        <p:txBody>
          <a:bodyPr vert="horz" lIns="91440" tIns="45720" rIns="91440" bIns="45720" rtlCol="0" anchor="t">
            <a:normAutofit fontScale="92500" lnSpcReduction="20000"/>
          </a:bodyPr>
          <a:lstStyle/>
          <a:p>
            <a:pPr algn="l"/>
            <a:r>
              <a:rPr lang="en-US" sz="2800" b="0" i="0" u="none" strike="noStrike" baseline="0" dirty="0">
                <a:solidFill>
                  <a:srgbClr val="0070C0"/>
                </a:solidFill>
                <a:latin typeface="ArialMT"/>
              </a:rPr>
              <a:t>	Walmart needs to determine which product line contributes the highest profit to each branch. </a:t>
            </a:r>
          </a:p>
          <a:p>
            <a:pPr algn="l"/>
            <a:r>
              <a:rPr lang="en-US" sz="2800" b="0" i="0" u="none" strike="noStrike" baseline="0" dirty="0">
                <a:solidFill>
                  <a:srgbClr val="0070C0"/>
                </a:solidFill>
                <a:latin typeface="ArialMT"/>
              </a:rPr>
              <a:t>	The profit margin should be calculated based on the difference between the gross income and cost of goods sold.</a:t>
            </a:r>
            <a:endParaRPr lang="en-US" sz="2800" dirty="0">
              <a:solidFill>
                <a:srgbClr val="0070C0"/>
              </a:solidFill>
            </a:endParaRPr>
          </a:p>
        </p:txBody>
      </p:sp>
      <p:pic>
        <p:nvPicPr>
          <p:cNvPr id="2" name="Graphic 1" descr="Fire with solid fill">
            <a:extLst>
              <a:ext uri="{FF2B5EF4-FFF2-40B4-BE49-F238E27FC236}">
                <a16:creationId xmlns:a16="http://schemas.microsoft.com/office/drawing/2014/main" id="{F3B80899-9CF7-234B-43EA-1BACE8D706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06523" y="2844447"/>
            <a:ext cx="378954" cy="378954"/>
          </a:xfrm>
          <a:prstGeom prst="rect">
            <a:avLst/>
          </a:prstGeom>
        </p:spPr>
      </p:pic>
      <p:pic>
        <p:nvPicPr>
          <p:cNvPr id="4" name="Graphic 3" descr="Fire with solid fill">
            <a:extLst>
              <a:ext uri="{FF2B5EF4-FFF2-40B4-BE49-F238E27FC236}">
                <a16:creationId xmlns:a16="http://schemas.microsoft.com/office/drawing/2014/main" id="{8C9D124D-4A9D-E5B9-A3CA-76C2B4AD7D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06523" y="3899041"/>
            <a:ext cx="378954" cy="378954"/>
          </a:xfrm>
          <a:prstGeom prst="rect">
            <a:avLst/>
          </a:prstGeom>
        </p:spPr>
      </p:pic>
    </p:spTree>
    <p:extLst>
      <p:ext uri="{BB962C8B-B14F-4D97-AF65-F5344CB8AC3E}">
        <p14:creationId xmlns:p14="http://schemas.microsoft.com/office/powerpoint/2010/main" val="64383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99F54-461E-8621-5186-193E2EECD58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4E8CEC-11FC-427F-6E40-6E16E9AC5173}"/>
              </a:ext>
            </a:extLst>
          </p:cNvPr>
          <p:cNvSpPr>
            <a:spLocks noGrp="1"/>
          </p:cNvSpPr>
          <p:nvPr>
            <p:ph type="title"/>
          </p:nvPr>
        </p:nvSpPr>
        <p:spPr>
          <a:xfrm>
            <a:off x="680720" y="121920"/>
            <a:ext cx="3469640" cy="560986"/>
          </a:xfrm>
        </p:spPr>
        <p:txBody>
          <a:bodyPr/>
          <a:lstStyle/>
          <a:p>
            <a:r>
              <a:rPr lang="en-US" dirty="0">
                <a:solidFill>
                  <a:schemeClr val="accent1"/>
                </a:solidFill>
              </a:rPr>
              <a:t>Task 3 </a:t>
            </a:r>
            <a:r>
              <a:rPr lang="en-US" dirty="0">
                <a:solidFill>
                  <a:schemeClr val="bg1"/>
                </a:solidFill>
              </a:rPr>
              <a:t>Query:</a:t>
            </a:r>
          </a:p>
        </p:txBody>
      </p:sp>
      <p:sp>
        <p:nvSpPr>
          <p:cNvPr id="11" name="Text Placeholder 10">
            <a:extLst>
              <a:ext uri="{FF2B5EF4-FFF2-40B4-BE49-F238E27FC236}">
                <a16:creationId xmlns:a16="http://schemas.microsoft.com/office/drawing/2014/main" id="{896FEA63-BC4C-2D0F-C15B-B5D5F96D763B}"/>
              </a:ext>
            </a:extLst>
          </p:cNvPr>
          <p:cNvSpPr>
            <a:spLocks noGrp="1"/>
          </p:cNvSpPr>
          <p:nvPr>
            <p:ph type="body" sz="quarter" idx="11"/>
          </p:nvPr>
        </p:nvSpPr>
        <p:spPr>
          <a:xfrm>
            <a:off x="680720" y="768252"/>
            <a:ext cx="10139680" cy="3661508"/>
          </a:xfrm>
        </p:spPr>
        <p:txBody>
          <a:bodyPr/>
          <a:lstStyle/>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with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Average_sales_per_person</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`Customer ID`, SUM(Total) as Sales, count(*)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Total_sales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SUM(Total) / count(*) as Average_sales_of_person</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group by `Customer ID`)</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`Customer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ID`,round</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(Sales,2) as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Sales,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Total_sales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round(Average_sales_of_person,2)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Avg_sales_of_Person</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Case</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when Average_sales_of_person &lt; 300 then 'Low’</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when Average_sales_of_person between 300 and 350 then 'Medium’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else 'High'  end as 'Class’</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Average_sales_per_person</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order by `Customer ID`,</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Avg_sales_of_Person</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131058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 calcmode="lin" valueType="num">
                                      <p:cBhvr additive="base">
                                        <p:cTn id="2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 calcmode="lin" valueType="num">
                                      <p:cBhvr additive="base">
                                        <p:cTn id="3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 calcmode="lin" valueType="num">
                                      <p:cBhvr additive="base">
                                        <p:cTn id="4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 calcmode="lin" valueType="num">
                                      <p:cBhvr additive="base">
                                        <p:cTn id="4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xEl>
                                              <p:pRg st="7" end="7"/>
                                            </p:txEl>
                                          </p:spTgt>
                                        </p:tgtEl>
                                        <p:attrNameLst>
                                          <p:attrName>style.visibility</p:attrName>
                                        </p:attrNameLst>
                                      </p:cBhvr>
                                      <p:to>
                                        <p:strVal val="visible"/>
                                      </p:to>
                                    </p:set>
                                    <p:anim calcmode="lin" valueType="num">
                                      <p:cBhvr additive="base">
                                        <p:cTn id="5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anim calcmode="lin" valueType="num">
                                      <p:cBhvr additive="base">
                                        <p:cTn id="5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
                                            <p:txEl>
                                              <p:pRg st="9" end="9"/>
                                            </p:txEl>
                                          </p:spTgt>
                                        </p:tgtEl>
                                        <p:attrNameLst>
                                          <p:attrName>style.visibility</p:attrName>
                                        </p:attrNameLst>
                                      </p:cBhvr>
                                      <p:to>
                                        <p:strVal val="visible"/>
                                      </p:to>
                                    </p:set>
                                    <p:anim calcmode="lin" valueType="num">
                                      <p:cBhvr additive="base">
                                        <p:cTn id="6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1">
                                            <p:txEl>
                                              <p:pRg st="10" end="10"/>
                                            </p:txEl>
                                          </p:spTgt>
                                        </p:tgtEl>
                                        <p:attrNameLst>
                                          <p:attrName>style.visibility</p:attrName>
                                        </p:attrNameLst>
                                      </p:cBhvr>
                                      <p:to>
                                        <p:strVal val="visible"/>
                                      </p:to>
                                    </p:set>
                                    <p:anim calcmode="lin" valueType="num">
                                      <p:cBhvr additive="base">
                                        <p:cTn id="7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1">
                                            <p:txEl>
                                              <p:pRg st="11" end="11"/>
                                            </p:txEl>
                                          </p:spTgt>
                                        </p:tgtEl>
                                        <p:attrNameLst>
                                          <p:attrName>style.visibility</p:attrName>
                                        </p:attrNameLst>
                                      </p:cBhvr>
                                      <p:to>
                                        <p:strVal val="visible"/>
                                      </p:to>
                                    </p:set>
                                    <p:anim calcmode="lin" valueType="num">
                                      <p:cBhvr additive="base">
                                        <p:cTn id="7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1">
                                            <p:txEl>
                                              <p:pRg st="12" end="12"/>
                                            </p:txEl>
                                          </p:spTgt>
                                        </p:tgtEl>
                                        <p:attrNameLst>
                                          <p:attrName>style.visibility</p:attrName>
                                        </p:attrNameLst>
                                      </p:cBhvr>
                                      <p:to>
                                        <p:strVal val="visible"/>
                                      </p:to>
                                    </p:set>
                                    <p:anim calcmode="lin" valueType="num">
                                      <p:cBhvr additive="base">
                                        <p:cTn id="83"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5FFEF-359A-DA50-DADD-4E6F35ED7F0F}"/>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3C34796E-E26B-2D17-FBBB-1729C81B775D}"/>
              </a:ext>
            </a:extLst>
          </p:cNvPr>
          <p:cNvSpPr txBox="1"/>
          <p:nvPr/>
        </p:nvSpPr>
        <p:spPr>
          <a:xfrm>
            <a:off x="367030" y="612319"/>
            <a:ext cx="5881370" cy="1384995"/>
          </a:xfrm>
          <a:prstGeom prst="rect">
            <a:avLst/>
          </a:prstGeom>
          <a:noFill/>
        </p:spPr>
        <p:txBody>
          <a:bodyPr wrap="square" rtlCol="0">
            <a:spAutoFit/>
          </a:bodyPr>
          <a:lstStyle/>
          <a:p>
            <a:r>
              <a:rPr lang="en-IN" sz="2800" dirty="0">
                <a:solidFill>
                  <a:srgbClr val="0070C0"/>
                </a:solidFill>
                <a:latin typeface="Bahnschrift SemiBold" panose="020B0502040204020203" pitchFamily="34" charset="0"/>
              </a:rPr>
              <a:t>Based on the Output of the </a:t>
            </a:r>
            <a:r>
              <a:rPr lang="en-IN" sz="2800" dirty="0">
                <a:solidFill>
                  <a:schemeClr val="accent1"/>
                </a:solidFill>
                <a:latin typeface="Bahnschrift SemiBold" panose="020B0502040204020203" pitchFamily="34" charset="0"/>
              </a:rPr>
              <a:t>Task 3 </a:t>
            </a:r>
            <a:r>
              <a:rPr lang="en-IN" sz="2800" dirty="0">
                <a:solidFill>
                  <a:srgbClr val="0070C0"/>
                </a:solidFill>
                <a:latin typeface="Bahnschrift SemiBold" panose="020B0502040204020203" pitchFamily="34" charset="0"/>
              </a:rPr>
              <a:t>Query the distribution is displayed on the below Area chart.</a:t>
            </a:r>
          </a:p>
        </p:txBody>
      </p:sp>
      <p:graphicFrame>
        <p:nvGraphicFramePr>
          <p:cNvPr id="2" name="Chart 1">
            <a:extLst>
              <a:ext uri="{FF2B5EF4-FFF2-40B4-BE49-F238E27FC236}">
                <a16:creationId xmlns:a16="http://schemas.microsoft.com/office/drawing/2014/main" id="{947B78C1-FC9C-CDBC-4785-C43EA96FACCF}"/>
              </a:ext>
            </a:extLst>
          </p:cNvPr>
          <p:cNvGraphicFramePr>
            <a:graphicFrameLocks/>
          </p:cNvGraphicFramePr>
          <p:nvPr>
            <p:extLst>
              <p:ext uri="{D42A27DB-BD31-4B8C-83A1-F6EECF244321}">
                <p14:modId xmlns:p14="http://schemas.microsoft.com/office/powerpoint/2010/main" val="3165562328"/>
              </p:ext>
            </p:extLst>
          </p:nvPr>
        </p:nvGraphicFramePr>
        <p:xfrm>
          <a:off x="367030" y="2447925"/>
          <a:ext cx="6684010" cy="37977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208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33115FA-137C-593B-5529-DE54AC7289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49475D9-A05A-0C10-6A74-AEA40BE26BB8}"/>
              </a:ext>
            </a:extLst>
          </p:cNvPr>
          <p:cNvSpPr>
            <a:spLocks noGrp="1"/>
          </p:cNvSpPr>
          <p:nvPr>
            <p:ph type="title"/>
          </p:nvPr>
        </p:nvSpPr>
        <p:spPr>
          <a:xfrm>
            <a:off x="5281022" y="1584641"/>
            <a:ext cx="6910978" cy="1844359"/>
          </a:xfrm>
        </p:spPr>
        <p:txBody>
          <a:bodyPr>
            <a:normAutofit/>
          </a:bodyPr>
          <a:lstStyle/>
          <a:p>
            <a:r>
              <a:rPr lang="en-US" b="1" i="0" u="none" strike="noStrike" baseline="0" dirty="0">
                <a:solidFill>
                  <a:srgbClr val="0070C0"/>
                </a:solidFill>
                <a:latin typeface="Arial-BoldMT"/>
              </a:rPr>
              <a:t>Task 4: </a:t>
            </a:r>
            <a:r>
              <a:rPr lang="en-US" b="1" i="0" u="none" strike="noStrike" baseline="0" dirty="0">
                <a:latin typeface="Arial-BoldMT"/>
              </a:rPr>
              <a:t>Detecting Anomalies in Sales Transactions</a:t>
            </a:r>
            <a:endParaRPr lang="en-US" dirty="0"/>
          </a:p>
        </p:txBody>
      </p:sp>
      <p:sp>
        <p:nvSpPr>
          <p:cNvPr id="3" name="Text Placeholder 2">
            <a:extLst>
              <a:ext uri="{FF2B5EF4-FFF2-40B4-BE49-F238E27FC236}">
                <a16:creationId xmlns:a16="http://schemas.microsoft.com/office/drawing/2014/main" id="{94492347-8A63-1CAD-6ABE-D2F75F6A450A}"/>
              </a:ext>
            </a:extLst>
          </p:cNvPr>
          <p:cNvSpPr>
            <a:spLocks noGrp="1"/>
          </p:cNvSpPr>
          <p:nvPr>
            <p:ph type="body" sz="quarter" idx="11"/>
          </p:nvPr>
        </p:nvSpPr>
        <p:spPr>
          <a:xfrm>
            <a:off x="5281022" y="2992119"/>
            <a:ext cx="6395719" cy="2667001"/>
          </a:xfrm>
        </p:spPr>
        <p:txBody>
          <a:bodyPr vert="horz" lIns="91440" tIns="45720" rIns="91440" bIns="45720" rtlCol="0" anchor="t">
            <a:normAutofit/>
          </a:bodyPr>
          <a:lstStyle/>
          <a:p>
            <a:pPr algn="l"/>
            <a:r>
              <a:rPr lang="en-US" sz="2800" b="0" i="0" u="none" strike="noStrike" baseline="0" dirty="0">
                <a:solidFill>
                  <a:srgbClr val="0070C0"/>
                </a:solidFill>
                <a:latin typeface="ArialMT"/>
              </a:rPr>
              <a:t>	Walmart suspects that some transactions have unusually high or low sales compared to the average for the product line. </a:t>
            </a:r>
          </a:p>
          <a:p>
            <a:pPr algn="l"/>
            <a:r>
              <a:rPr lang="en-US" sz="2800" b="0" i="0" u="none" strike="noStrike" baseline="0" dirty="0">
                <a:solidFill>
                  <a:srgbClr val="0070C0"/>
                </a:solidFill>
                <a:latin typeface="ArialMT"/>
              </a:rPr>
              <a:t>	Identify these anomalies.</a:t>
            </a:r>
            <a:endParaRPr lang="en-US" sz="2800" dirty="0">
              <a:solidFill>
                <a:srgbClr val="0070C0"/>
              </a:solidFill>
            </a:endParaRPr>
          </a:p>
        </p:txBody>
      </p:sp>
      <p:pic>
        <p:nvPicPr>
          <p:cNvPr id="2" name="Graphic 1" descr="Fire with solid fill">
            <a:extLst>
              <a:ext uri="{FF2B5EF4-FFF2-40B4-BE49-F238E27FC236}">
                <a16:creationId xmlns:a16="http://schemas.microsoft.com/office/drawing/2014/main" id="{1330E74A-889B-3127-A867-A8AD6985D0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06523" y="3050046"/>
            <a:ext cx="378954" cy="378954"/>
          </a:xfrm>
          <a:prstGeom prst="rect">
            <a:avLst/>
          </a:prstGeom>
        </p:spPr>
      </p:pic>
      <p:pic>
        <p:nvPicPr>
          <p:cNvPr id="4" name="Graphic 3" descr="Fire with solid fill">
            <a:extLst>
              <a:ext uri="{FF2B5EF4-FFF2-40B4-BE49-F238E27FC236}">
                <a16:creationId xmlns:a16="http://schemas.microsoft.com/office/drawing/2014/main" id="{4D00DAE1-0B97-ACEA-AD33-7376E6DD4B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06523" y="4894405"/>
            <a:ext cx="378954" cy="378954"/>
          </a:xfrm>
          <a:prstGeom prst="rect">
            <a:avLst/>
          </a:prstGeom>
        </p:spPr>
      </p:pic>
    </p:spTree>
    <p:extLst>
      <p:ext uri="{BB962C8B-B14F-4D97-AF65-F5344CB8AC3E}">
        <p14:creationId xmlns:p14="http://schemas.microsoft.com/office/powerpoint/2010/main" val="383749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67DE6-570C-4FD7-7D8F-41D9BCE293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91DBCEB-C21D-7A9F-2442-9BD3A0EDC379}"/>
              </a:ext>
            </a:extLst>
          </p:cNvPr>
          <p:cNvSpPr>
            <a:spLocks noGrp="1"/>
          </p:cNvSpPr>
          <p:nvPr>
            <p:ph type="title"/>
          </p:nvPr>
        </p:nvSpPr>
        <p:spPr>
          <a:xfrm>
            <a:off x="680720" y="121920"/>
            <a:ext cx="3469640" cy="646332"/>
          </a:xfrm>
        </p:spPr>
        <p:txBody>
          <a:bodyPr/>
          <a:lstStyle/>
          <a:p>
            <a:r>
              <a:rPr lang="en-US" dirty="0">
                <a:solidFill>
                  <a:schemeClr val="accent1"/>
                </a:solidFill>
              </a:rPr>
              <a:t>Task 4 </a:t>
            </a:r>
            <a:r>
              <a:rPr lang="en-US" dirty="0">
                <a:solidFill>
                  <a:schemeClr val="bg1"/>
                </a:solidFill>
              </a:rPr>
              <a:t>Query:</a:t>
            </a:r>
          </a:p>
        </p:txBody>
      </p:sp>
      <p:sp>
        <p:nvSpPr>
          <p:cNvPr id="11" name="Text Placeholder 10">
            <a:extLst>
              <a:ext uri="{FF2B5EF4-FFF2-40B4-BE49-F238E27FC236}">
                <a16:creationId xmlns:a16="http://schemas.microsoft.com/office/drawing/2014/main" id="{5B389226-6E7D-FFC4-BC0C-E1B7456E5B97}"/>
              </a:ext>
            </a:extLst>
          </p:cNvPr>
          <p:cNvSpPr>
            <a:spLocks noGrp="1"/>
          </p:cNvSpPr>
          <p:nvPr>
            <p:ph type="body" sz="quarter" idx="11"/>
          </p:nvPr>
        </p:nvSpPr>
        <p:spPr>
          <a:xfrm>
            <a:off x="680720" y="768252"/>
            <a:ext cx="10353040" cy="5571588"/>
          </a:xfrm>
        </p:spPr>
        <p:txBody>
          <a:bodyPr/>
          <a:lstStyle/>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with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Product_line_with_z_score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`Product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line`,round</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avg ( Total ), 2 )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Average_sales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round(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stddev</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Total ) , 2 ) as </a:t>
            </a:r>
          </a:p>
          <a:p>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Standard_deviation</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group by `Product line`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sales_with_zscore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 select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.`Product line`,</a:t>
            </a:r>
          </a:p>
          <a:p>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ws.Total</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ws.Total</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ps.Average_sales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ps.Standard_deviation</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Z_score</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inner join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Product_line_with_z_score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on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.`Product line`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.`Product line`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`Product line`,</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Total,Z_score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Case</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when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Z_score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&gt; 3 or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Z_score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&lt; -3 then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Anamoly</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else 'Normal' end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Anomaly_statusfrom</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sales_with_zscore</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order by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Anomaly_status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,`Product line`, Total;</a:t>
            </a:r>
          </a:p>
        </p:txBody>
      </p:sp>
    </p:spTree>
    <p:extLst>
      <p:ext uri="{BB962C8B-B14F-4D97-AF65-F5344CB8AC3E}">
        <p14:creationId xmlns:p14="http://schemas.microsoft.com/office/powerpoint/2010/main" val="55798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 calcmode="lin" valueType="num">
                                      <p:cBhvr additive="base">
                                        <p:cTn id="2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 calcmode="lin" valueType="num">
                                      <p:cBhvr additive="base">
                                        <p:cTn id="3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 calcmode="lin" valueType="num">
                                      <p:cBhvr additive="base">
                                        <p:cTn id="4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 calcmode="lin" valueType="num">
                                      <p:cBhvr additive="base">
                                        <p:cTn id="4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xEl>
                                              <p:pRg st="7" end="7"/>
                                            </p:txEl>
                                          </p:spTgt>
                                        </p:tgtEl>
                                        <p:attrNameLst>
                                          <p:attrName>style.visibility</p:attrName>
                                        </p:attrNameLst>
                                      </p:cBhvr>
                                      <p:to>
                                        <p:strVal val="visible"/>
                                      </p:to>
                                    </p:set>
                                    <p:anim calcmode="lin" valueType="num">
                                      <p:cBhvr additive="base">
                                        <p:cTn id="5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anim calcmode="lin" valueType="num">
                                      <p:cBhvr additive="base">
                                        <p:cTn id="5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
                                            <p:txEl>
                                              <p:pRg st="9" end="9"/>
                                            </p:txEl>
                                          </p:spTgt>
                                        </p:tgtEl>
                                        <p:attrNameLst>
                                          <p:attrName>style.visibility</p:attrName>
                                        </p:attrNameLst>
                                      </p:cBhvr>
                                      <p:to>
                                        <p:strVal val="visible"/>
                                      </p:to>
                                    </p:set>
                                    <p:anim calcmode="lin" valueType="num">
                                      <p:cBhvr additive="base">
                                        <p:cTn id="6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1">
                                            <p:txEl>
                                              <p:pRg st="10" end="10"/>
                                            </p:txEl>
                                          </p:spTgt>
                                        </p:tgtEl>
                                        <p:attrNameLst>
                                          <p:attrName>style.visibility</p:attrName>
                                        </p:attrNameLst>
                                      </p:cBhvr>
                                      <p:to>
                                        <p:strVal val="visible"/>
                                      </p:to>
                                    </p:set>
                                    <p:anim calcmode="lin" valueType="num">
                                      <p:cBhvr additive="base">
                                        <p:cTn id="7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1">
                                            <p:txEl>
                                              <p:pRg st="11" end="11"/>
                                            </p:txEl>
                                          </p:spTgt>
                                        </p:tgtEl>
                                        <p:attrNameLst>
                                          <p:attrName>style.visibility</p:attrName>
                                        </p:attrNameLst>
                                      </p:cBhvr>
                                      <p:to>
                                        <p:strVal val="visible"/>
                                      </p:to>
                                    </p:set>
                                    <p:anim calcmode="lin" valueType="num">
                                      <p:cBhvr additive="base">
                                        <p:cTn id="7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1">
                                            <p:txEl>
                                              <p:pRg st="12" end="12"/>
                                            </p:txEl>
                                          </p:spTgt>
                                        </p:tgtEl>
                                        <p:attrNameLst>
                                          <p:attrName>style.visibility</p:attrName>
                                        </p:attrNameLst>
                                      </p:cBhvr>
                                      <p:to>
                                        <p:strVal val="visible"/>
                                      </p:to>
                                    </p:set>
                                    <p:anim calcmode="lin" valueType="num">
                                      <p:cBhvr additive="base">
                                        <p:cTn id="83"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20130" y="378281"/>
            <a:ext cx="10351739" cy="1846659"/>
          </a:xfrm>
        </p:spPr>
        <p:txBody>
          <a:bodyPr/>
          <a:lstStyle/>
          <a:p>
            <a:r>
              <a:rPr lang="en-US" dirty="0"/>
              <a:t>The reason we use </a:t>
            </a:r>
            <a:r>
              <a:rPr lang="en-US" dirty="0">
                <a:solidFill>
                  <a:srgbClr val="0070C0"/>
                </a:solidFill>
              </a:rPr>
              <a:t>3</a:t>
            </a:r>
            <a:r>
              <a:rPr lang="en-US" dirty="0"/>
              <a:t> in the </a:t>
            </a:r>
            <a:r>
              <a:rPr lang="en-US" dirty="0">
                <a:solidFill>
                  <a:srgbClr val="0070C0"/>
                </a:solidFill>
              </a:rPr>
              <a:t>Z-score</a:t>
            </a:r>
            <a:r>
              <a:rPr lang="en-US" dirty="0"/>
              <a:t> is based on the </a:t>
            </a:r>
            <a:r>
              <a:rPr lang="en-US" dirty="0">
                <a:solidFill>
                  <a:srgbClr val="0070C0"/>
                </a:solidFill>
              </a:rPr>
              <a:t>Empirical Rule </a:t>
            </a:r>
            <a:r>
              <a:rPr lang="en-US" dirty="0">
                <a:solidFill>
                  <a:schemeClr val="bg1"/>
                </a:solidFill>
              </a:rPr>
              <a:t>(68-95-99.7 Rule) </a:t>
            </a:r>
            <a:r>
              <a:rPr lang="en-US" dirty="0"/>
              <a:t>in statistics. </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053752" y="2826597"/>
            <a:ext cx="9890111" cy="2639483"/>
          </a:xfrm>
        </p:spPr>
        <p:txBody>
          <a:bodyPr/>
          <a:lstStyle/>
          <a:p>
            <a:pPr algn="l"/>
            <a:r>
              <a:rPr lang="en-US" altLang="en-US" sz="2400" dirty="0">
                <a:solidFill>
                  <a:srgbClr val="0070C0"/>
                </a:solidFill>
              </a:rPr>
              <a:t>According to the Empirical Rule:</a:t>
            </a:r>
          </a:p>
          <a:p>
            <a:pPr algn="l"/>
            <a:r>
              <a:rPr lang="en-US" altLang="en-US" sz="2400" dirty="0">
                <a:solidFill>
                  <a:schemeClr val="accent1"/>
                </a:solidFill>
              </a:rPr>
              <a:t>	About </a:t>
            </a:r>
            <a:r>
              <a:rPr lang="en-US" altLang="en-US" sz="2400" b="1" dirty="0">
                <a:solidFill>
                  <a:srgbClr val="0070C0"/>
                </a:solidFill>
              </a:rPr>
              <a:t>68%</a:t>
            </a:r>
            <a:r>
              <a:rPr lang="en-US" altLang="en-US" sz="2400" b="1" dirty="0">
                <a:solidFill>
                  <a:schemeClr val="accent1"/>
                </a:solidFill>
              </a:rPr>
              <a:t> </a:t>
            </a:r>
            <a:r>
              <a:rPr lang="en-US" altLang="en-US" sz="2400" dirty="0">
                <a:solidFill>
                  <a:schemeClr val="accent1"/>
                </a:solidFill>
              </a:rPr>
              <a:t>of data points lie within 1 standard deviation from the 	mean.</a:t>
            </a:r>
          </a:p>
          <a:p>
            <a:pPr algn="l"/>
            <a:r>
              <a:rPr lang="en-US" altLang="en-US" sz="2400" dirty="0">
                <a:solidFill>
                  <a:schemeClr val="accent1"/>
                </a:solidFill>
              </a:rPr>
              <a:t>	About </a:t>
            </a:r>
            <a:r>
              <a:rPr lang="en-US" altLang="en-US" sz="2400" b="1" dirty="0">
                <a:solidFill>
                  <a:srgbClr val="0070C0"/>
                </a:solidFill>
              </a:rPr>
              <a:t>95% </a:t>
            </a:r>
            <a:r>
              <a:rPr lang="en-US" altLang="en-US" sz="2400" dirty="0">
                <a:solidFill>
                  <a:schemeClr val="accent1"/>
                </a:solidFill>
              </a:rPr>
              <a:t>of data points lie within 2 standard deviations from 	the mean.</a:t>
            </a:r>
          </a:p>
          <a:p>
            <a:pPr algn="l"/>
            <a:r>
              <a:rPr lang="en-US" altLang="en-US" sz="2400" dirty="0">
                <a:solidFill>
                  <a:schemeClr val="accent1"/>
                </a:solidFill>
              </a:rPr>
              <a:t>	About </a:t>
            </a:r>
            <a:r>
              <a:rPr lang="en-US" altLang="en-US" sz="2400" b="1" dirty="0">
                <a:solidFill>
                  <a:srgbClr val="0070C0"/>
                </a:solidFill>
              </a:rPr>
              <a:t>99.7%</a:t>
            </a:r>
            <a:r>
              <a:rPr lang="en-US" altLang="en-US" sz="2400" b="1" dirty="0">
                <a:solidFill>
                  <a:schemeClr val="accent1"/>
                </a:solidFill>
              </a:rPr>
              <a:t> </a:t>
            </a:r>
            <a:r>
              <a:rPr lang="en-US" altLang="en-US" sz="2400" dirty="0">
                <a:solidFill>
                  <a:schemeClr val="accent1"/>
                </a:solidFill>
              </a:rPr>
              <a:t>of data points lie within 3 standard deviations from 	the mean.</a:t>
            </a:r>
            <a:endParaRPr lang="en-US" sz="2400" dirty="0">
              <a:solidFill>
                <a:schemeClr val="accent1"/>
              </a:solidFill>
            </a:endParaRPr>
          </a:p>
        </p:txBody>
      </p:sp>
      <p:pic>
        <p:nvPicPr>
          <p:cNvPr id="9" name="Graphic 8" descr="Fire with solid fill">
            <a:extLst>
              <a:ext uri="{FF2B5EF4-FFF2-40B4-BE49-F238E27FC236}">
                <a16:creationId xmlns:a16="http://schemas.microsoft.com/office/drawing/2014/main" id="{4BA41915-ACA3-F4FB-0FE3-8E076BD5F6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5907" y="3920734"/>
            <a:ext cx="383369" cy="383369"/>
          </a:xfrm>
          <a:prstGeom prst="rect">
            <a:avLst/>
          </a:prstGeom>
        </p:spPr>
      </p:pic>
      <p:pic>
        <p:nvPicPr>
          <p:cNvPr id="10" name="Graphic 9" descr="Fire with solid fill">
            <a:extLst>
              <a:ext uri="{FF2B5EF4-FFF2-40B4-BE49-F238E27FC236}">
                <a16:creationId xmlns:a16="http://schemas.microsoft.com/office/drawing/2014/main" id="{F27B7772-E22E-F398-583C-7A712A2E69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5907" y="4631073"/>
            <a:ext cx="383369" cy="383369"/>
          </a:xfrm>
          <a:prstGeom prst="rect">
            <a:avLst/>
          </a:prstGeom>
        </p:spPr>
      </p:pic>
      <p:pic>
        <p:nvPicPr>
          <p:cNvPr id="11" name="Graphic 10" descr="Fire with solid fill">
            <a:extLst>
              <a:ext uri="{FF2B5EF4-FFF2-40B4-BE49-F238E27FC236}">
                <a16:creationId xmlns:a16="http://schemas.microsoft.com/office/drawing/2014/main" id="{F8452BA7-C70D-4647-DC3E-492EFACA22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5907" y="3210395"/>
            <a:ext cx="383369" cy="383369"/>
          </a:xfrm>
          <a:prstGeom prst="rect">
            <a:avLst/>
          </a:prstGeom>
        </p:spPr>
      </p:pic>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1AB14-D2EA-9AC0-CD0A-0C0946B6926C}"/>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588177C1-A4DF-A436-97B1-194102BA759C}"/>
              </a:ext>
            </a:extLst>
          </p:cNvPr>
          <p:cNvSpPr txBox="1"/>
          <p:nvPr/>
        </p:nvSpPr>
        <p:spPr>
          <a:xfrm>
            <a:off x="367030" y="612319"/>
            <a:ext cx="5881370" cy="1384995"/>
          </a:xfrm>
          <a:prstGeom prst="rect">
            <a:avLst/>
          </a:prstGeom>
          <a:noFill/>
        </p:spPr>
        <p:txBody>
          <a:bodyPr wrap="square" rtlCol="0">
            <a:spAutoFit/>
          </a:bodyPr>
          <a:lstStyle/>
          <a:p>
            <a:r>
              <a:rPr lang="en-IN" sz="2800" dirty="0">
                <a:solidFill>
                  <a:srgbClr val="0070C0"/>
                </a:solidFill>
                <a:latin typeface="Bahnschrift SemiBold" panose="020B0502040204020203" pitchFamily="34" charset="0"/>
              </a:rPr>
              <a:t>Based on the Output of the </a:t>
            </a:r>
            <a:r>
              <a:rPr lang="en-IN" sz="2800" dirty="0">
                <a:solidFill>
                  <a:schemeClr val="accent1"/>
                </a:solidFill>
                <a:latin typeface="Bahnschrift SemiBold" panose="020B0502040204020203" pitchFamily="34" charset="0"/>
              </a:rPr>
              <a:t>Task 4 </a:t>
            </a:r>
            <a:r>
              <a:rPr lang="en-IN" sz="2800" dirty="0">
                <a:solidFill>
                  <a:srgbClr val="0070C0"/>
                </a:solidFill>
                <a:latin typeface="Bahnschrift SemiBold" panose="020B0502040204020203" pitchFamily="34" charset="0"/>
              </a:rPr>
              <a:t>Query the distribution is displayed on the below Column chart.</a:t>
            </a:r>
          </a:p>
        </p:txBody>
      </p:sp>
      <p:graphicFrame>
        <p:nvGraphicFramePr>
          <p:cNvPr id="3" name="Chart 2">
            <a:extLst>
              <a:ext uri="{FF2B5EF4-FFF2-40B4-BE49-F238E27FC236}">
                <a16:creationId xmlns:a16="http://schemas.microsoft.com/office/drawing/2014/main" id="{B7B64D88-9625-332B-C2C7-DD92C353C9E1}"/>
              </a:ext>
            </a:extLst>
          </p:cNvPr>
          <p:cNvGraphicFramePr>
            <a:graphicFrameLocks/>
          </p:cNvGraphicFramePr>
          <p:nvPr>
            <p:extLst>
              <p:ext uri="{D42A27DB-BD31-4B8C-83A1-F6EECF244321}">
                <p14:modId xmlns:p14="http://schemas.microsoft.com/office/powerpoint/2010/main" val="3636530960"/>
              </p:ext>
            </p:extLst>
          </p:nvPr>
        </p:nvGraphicFramePr>
        <p:xfrm>
          <a:off x="417830" y="2421254"/>
          <a:ext cx="5881370" cy="4111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538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557C2B7-9A70-4A72-CCAE-16E17DBED00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C9DECBB-C46A-2C6A-7395-4F6827D42F33}"/>
              </a:ext>
            </a:extLst>
          </p:cNvPr>
          <p:cNvSpPr>
            <a:spLocks noGrp="1"/>
          </p:cNvSpPr>
          <p:nvPr>
            <p:ph type="title"/>
          </p:nvPr>
        </p:nvSpPr>
        <p:spPr>
          <a:xfrm>
            <a:off x="5281022" y="1726881"/>
            <a:ext cx="6910978" cy="1844359"/>
          </a:xfrm>
        </p:spPr>
        <p:txBody>
          <a:bodyPr>
            <a:normAutofit/>
          </a:bodyPr>
          <a:lstStyle/>
          <a:p>
            <a:r>
              <a:rPr lang="en-US" b="1" i="0" u="none" strike="noStrike" baseline="0" dirty="0">
                <a:solidFill>
                  <a:srgbClr val="0070C0"/>
                </a:solidFill>
                <a:latin typeface="Arial-BoldMT"/>
              </a:rPr>
              <a:t>Task 5: </a:t>
            </a:r>
            <a:r>
              <a:rPr lang="en-US" b="1" i="0" u="none" strike="noStrike" baseline="0" dirty="0">
                <a:latin typeface="Arial-BoldMT"/>
              </a:rPr>
              <a:t>Most Popular Payment Method by City</a:t>
            </a:r>
            <a:endParaRPr lang="en-US" dirty="0"/>
          </a:p>
        </p:txBody>
      </p:sp>
      <p:sp>
        <p:nvSpPr>
          <p:cNvPr id="3" name="Text Placeholder 2">
            <a:extLst>
              <a:ext uri="{FF2B5EF4-FFF2-40B4-BE49-F238E27FC236}">
                <a16:creationId xmlns:a16="http://schemas.microsoft.com/office/drawing/2014/main" id="{19094C94-2D81-C6AA-3A51-C80BCA1104E8}"/>
              </a:ext>
            </a:extLst>
          </p:cNvPr>
          <p:cNvSpPr>
            <a:spLocks noGrp="1"/>
          </p:cNvSpPr>
          <p:nvPr>
            <p:ph type="body" sz="quarter" idx="11"/>
          </p:nvPr>
        </p:nvSpPr>
        <p:spPr>
          <a:xfrm>
            <a:off x="5281022" y="3071494"/>
            <a:ext cx="6395719" cy="1844359"/>
          </a:xfrm>
        </p:spPr>
        <p:txBody>
          <a:bodyPr vert="horz" lIns="91440" tIns="45720" rIns="91440" bIns="45720" rtlCol="0" anchor="t">
            <a:normAutofit/>
          </a:bodyPr>
          <a:lstStyle/>
          <a:p>
            <a:pPr algn="l"/>
            <a:r>
              <a:rPr lang="en-US" sz="2800" b="1" i="0" u="none" strike="noStrike" baseline="0" dirty="0">
                <a:solidFill>
                  <a:srgbClr val="0070C0"/>
                </a:solidFill>
                <a:latin typeface="Arial-BoldMT"/>
              </a:rPr>
              <a:t>	Walmart needs to determine the most popular payment method in each city to tailor marketing strategies.</a:t>
            </a:r>
            <a:endParaRPr lang="en-US" sz="2800" dirty="0">
              <a:solidFill>
                <a:srgbClr val="0070C0"/>
              </a:solidFill>
            </a:endParaRPr>
          </a:p>
        </p:txBody>
      </p:sp>
      <p:pic>
        <p:nvPicPr>
          <p:cNvPr id="2" name="Graphic 1" descr="Fire with solid fill">
            <a:extLst>
              <a:ext uri="{FF2B5EF4-FFF2-40B4-BE49-F238E27FC236}">
                <a16:creationId xmlns:a16="http://schemas.microsoft.com/office/drawing/2014/main" id="{4EDFD348-BE03-865A-4244-9C9BC03B3E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06523" y="3156884"/>
            <a:ext cx="378954" cy="378954"/>
          </a:xfrm>
          <a:prstGeom prst="rect">
            <a:avLst/>
          </a:prstGeom>
        </p:spPr>
      </p:pic>
    </p:spTree>
    <p:extLst>
      <p:ext uri="{BB962C8B-B14F-4D97-AF65-F5344CB8AC3E}">
        <p14:creationId xmlns:p14="http://schemas.microsoft.com/office/powerpoint/2010/main" val="20585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C5A03-A5F0-844D-4CC2-8FD52AF51E8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DA253A7-B809-60C2-6D9A-6EE73A021B62}"/>
              </a:ext>
            </a:extLst>
          </p:cNvPr>
          <p:cNvSpPr>
            <a:spLocks noGrp="1"/>
          </p:cNvSpPr>
          <p:nvPr>
            <p:ph type="title"/>
          </p:nvPr>
        </p:nvSpPr>
        <p:spPr>
          <a:xfrm>
            <a:off x="680720" y="121920"/>
            <a:ext cx="3469640" cy="646332"/>
          </a:xfrm>
        </p:spPr>
        <p:txBody>
          <a:bodyPr/>
          <a:lstStyle/>
          <a:p>
            <a:r>
              <a:rPr lang="en-US" dirty="0">
                <a:solidFill>
                  <a:schemeClr val="accent1"/>
                </a:solidFill>
              </a:rPr>
              <a:t>Task 5 </a:t>
            </a:r>
            <a:r>
              <a:rPr lang="en-US" dirty="0">
                <a:solidFill>
                  <a:schemeClr val="bg1"/>
                </a:solidFill>
              </a:rPr>
              <a:t>Query:</a:t>
            </a:r>
          </a:p>
        </p:txBody>
      </p:sp>
      <p:sp>
        <p:nvSpPr>
          <p:cNvPr id="11" name="Text Placeholder 10">
            <a:extLst>
              <a:ext uri="{FF2B5EF4-FFF2-40B4-BE49-F238E27FC236}">
                <a16:creationId xmlns:a16="http://schemas.microsoft.com/office/drawing/2014/main" id="{3BA59F9F-F9D5-7F45-72FD-B589897CA81D}"/>
              </a:ext>
            </a:extLst>
          </p:cNvPr>
          <p:cNvSpPr>
            <a:spLocks noGrp="1"/>
          </p:cNvSpPr>
          <p:nvPr>
            <p:ph type="body" sz="quarter" idx="11"/>
          </p:nvPr>
        </p:nvSpPr>
        <p:spPr>
          <a:xfrm>
            <a:off x="680720" y="768252"/>
            <a:ext cx="6878320" cy="4789268"/>
          </a:xfrm>
        </p:spPr>
        <p:txBody>
          <a:bodyPr/>
          <a:lstStyle/>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with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city_Ewallet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 select City, count ( Payment ) as Payment</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where Payment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Ewallet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group by City),</a:t>
            </a:r>
          </a:p>
          <a:p>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city_Cash</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 select City , count ( Payment ) as Payment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where Payment = 'Cash’ group by City),</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city_Credit_Card</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(select City, count(Payment) as Payment</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where Payment = 'Credit card’</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group by City)</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e.City</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e.Payment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Ewallet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c.Payment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Cash,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cc.Payment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Credit_card</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city_Ewallet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e</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inner join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city_Cash</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c on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e.City</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c.City</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inner join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city_Credit_Card</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cc on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e.City</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cc.Citygroup</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by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e.City</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t>
            </a:r>
          </a:p>
        </p:txBody>
      </p:sp>
      <p:graphicFrame>
        <p:nvGraphicFramePr>
          <p:cNvPr id="2" name="Table 1">
            <a:extLst>
              <a:ext uri="{FF2B5EF4-FFF2-40B4-BE49-F238E27FC236}">
                <a16:creationId xmlns:a16="http://schemas.microsoft.com/office/drawing/2014/main" id="{F0B8D0AB-C2EE-733F-E255-97EBCEE47498}"/>
              </a:ext>
            </a:extLst>
          </p:cNvPr>
          <p:cNvGraphicFramePr>
            <a:graphicFrameLocks noGrp="1"/>
          </p:cNvGraphicFramePr>
          <p:nvPr>
            <p:extLst>
              <p:ext uri="{D42A27DB-BD31-4B8C-83A1-F6EECF244321}">
                <p14:modId xmlns:p14="http://schemas.microsoft.com/office/powerpoint/2010/main" val="500581897"/>
              </p:ext>
            </p:extLst>
          </p:nvPr>
        </p:nvGraphicFramePr>
        <p:xfrm>
          <a:off x="6563360" y="3667760"/>
          <a:ext cx="5628640" cy="1625600"/>
        </p:xfrm>
        <a:graphic>
          <a:graphicData uri="http://schemas.openxmlformats.org/drawingml/2006/table">
            <a:tbl>
              <a:tblPr firstRow="1" bandRow="1">
                <a:tableStyleId>{5C22544A-7EE6-4342-B048-85BDC9FD1C3A}</a:tableStyleId>
              </a:tblPr>
              <a:tblGrid>
                <a:gridCol w="1787805">
                  <a:extLst>
                    <a:ext uri="{9D8B030D-6E8A-4147-A177-3AD203B41FA5}">
                      <a16:colId xmlns:a16="http://schemas.microsoft.com/office/drawing/2014/main" val="212988233"/>
                    </a:ext>
                  </a:extLst>
                </a:gridCol>
                <a:gridCol w="1296650">
                  <a:extLst>
                    <a:ext uri="{9D8B030D-6E8A-4147-A177-3AD203B41FA5}">
                      <a16:colId xmlns:a16="http://schemas.microsoft.com/office/drawing/2014/main" val="3828099283"/>
                    </a:ext>
                  </a:extLst>
                </a:gridCol>
                <a:gridCol w="767260">
                  <a:extLst>
                    <a:ext uri="{9D8B030D-6E8A-4147-A177-3AD203B41FA5}">
                      <a16:colId xmlns:a16="http://schemas.microsoft.com/office/drawing/2014/main" val="816553009"/>
                    </a:ext>
                  </a:extLst>
                </a:gridCol>
                <a:gridCol w="1776925">
                  <a:extLst>
                    <a:ext uri="{9D8B030D-6E8A-4147-A177-3AD203B41FA5}">
                      <a16:colId xmlns:a16="http://schemas.microsoft.com/office/drawing/2014/main" val="4010868772"/>
                    </a:ext>
                  </a:extLst>
                </a:gridCol>
              </a:tblGrid>
              <a:tr h="436880">
                <a:tc>
                  <a:txBody>
                    <a:bodyPr/>
                    <a:lstStyle/>
                    <a:p>
                      <a:pPr algn="ctr"/>
                      <a:r>
                        <a:rPr lang="en-IN" dirty="0"/>
                        <a:t>City</a:t>
                      </a:r>
                    </a:p>
                  </a:txBody>
                  <a:tcPr/>
                </a:tc>
                <a:tc>
                  <a:txBody>
                    <a:bodyPr/>
                    <a:lstStyle/>
                    <a:p>
                      <a:pPr algn="ctr"/>
                      <a:r>
                        <a:rPr lang="en-IN" dirty="0" err="1"/>
                        <a:t>Ewallet</a:t>
                      </a:r>
                      <a:endParaRPr lang="en-IN" dirty="0"/>
                    </a:p>
                  </a:txBody>
                  <a:tcPr/>
                </a:tc>
                <a:tc>
                  <a:txBody>
                    <a:bodyPr/>
                    <a:lstStyle/>
                    <a:p>
                      <a:pPr algn="ctr"/>
                      <a:r>
                        <a:rPr lang="en-IN" dirty="0"/>
                        <a:t>Cash</a:t>
                      </a:r>
                    </a:p>
                  </a:txBody>
                  <a:tcPr/>
                </a:tc>
                <a:tc>
                  <a:txBody>
                    <a:bodyPr/>
                    <a:lstStyle/>
                    <a:p>
                      <a:pPr algn="ctr"/>
                      <a:r>
                        <a:rPr lang="en-IN" dirty="0" err="1"/>
                        <a:t>Credit_Card</a:t>
                      </a:r>
                      <a:endParaRPr lang="en-IN" dirty="0"/>
                    </a:p>
                  </a:txBody>
                  <a:tcPr/>
                </a:tc>
                <a:extLst>
                  <a:ext uri="{0D108BD9-81ED-4DB2-BD59-A6C34878D82A}">
                    <a16:rowId xmlns:a16="http://schemas.microsoft.com/office/drawing/2014/main" val="1764867346"/>
                  </a:ext>
                </a:extLst>
              </a:tr>
              <a:tr h="376214">
                <a:tc>
                  <a:txBody>
                    <a:bodyPr/>
                    <a:lstStyle/>
                    <a:p>
                      <a:pPr algn="ctr"/>
                      <a:r>
                        <a:rPr lang="en-IN" sz="2000" b="1" dirty="0">
                          <a:solidFill>
                            <a:srgbClr val="0070C0"/>
                          </a:solidFill>
                        </a:rPr>
                        <a:t>Yangon</a:t>
                      </a:r>
                    </a:p>
                  </a:txBody>
                  <a:tcPr anchor="ctr"/>
                </a:tc>
                <a:tc>
                  <a:txBody>
                    <a:bodyPr/>
                    <a:lstStyle/>
                    <a:p>
                      <a:pPr algn="ctr"/>
                      <a:r>
                        <a:rPr lang="en-IN" sz="2000" b="1" dirty="0">
                          <a:solidFill>
                            <a:srgbClr val="0070C0"/>
                          </a:solidFill>
                        </a:rPr>
                        <a:t>126</a:t>
                      </a:r>
                    </a:p>
                  </a:txBody>
                  <a:tcPr anchor="ctr"/>
                </a:tc>
                <a:tc>
                  <a:txBody>
                    <a:bodyPr/>
                    <a:lstStyle/>
                    <a:p>
                      <a:pPr algn="ctr"/>
                      <a:r>
                        <a:rPr lang="en-IN" sz="2000" b="1" dirty="0">
                          <a:solidFill>
                            <a:srgbClr val="0070C0"/>
                          </a:solidFill>
                        </a:rPr>
                        <a:t>110</a:t>
                      </a:r>
                    </a:p>
                  </a:txBody>
                  <a:tcPr anchor="ctr"/>
                </a:tc>
                <a:tc>
                  <a:txBody>
                    <a:bodyPr/>
                    <a:lstStyle/>
                    <a:p>
                      <a:pPr algn="ctr"/>
                      <a:r>
                        <a:rPr lang="en-IN" sz="2000" b="1">
                          <a:solidFill>
                            <a:srgbClr val="0070C0"/>
                          </a:solidFill>
                        </a:rPr>
                        <a:t>104</a:t>
                      </a:r>
                    </a:p>
                  </a:txBody>
                  <a:tcPr anchor="ctr"/>
                </a:tc>
                <a:extLst>
                  <a:ext uri="{0D108BD9-81ED-4DB2-BD59-A6C34878D82A}">
                    <a16:rowId xmlns:a16="http://schemas.microsoft.com/office/drawing/2014/main" val="2030182972"/>
                  </a:ext>
                </a:extLst>
              </a:tr>
              <a:tr h="376214">
                <a:tc>
                  <a:txBody>
                    <a:bodyPr/>
                    <a:lstStyle/>
                    <a:p>
                      <a:pPr algn="ctr"/>
                      <a:r>
                        <a:rPr lang="en-IN" sz="2000" b="1" dirty="0">
                          <a:solidFill>
                            <a:srgbClr val="0070C0"/>
                          </a:solidFill>
                        </a:rPr>
                        <a:t>Mandalay</a:t>
                      </a:r>
                    </a:p>
                  </a:txBody>
                  <a:tcPr anchor="ctr"/>
                </a:tc>
                <a:tc>
                  <a:txBody>
                    <a:bodyPr/>
                    <a:lstStyle/>
                    <a:p>
                      <a:pPr algn="ctr"/>
                      <a:r>
                        <a:rPr lang="en-IN" sz="2000" b="1">
                          <a:solidFill>
                            <a:srgbClr val="0070C0"/>
                          </a:solidFill>
                        </a:rPr>
                        <a:t>113</a:t>
                      </a:r>
                    </a:p>
                  </a:txBody>
                  <a:tcPr anchor="ctr"/>
                </a:tc>
                <a:tc>
                  <a:txBody>
                    <a:bodyPr/>
                    <a:lstStyle/>
                    <a:p>
                      <a:pPr algn="ctr"/>
                      <a:r>
                        <a:rPr lang="en-IN" sz="2000" b="1" dirty="0">
                          <a:solidFill>
                            <a:srgbClr val="0070C0"/>
                          </a:solidFill>
                        </a:rPr>
                        <a:t>110</a:t>
                      </a:r>
                    </a:p>
                  </a:txBody>
                  <a:tcPr anchor="ctr"/>
                </a:tc>
                <a:tc>
                  <a:txBody>
                    <a:bodyPr/>
                    <a:lstStyle/>
                    <a:p>
                      <a:pPr algn="ctr"/>
                      <a:r>
                        <a:rPr lang="en-IN" sz="2000" b="1" dirty="0">
                          <a:solidFill>
                            <a:srgbClr val="0070C0"/>
                          </a:solidFill>
                        </a:rPr>
                        <a:t>109</a:t>
                      </a:r>
                    </a:p>
                  </a:txBody>
                  <a:tcPr anchor="ctr"/>
                </a:tc>
                <a:extLst>
                  <a:ext uri="{0D108BD9-81ED-4DB2-BD59-A6C34878D82A}">
                    <a16:rowId xmlns:a16="http://schemas.microsoft.com/office/drawing/2014/main" val="75658810"/>
                  </a:ext>
                </a:extLst>
              </a:tr>
              <a:tr h="376214">
                <a:tc>
                  <a:txBody>
                    <a:bodyPr/>
                    <a:lstStyle/>
                    <a:p>
                      <a:pPr algn="ctr"/>
                      <a:r>
                        <a:rPr lang="en-IN" sz="2000" b="1">
                          <a:solidFill>
                            <a:srgbClr val="0070C0"/>
                          </a:solidFill>
                        </a:rPr>
                        <a:t>Naypyitaw</a:t>
                      </a:r>
                    </a:p>
                  </a:txBody>
                  <a:tcPr anchor="ctr"/>
                </a:tc>
                <a:tc>
                  <a:txBody>
                    <a:bodyPr/>
                    <a:lstStyle/>
                    <a:p>
                      <a:pPr algn="ctr"/>
                      <a:r>
                        <a:rPr lang="en-IN" sz="2000" b="1">
                          <a:solidFill>
                            <a:srgbClr val="0070C0"/>
                          </a:solidFill>
                        </a:rPr>
                        <a:t>106</a:t>
                      </a:r>
                    </a:p>
                  </a:txBody>
                  <a:tcPr anchor="ctr"/>
                </a:tc>
                <a:tc>
                  <a:txBody>
                    <a:bodyPr/>
                    <a:lstStyle/>
                    <a:p>
                      <a:pPr algn="ctr"/>
                      <a:r>
                        <a:rPr lang="en-IN" sz="2000" b="1">
                          <a:solidFill>
                            <a:srgbClr val="0070C0"/>
                          </a:solidFill>
                        </a:rPr>
                        <a:t>124</a:t>
                      </a:r>
                    </a:p>
                  </a:txBody>
                  <a:tcPr anchor="ctr"/>
                </a:tc>
                <a:tc>
                  <a:txBody>
                    <a:bodyPr/>
                    <a:lstStyle/>
                    <a:p>
                      <a:pPr algn="ctr"/>
                      <a:r>
                        <a:rPr lang="en-IN" sz="2000" b="1" dirty="0">
                          <a:solidFill>
                            <a:srgbClr val="0070C0"/>
                          </a:solidFill>
                        </a:rPr>
                        <a:t>98</a:t>
                      </a:r>
                    </a:p>
                  </a:txBody>
                  <a:tcPr anchor="ctr"/>
                </a:tc>
                <a:extLst>
                  <a:ext uri="{0D108BD9-81ED-4DB2-BD59-A6C34878D82A}">
                    <a16:rowId xmlns:a16="http://schemas.microsoft.com/office/drawing/2014/main" val="4190645375"/>
                  </a:ext>
                </a:extLst>
              </a:tr>
            </a:tbl>
          </a:graphicData>
        </a:graphic>
      </p:graphicFrame>
      <p:sp>
        <p:nvSpPr>
          <p:cNvPr id="3" name="TextBox 2">
            <a:extLst>
              <a:ext uri="{FF2B5EF4-FFF2-40B4-BE49-F238E27FC236}">
                <a16:creationId xmlns:a16="http://schemas.microsoft.com/office/drawing/2014/main" id="{492A36FF-9EF8-87D9-08D4-4CD6F21C261B}"/>
              </a:ext>
            </a:extLst>
          </p:cNvPr>
          <p:cNvSpPr txBox="1"/>
          <p:nvPr/>
        </p:nvSpPr>
        <p:spPr>
          <a:xfrm>
            <a:off x="6563360" y="3082984"/>
            <a:ext cx="2374946" cy="523220"/>
          </a:xfrm>
          <a:prstGeom prst="rect">
            <a:avLst/>
          </a:prstGeom>
          <a:noFill/>
        </p:spPr>
        <p:txBody>
          <a:bodyPr wrap="none" rtlCol="0">
            <a:spAutoFit/>
          </a:bodyPr>
          <a:lstStyle/>
          <a:p>
            <a:r>
              <a:rPr lang="en-IN" sz="2800" b="1" dirty="0">
                <a:solidFill>
                  <a:schemeClr val="accent1"/>
                </a:solidFill>
              </a:rPr>
              <a:t>Output Table</a:t>
            </a:r>
          </a:p>
        </p:txBody>
      </p:sp>
    </p:spTree>
    <p:extLst>
      <p:ext uri="{BB962C8B-B14F-4D97-AF65-F5344CB8AC3E}">
        <p14:creationId xmlns:p14="http://schemas.microsoft.com/office/powerpoint/2010/main" val="110284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 calcmode="lin" valueType="num">
                                      <p:cBhvr additive="base">
                                        <p:cTn id="2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 calcmode="lin" valueType="num">
                                      <p:cBhvr additive="base">
                                        <p:cTn id="3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 calcmode="lin" valueType="num">
                                      <p:cBhvr additive="base">
                                        <p:cTn id="4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 calcmode="lin" valueType="num">
                                      <p:cBhvr additive="base">
                                        <p:cTn id="4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xEl>
                                              <p:pRg st="7" end="7"/>
                                            </p:txEl>
                                          </p:spTgt>
                                        </p:tgtEl>
                                        <p:attrNameLst>
                                          <p:attrName>style.visibility</p:attrName>
                                        </p:attrNameLst>
                                      </p:cBhvr>
                                      <p:to>
                                        <p:strVal val="visible"/>
                                      </p:to>
                                    </p:set>
                                    <p:anim calcmode="lin" valueType="num">
                                      <p:cBhvr additive="base">
                                        <p:cTn id="5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anim calcmode="lin" valueType="num">
                                      <p:cBhvr additive="base">
                                        <p:cTn id="5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
                                            <p:txEl>
                                              <p:pRg st="9" end="9"/>
                                            </p:txEl>
                                          </p:spTgt>
                                        </p:tgtEl>
                                        <p:attrNameLst>
                                          <p:attrName>style.visibility</p:attrName>
                                        </p:attrNameLst>
                                      </p:cBhvr>
                                      <p:to>
                                        <p:strVal val="visible"/>
                                      </p:to>
                                    </p:set>
                                    <p:anim calcmode="lin" valueType="num">
                                      <p:cBhvr additive="base">
                                        <p:cTn id="6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1">
                                            <p:txEl>
                                              <p:pRg st="10" end="10"/>
                                            </p:txEl>
                                          </p:spTgt>
                                        </p:tgtEl>
                                        <p:attrNameLst>
                                          <p:attrName>style.visibility</p:attrName>
                                        </p:attrNameLst>
                                      </p:cBhvr>
                                      <p:to>
                                        <p:strVal val="visible"/>
                                      </p:to>
                                    </p:set>
                                    <p:anim calcmode="lin" valueType="num">
                                      <p:cBhvr additive="base">
                                        <p:cTn id="7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1000"/>
                                        <p:tgtEl>
                                          <p:spTgt spid="3"/>
                                        </p:tgtEl>
                                      </p:cBhvr>
                                    </p:animEffect>
                                    <p:anim calcmode="lin" valueType="num">
                                      <p:cBhvr>
                                        <p:cTn id="78" dur="1000" fill="hold"/>
                                        <p:tgtEl>
                                          <p:spTgt spid="3"/>
                                        </p:tgtEl>
                                        <p:attrNameLst>
                                          <p:attrName>ppt_x</p:attrName>
                                        </p:attrNameLst>
                                      </p:cBhvr>
                                      <p:tavLst>
                                        <p:tav tm="0">
                                          <p:val>
                                            <p:strVal val="#ppt_x"/>
                                          </p:val>
                                        </p:tav>
                                        <p:tav tm="100000">
                                          <p:val>
                                            <p:strVal val="#ppt_x"/>
                                          </p:val>
                                        </p:tav>
                                      </p:tavLst>
                                    </p:anim>
                                    <p:anim calcmode="lin" valueType="num">
                                      <p:cBhvr>
                                        <p:cTn id="79" dur="1000" fill="hold"/>
                                        <p:tgtEl>
                                          <p:spTgt spid="3"/>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fade">
                                      <p:cBhvr>
                                        <p:cTn id="82" dur="1000"/>
                                        <p:tgtEl>
                                          <p:spTgt spid="2"/>
                                        </p:tgtEl>
                                      </p:cBhvr>
                                    </p:animEffect>
                                    <p:anim calcmode="lin" valueType="num">
                                      <p:cBhvr>
                                        <p:cTn id="83" dur="1000" fill="hold"/>
                                        <p:tgtEl>
                                          <p:spTgt spid="2"/>
                                        </p:tgtEl>
                                        <p:attrNameLst>
                                          <p:attrName>ppt_x</p:attrName>
                                        </p:attrNameLst>
                                      </p:cBhvr>
                                      <p:tavLst>
                                        <p:tav tm="0">
                                          <p:val>
                                            <p:strVal val="#ppt_x"/>
                                          </p:val>
                                        </p:tav>
                                        <p:tav tm="100000">
                                          <p:val>
                                            <p:strVal val="#ppt_x"/>
                                          </p:val>
                                        </p:tav>
                                      </p:tavLst>
                                    </p:anim>
                                    <p:anim calcmode="lin" valueType="num">
                                      <p:cBhvr>
                                        <p:cTn id="8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92FC1-ECC3-3A6F-93FC-DCD7FEDD0014}"/>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E5739447-0B33-0507-BE61-08BF22886308}"/>
              </a:ext>
            </a:extLst>
          </p:cNvPr>
          <p:cNvSpPr txBox="1"/>
          <p:nvPr/>
        </p:nvSpPr>
        <p:spPr>
          <a:xfrm>
            <a:off x="367030" y="612319"/>
            <a:ext cx="5881370" cy="1384995"/>
          </a:xfrm>
          <a:prstGeom prst="rect">
            <a:avLst/>
          </a:prstGeom>
          <a:noFill/>
        </p:spPr>
        <p:txBody>
          <a:bodyPr wrap="square" rtlCol="0">
            <a:spAutoFit/>
          </a:bodyPr>
          <a:lstStyle/>
          <a:p>
            <a:r>
              <a:rPr lang="en-IN" sz="2800" dirty="0">
                <a:solidFill>
                  <a:srgbClr val="0070C0"/>
                </a:solidFill>
                <a:latin typeface="Bahnschrift SemiBold" panose="020B0502040204020203" pitchFamily="34" charset="0"/>
              </a:rPr>
              <a:t>Based on the Output of the </a:t>
            </a:r>
            <a:r>
              <a:rPr lang="en-IN" sz="2800" dirty="0">
                <a:solidFill>
                  <a:schemeClr val="accent1"/>
                </a:solidFill>
                <a:latin typeface="Bahnschrift SemiBold" panose="020B0502040204020203" pitchFamily="34" charset="0"/>
              </a:rPr>
              <a:t>Task 5 </a:t>
            </a:r>
            <a:r>
              <a:rPr lang="en-IN" sz="2800" dirty="0">
                <a:solidFill>
                  <a:srgbClr val="0070C0"/>
                </a:solidFill>
                <a:latin typeface="Bahnschrift SemiBold" panose="020B0502040204020203" pitchFamily="34" charset="0"/>
              </a:rPr>
              <a:t>Query the distribution is displayed on the below Tree map.</a:t>
            </a:r>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36B5EF31-54E6-8B7B-D522-0693E3D5B48D}"/>
                  </a:ext>
                </a:extLst>
              </p:cNvPr>
              <p:cNvGraphicFramePr/>
              <p:nvPr>
                <p:extLst>
                  <p:ext uri="{D42A27DB-BD31-4B8C-83A1-F6EECF244321}">
                    <p14:modId xmlns:p14="http://schemas.microsoft.com/office/powerpoint/2010/main" val="2664293681"/>
                  </p:ext>
                </p:extLst>
              </p:nvPr>
            </p:nvGraphicFramePr>
            <p:xfrm>
              <a:off x="866140" y="2688986"/>
              <a:ext cx="4335780" cy="315301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 name="Chart 1">
                <a:extLst>
                  <a:ext uri="{FF2B5EF4-FFF2-40B4-BE49-F238E27FC236}">
                    <a16:creationId xmlns:a16="http://schemas.microsoft.com/office/drawing/2014/main" id="{36B5EF31-54E6-8B7B-D522-0693E3D5B48D}"/>
                  </a:ext>
                </a:extLst>
              </p:cNvPr>
              <p:cNvPicPr>
                <a:picLocks noGrp="1" noRot="1" noChangeAspect="1" noMove="1" noResize="1" noEditPoints="1" noAdjustHandles="1" noChangeArrowheads="1" noChangeShapeType="1"/>
              </p:cNvPicPr>
              <p:nvPr/>
            </p:nvPicPr>
            <p:blipFill>
              <a:blip r:embed="rId3"/>
              <a:stretch>
                <a:fillRect/>
              </a:stretch>
            </p:blipFill>
            <p:spPr>
              <a:xfrm>
                <a:off x="866140" y="2688986"/>
                <a:ext cx="4335780" cy="3153013"/>
              </a:xfrm>
              <a:prstGeom prst="rect">
                <a:avLst/>
              </a:prstGeom>
            </p:spPr>
          </p:pic>
        </mc:Fallback>
      </mc:AlternateContent>
    </p:spTree>
    <p:extLst>
      <p:ext uri="{BB962C8B-B14F-4D97-AF65-F5344CB8AC3E}">
        <p14:creationId xmlns:p14="http://schemas.microsoft.com/office/powerpoint/2010/main" val="190502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D412A-272C-8DB6-C348-C647D8FC569B}"/>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4CF9B3AA-F1A6-F5D6-551A-D5BBCC340853}"/>
              </a:ext>
            </a:extLst>
          </p:cNvPr>
          <p:cNvSpPr>
            <a:spLocks noGrp="1" noChangeArrowheads="1"/>
          </p:cNvSpPr>
          <p:nvPr>
            <p:ph type="title"/>
          </p:nvPr>
        </p:nvSpPr>
        <p:spPr>
          <a:xfrm>
            <a:off x="5442012" y="2766219"/>
            <a:ext cx="6220101" cy="1325563"/>
          </a:xfrm>
        </p:spPr>
        <p:txBody>
          <a:bodyPr anchor="ctr">
            <a:noAutofit/>
          </a:bodyPr>
          <a:lstStyle/>
          <a:p>
            <a:r>
              <a:rPr lang="en-US" altLang="en-US" dirty="0">
                <a:solidFill>
                  <a:schemeClr val="accent2"/>
                </a:solidFill>
              </a:rPr>
              <a:t>Vishnu</a:t>
            </a:r>
            <a:r>
              <a:rPr lang="en-US" altLang="en-US" dirty="0"/>
              <a:t> </a:t>
            </a:r>
            <a:r>
              <a:rPr lang="en-US" altLang="en-US" dirty="0">
                <a:solidFill>
                  <a:schemeClr val="accent1"/>
                </a:solidFill>
              </a:rPr>
              <a:t>N</a:t>
            </a:r>
            <a:br>
              <a:rPr lang="en-US" altLang="en-US" dirty="0"/>
            </a:br>
            <a:r>
              <a:rPr lang="en-US" altLang="en-US" dirty="0"/>
              <a:t>Walmart </a:t>
            </a:r>
            <a:r>
              <a:rPr lang="en-US" altLang="en-US" dirty="0">
                <a:solidFill>
                  <a:srgbClr val="0070C0"/>
                </a:solidFill>
              </a:rPr>
              <a:t>Sales</a:t>
            </a:r>
            <a:r>
              <a:rPr lang="en-US" altLang="en-US" dirty="0"/>
              <a:t> </a:t>
            </a:r>
            <a:r>
              <a:rPr lang="en-US" altLang="en-US" dirty="0">
                <a:solidFill>
                  <a:schemeClr val="accent1"/>
                </a:solidFill>
              </a:rPr>
              <a:t>Analysis</a:t>
            </a:r>
            <a:br>
              <a:rPr lang="en-US" altLang="en-US" dirty="0"/>
            </a:br>
            <a:r>
              <a:rPr lang="en-US" altLang="en-US" dirty="0"/>
              <a:t>Report</a:t>
            </a:r>
          </a:p>
        </p:txBody>
      </p:sp>
      <p:sp>
        <p:nvSpPr>
          <p:cNvPr id="16" name="Freeform: Shape 15">
            <a:extLst>
              <a:ext uri="{FF2B5EF4-FFF2-40B4-BE49-F238E27FC236}">
                <a16:creationId xmlns:a16="http://schemas.microsoft.com/office/drawing/2014/main" id="{9D8AC2F4-6EE6-2E28-B54F-7F26D099B86A}"/>
              </a:ext>
            </a:extLst>
          </p:cNvPr>
          <p:cNvSpPr/>
          <p:nvPr/>
        </p:nvSpPr>
        <p:spPr>
          <a:xfrm>
            <a:off x="12760695" y="-123825"/>
            <a:ext cx="6563625" cy="6981825"/>
          </a:xfrm>
          <a:custGeom>
            <a:avLst/>
            <a:gdLst>
              <a:gd name="connsiteX0" fmla="*/ 2119441 w 6563625"/>
              <a:gd name="connsiteY0" fmla="*/ 0 h 6981825"/>
              <a:gd name="connsiteX1" fmla="*/ 6563625 w 6563625"/>
              <a:gd name="connsiteY1" fmla="*/ 0 h 6981825"/>
              <a:gd name="connsiteX2" fmla="*/ 6563625 w 6563625"/>
              <a:gd name="connsiteY2" fmla="*/ 2352675 h 6981825"/>
              <a:gd name="connsiteX3" fmla="*/ 6563625 w 6563625"/>
              <a:gd name="connsiteY3" fmla="*/ 4629150 h 6981825"/>
              <a:gd name="connsiteX4" fmla="*/ 6563625 w 6563625"/>
              <a:gd name="connsiteY4" fmla="*/ 6981825 h 6981825"/>
              <a:gd name="connsiteX5" fmla="*/ 460693 w 6563625"/>
              <a:gd name="connsiteY5" fmla="*/ 6981825 h 6981825"/>
              <a:gd name="connsiteX6" fmla="*/ 403202 w 6563625"/>
              <a:gd name="connsiteY6" fmla="*/ 6968035 h 6981825"/>
              <a:gd name="connsiteX7" fmla="*/ 297863 w 6563625"/>
              <a:gd name="connsiteY7" fmla="*/ 6944810 h 6981825"/>
              <a:gd name="connsiteX8" fmla="*/ 1385883 w 6563625"/>
              <a:gd name="connsiteY8" fmla="*/ 6227180 h 6981825"/>
              <a:gd name="connsiteX9" fmla="*/ 1860445 w 6563625"/>
              <a:gd name="connsiteY9" fmla="*/ 5497975 h 6981825"/>
              <a:gd name="connsiteX10" fmla="*/ 702977 w 6563625"/>
              <a:gd name="connsiteY10" fmla="*/ 4710896 h 6981825"/>
              <a:gd name="connsiteX11" fmla="*/ 751970 w 6563625"/>
              <a:gd name="connsiteY11" fmla="*/ 4644450 h 6981825"/>
              <a:gd name="connsiteX12" fmla="*/ 767975 w 6563625"/>
              <a:gd name="connsiteY12" fmla="*/ 4629150 h 6981825"/>
              <a:gd name="connsiteX13" fmla="*/ 789267 w 6563625"/>
              <a:gd name="connsiteY13" fmla="*/ 4608795 h 6981825"/>
              <a:gd name="connsiteX14" fmla="*/ 2844293 w 6563625"/>
              <a:gd name="connsiteY14" fmla="*/ 3483980 h 6981825"/>
              <a:gd name="connsiteX15" fmla="*/ 1837296 w 6563625"/>
              <a:gd name="connsiteY15" fmla="*/ 3264061 h 6981825"/>
              <a:gd name="connsiteX16" fmla="*/ 2498884 w 6563625"/>
              <a:gd name="connsiteY16" fmla="*/ 2432752 h 6981825"/>
              <a:gd name="connsiteX17" fmla="*/ 2565228 w 6563625"/>
              <a:gd name="connsiteY17" fmla="*/ 2352675 h 6981825"/>
              <a:gd name="connsiteX18" fmla="*/ 2578999 w 6563625"/>
              <a:gd name="connsiteY18" fmla="*/ 2336053 h 6981825"/>
              <a:gd name="connsiteX19" fmla="*/ 2774845 w 6563625"/>
              <a:gd name="connsiteY19" fmla="*/ 1909823 h 6981825"/>
              <a:gd name="connsiteX20" fmla="*/ 1513205 w 6563625"/>
              <a:gd name="connsiteY20" fmla="*/ 1030147 h 6981825"/>
              <a:gd name="connsiteX21" fmla="*/ 2083509 w 6563625"/>
              <a:gd name="connsiteY21" fmla="*/ 26262 h 6981825"/>
              <a:gd name="connsiteX22" fmla="*/ 2119441 w 6563625"/>
              <a:gd name="connsiteY22" fmla="*/ 0 h 698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563625" h="6981825">
                <a:moveTo>
                  <a:pt x="2119441" y="0"/>
                </a:moveTo>
                <a:lnTo>
                  <a:pt x="6563625" y="0"/>
                </a:lnTo>
                <a:lnTo>
                  <a:pt x="6563625" y="2352675"/>
                </a:lnTo>
                <a:lnTo>
                  <a:pt x="6563625" y="4629150"/>
                </a:lnTo>
                <a:lnTo>
                  <a:pt x="6563625" y="6981825"/>
                </a:lnTo>
                <a:lnTo>
                  <a:pt x="460693" y="6981825"/>
                </a:lnTo>
                <a:lnTo>
                  <a:pt x="403202" y="6968035"/>
                </a:lnTo>
                <a:cubicBezTo>
                  <a:pt x="364403" y="6959045"/>
                  <a:pt x="329211" y="6951261"/>
                  <a:pt x="297863" y="6944810"/>
                </a:cubicBezTo>
                <a:cubicBezTo>
                  <a:pt x="-705276" y="6738395"/>
                  <a:pt x="1125453" y="6468319"/>
                  <a:pt x="1385883" y="6227180"/>
                </a:cubicBezTo>
                <a:cubicBezTo>
                  <a:pt x="1646313" y="5986041"/>
                  <a:pt x="1974263" y="5750689"/>
                  <a:pt x="1860445" y="5497975"/>
                </a:cubicBezTo>
                <a:cubicBezTo>
                  <a:pt x="1746627" y="5245261"/>
                  <a:pt x="539002" y="5046562"/>
                  <a:pt x="702977" y="4710896"/>
                </a:cubicBezTo>
                <a:cubicBezTo>
                  <a:pt x="713226" y="4689917"/>
                  <a:pt x="729819" y="4667710"/>
                  <a:pt x="751970" y="4644450"/>
                </a:cubicBezTo>
                <a:lnTo>
                  <a:pt x="767975" y="4629150"/>
                </a:lnTo>
                <a:lnTo>
                  <a:pt x="789267" y="4608795"/>
                </a:lnTo>
                <a:cubicBezTo>
                  <a:pt x="1188200" y="4256929"/>
                  <a:pt x="2672964" y="3702512"/>
                  <a:pt x="2844293" y="3483980"/>
                </a:cubicBezTo>
                <a:cubicBezTo>
                  <a:pt x="3033346" y="3242841"/>
                  <a:pt x="1848871" y="3526420"/>
                  <a:pt x="1837296" y="3264061"/>
                </a:cubicBezTo>
                <a:cubicBezTo>
                  <a:pt x="1830062" y="3100087"/>
                  <a:pt x="2219200" y="2757518"/>
                  <a:pt x="2498884" y="2432752"/>
                </a:cubicBezTo>
                <a:lnTo>
                  <a:pt x="2565228" y="2352675"/>
                </a:lnTo>
                <a:lnTo>
                  <a:pt x="2578999" y="2336053"/>
                </a:lnTo>
                <a:cubicBezTo>
                  <a:pt x="2705367" y="2176433"/>
                  <a:pt x="2791725" y="2026173"/>
                  <a:pt x="2774845" y="1909823"/>
                </a:cubicBezTo>
                <a:cubicBezTo>
                  <a:pt x="2720830" y="1537504"/>
                  <a:pt x="1507418" y="1404395"/>
                  <a:pt x="1513205" y="1030147"/>
                </a:cubicBezTo>
                <a:cubicBezTo>
                  <a:pt x="1517184" y="772852"/>
                  <a:pt x="1673434" y="352342"/>
                  <a:pt x="2083509" y="26262"/>
                </a:cubicBezTo>
                <a:lnTo>
                  <a:pt x="2119441"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Freeform: Shape 13">
            <a:extLst>
              <a:ext uri="{FF2B5EF4-FFF2-40B4-BE49-F238E27FC236}">
                <a16:creationId xmlns:a16="http://schemas.microsoft.com/office/drawing/2014/main" id="{F3BE53CD-B7E2-6D10-8EE1-FE5BD3061904}"/>
              </a:ext>
            </a:extLst>
          </p:cNvPr>
          <p:cNvSpPr/>
          <p:nvPr/>
        </p:nvSpPr>
        <p:spPr>
          <a:xfrm>
            <a:off x="-4252575" y="-9366"/>
            <a:ext cx="4130655" cy="6981825"/>
          </a:xfrm>
          <a:custGeom>
            <a:avLst/>
            <a:gdLst>
              <a:gd name="connsiteX0" fmla="*/ 0 w 4130655"/>
              <a:gd name="connsiteY0" fmla="*/ 0 h 6981825"/>
              <a:gd name="connsiteX1" fmla="*/ 3385366 w 4130655"/>
              <a:gd name="connsiteY1" fmla="*/ 0 h 6981825"/>
              <a:gd name="connsiteX2" fmla="*/ 3349434 w 4130655"/>
              <a:gd name="connsiteY2" fmla="*/ 26262 h 6981825"/>
              <a:gd name="connsiteX3" fmla="*/ 2779130 w 4130655"/>
              <a:gd name="connsiteY3" fmla="*/ 1030147 h 6981825"/>
              <a:gd name="connsiteX4" fmla="*/ 4040770 w 4130655"/>
              <a:gd name="connsiteY4" fmla="*/ 1909823 h 6981825"/>
              <a:gd name="connsiteX5" fmla="*/ 3844924 w 4130655"/>
              <a:gd name="connsiteY5" fmla="*/ 2336053 h 6981825"/>
              <a:gd name="connsiteX6" fmla="*/ 3831153 w 4130655"/>
              <a:gd name="connsiteY6" fmla="*/ 2352675 h 6981825"/>
              <a:gd name="connsiteX7" fmla="*/ 3764809 w 4130655"/>
              <a:gd name="connsiteY7" fmla="*/ 2432752 h 6981825"/>
              <a:gd name="connsiteX8" fmla="*/ 3103221 w 4130655"/>
              <a:gd name="connsiteY8" fmla="*/ 3264061 h 6981825"/>
              <a:gd name="connsiteX9" fmla="*/ 4110218 w 4130655"/>
              <a:gd name="connsiteY9" fmla="*/ 3483980 h 6981825"/>
              <a:gd name="connsiteX10" fmla="*/ 2055192 w 4130655"/>
              <a:gd name="connsiteY10" fmla="*/ 4608795 h 6981825"/>
              <a:gd name="connsiteX11" fmla="*/ 2033900 w 4130655"/>
              <a:gd name="connsiteY11" fmla="*/ 4629150 h 6981825"/>
              <a:gd name="connsiteX12" fmla="*/ 2017895 w 4130655"/>
              <a:gd name="connsiteY12" fmla="*/ 4644450 h 6981825"/>
              <a:gd name="connsiteX13" fmla="*/ 1968902 w 4130655"/>
              <a:gd name="connsiteY13" fmla="*/ 4710896 h 6981825"/>
              <a:gd name="connsiteX14" fmla="*/ 3126370 w 4130655"/>
              <a:gd name="connsiteY14" fmla="*/ 5497975 h 6981825"/>
              <a:gd name="connsiteX15" fmla="*/ 2651808 w 4130655"/>
              <a:gd name="connsiteY15" fmla="*/ 6227180 h 6981825"/>
              <a:gd name="connsiteX16" fmla="*/ 1563788 w 4130655"/>
              <a:gd name="connsiteY16" fmla="*/ 6944810 h 6981825"/>
              <a:gd name="connsiteX17" fmla="*/ 1669127 w 4130655"/>
              <a:gd name="connsiteY17" fmla="*/ 6968035 h 6981825"/>
              <a:gd name="connsiteX18" fmla="*/ 1726618 w 4130655"/>
              <a:gd name="connsiteY18" fmla="*/ 6981825 h 6981825"/>
              <a:gd name="connsiteX19" fmla="*/ 0 w 4130655"/>
              <a:gd name="connsiteY19" fmla="*/ 6981825 h 6981825"/>
              <a:gd name="connsiteX20" fmla="*/ 0 w 4130655"/>
              <a:gd name="connsiteY20" fmla="*/ 4629150 h 6981825"/>
              <a:gd name="connsiteX21" fmla="*/ 0 w 4130655"/>
              <a:gd name="connsiteY21" fmla="*/ 2352675 h 6981825"/>
              <a:gd name="connsiteX22" fmla="*/ 0 w 4130655"/>
              <a:gd name="connsiteY22" fmla="*/ 0 h 698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30655" h="6981825">
                <a:moveTo>
                  <a:pt x="0" y="0"/>
                </a:moveTo>
                <a:lnTo>
                  <a:pt x="3385366" y="0"/>
                </a:lnTo>
                <a:lnTo>
                  <a:pt x="3349434" y="26262"/>
                </a:lnTo>
                <a:cubicBezTo>
                  <a:pt x="2939359" y="352342"/>
                  <a:pt x="2783109" y="772852"/>
                  <a:pt x="2779130" y="1030147"/>
                </a:cubicBezTo>
                <a:cubicBezTo>
                  <a:pt x="2773343" y="1404395"/>
                  <a:pt x="3986755" y="1537504"/>
                  <a:pt x="4040770" y="1909823"/>
                </a:cubicBezTo>
                <a:cubicBezTo>
                  <a:pt x="4057650" y="2026173"/>
                  <a:pt x="3971292" y="2176433"/>
                  <a:pt x="3844924" y="2336053"/>
                </a:cubicBezTo>
                <a:lnTo>
                  <a:pt x="3831153" y="2352675"/>
                </a:lnTo>
                <a:lnTo>
                  <a:pt x="3764809" y="2432752"/>
                </a:lnTo>
                <a:cubicBezTo>
                  <a:pt x="3485125" y="2757518"/>
                  <a:pt x="3095987" y="3100087"/>
                  <a:pt x="3103221" y="3264061"/>
                </a:cubicBezTo>
                <a:cubicBezTo>
                  <a:pt x="3114796" y="3526420"/>
                  <a:pt x="4299271" y="3242841"/>
                  <a:pt x="4110218" y="3483980"/>
                </a:cubicBezTo>
                <a:cubicBezTo>
                  <a:pt x="3938889" y="3702512"/>
                  <a:pt x="2454125" y="4256929"/>
                  <a:pt x="2055192" y="4608795"/>
                </a:cubicBezTo>
                <a:lnTo>
                  <a:pt x="2033900" y="4629150"/>
                </a:lnTo>
                <a:lnTo>
                  <a:pt x="2017895" y="4644450"/>
                </a:lnTo>
                <a:cubicBezTo>
                  <a:pt x="1995744" y="4667710"/>
                  <a:pt x="1979151" y="4689917"/>
                  <a:pt x="1968902" y="4710896"/>
                </a:cubicBezTo>
                <a:cubicBezTo>
                  <a:pt x="1804927" y="5046562"/>
                  <a:pt x="3012552" y="5245261"/>
                  <a:pt x="3126370" y="5497975"/>
                </a:cubicBezTo>
                <a:cubicBezTo>
                  <a:pt x="3240188" y="5750689"/>
                  <a:pt x="2912238" y="5986041"/>
                  <a:pt x="2651808" y="6227180"/>
                </a:cubicBezTo>
                <a:cubicBezTo>
                  <a:pt x="2391378" y="6468319"/>
                  <a:pt x="560649" y="6738395"/>
                  <a:pt x="1563788" y="6944810"/>
                </a:cubicBezTo>
                <a:cubicBezTo>
                  <a:pt x="1595136" y="6951261"/>
                  <a:pt x="1630328" y="6959045"/>
                  <a:pt x="1669127" y="6968035"/>
                </a:cubicBezTo>
                <a:lnTo>
                  <a:pt x="1726618" y="6981825"/>
                </a:lnTo>
                <a:lnTo>
                  <a:pt x="0" y="6981825"/>
                </a:lnTo>
                <a:lnTo>
                  <a:pt x="0" y="4629150"/>
                </a:lnTo>
                <a:lnTo>
                  <a:pt x="0" y="2352675"/>
                </a:lnTo>
                <a:lnTo>
                  <a:pt x="0" y="0"/>
                </a:lnTo>
                <a:close/>
              </a:path>
            </a:pathLst>
          </a:cu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TextBox 1">
            <a:extLst>
              <a:ext uri="{FF2B5EF4-FFF2-40B4-BE49-F238E27FC236}">
                <a16:creationId xmlns:a16="http://schemas.microsoft.com/office/drawing/2014/main" id="{6A3DBAE2-357D-96FC-54E7-89A7FA171A48}"/>
              </a:ext>
            </a:extLst>
          </p:cNvPr>
          <p:cNvSpPr txBox="1"/>
          <p:nvPr/>
        </p:nvSpPr>
        <p:spPr>
          <a:xfrm>
            <a:off x="10384966" y="5953287"/>
            <a:ext cx="2022381" cy="830997"/>
          </a:xfrm>
          <a:prstGeom prst="rect">
            <a:avLst/>
          </a:prstGeom>
          <a:noFill/>
        </p:spPr>
        <p:txBody>
          <a:bodyPr wrap="square" rtlCol="0">
            <a:spAutoFit/>
          </a:bodyPr>
          <a:lstStyle/>
          <a:p>
            <a:r>
              <a:rPr lang="en-IN" sz="2400" b="1" dirty="0">
                <a:solidFill>
                  <a:schemeClr val="accent2"/>
                </a:solidFill>
                <a:latin typeface="Bahnschrift SemiBold" panose="020B0502040204020203" pitchFamily="34" charset="0"/>
                <a:hlinkClick r:id="rId3">
                  <a:extLst>
                    <a:ext uri="{A12FA001-AC4F-418D-AE19-62706E023703}">
                      <ahyp:hlinkClr xmlns:ahyp="http://schemas.microsoft.com/office/drawing/2018/hyperlinkcolor" val="tx"/>
                    </a:ext>
                  </a:extLst>
                </a:hlinkClick>
              </a:rPr>
              <a:t>LinkedIn</a:t>
            </a:r>
            <a:endParaRPr lang="en-IN" sz="2400" b="1" dirty="0">
              <a:solidFill>
                <a:schemeClr val="accent2"/>
              </a:solidFill>
              <a:latin typeface="Bahnschrift SemiBold" panose="020B0502040204020203" pitchFamily="34" charset="0"/>
            </a:endParaRPr>
          </a:p>
          <a:p>
            <a:r>
              <a:rPr lang="en-IN" sz="2400" b="1" dirty="0">
                <a:solidFill>
                  <a:schemeClr val="bg1"/>
                </a:solidFill>
                <a:latin typeface="Bahnschrift SemiBold" panose="020B0502040204020203" pitchFamily="34" charset="0"/>
                <a:hlinkClick r:id="rId4">
                  <a:extLst>
                    <a:ext uri="{A12FA001-AC4F-418D-AE19-62706E023703}">
                      <ahyp:hlinkClr xmlns:ahyp="http://schemas.microsoft.com/office/drawing/2018/hyperlinkcolor" val="tx"/>
                    </a:ext>
                  </a:extLst>
                </a:hlinkClick>
              </a:rPr>
              <a:t>GitHub Link</a:t>
            </a:r>
            <a:endParaRPr lang="en-IN" sz="2400" b="1"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840184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998EF9C-DC91-9C32-0CDB-D96AA886C4A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E92EBFC-3319-5F0C-FD4A-E84EE3B1E098}"/>
              </a:ext>
            </a:extLst>
          </p:cNvPr>
          <p:cNvSpPr>
            <a:spLocks noGrp="1"/>
          </p:cNvSpPr>
          <p:nvPr>
            <p:ph type="title"/>
          </p:nvPr>
        </p:nvSpPr>
        <p:spPr>
          <a:xfrm>
            <a:off x="5281022" y="1777681"/>
            <a:ext cx="6910978" cy="609919"/>
          </a:xfrm>
        </p:spPr>
        <p:txBody>
          <a:bodyPr>
            <a:noAutofit/>
          </a:bodyPr>
          <a:lstStyle/>
          <a:p>
            <a:r>
              <a:rPr lang="en-US" b="1" i="0" u="none" strike="noStrike" baseline="0" dirty="0">
                <a:solidFill>
                  <a:srgbClr val="0070C0"/>
                </a:solidFill>
                <a:latin typeface="Arial-BoldMT"/>
              </a:rPr>
              <a:t>Task 6: </a:t>
            </a:r>
            <a:r>
              <a:rPr lang="en-US" b="1" i="0" u="none" strike="noStrike" baseline="0" dirty="0">
                <a:latin typeface="Arial-BoldMT"/>
              </a:rPr>
              <a:t>Monthly Sales Distribution by Gender</a:t>
            </a:r>
            <a:endParaRPr lang="en-US" dirty="0"/>
          </a:p>
        </p:txBody>
      </p:sp>
      <p:sp>
        <p:nvSpPr>
          <p:cNvPr id="3" name="Text Placeholder 2">
            <a:extLst>
              <a:ext uri="{FF2B5EF4-FFF2-40B4-BE49-F238E27FC236}">
                <a16:creationId xmlns:a16="http://schemas.microsoft.com/office/drawing/2014/main" id="{8C69C45C-FE0A-F3BF-2A4D-DEEAF017B003}"/>
              </a:ext>
            </a:extLst>
          </p:cNvPr>
          <p:cNvSpPr>
            <a:spLocks noGrp="1"/>
          </p:cNvSpPr>
          <p:nvPr>
            <p:ph type="body" sz="quarter" idx="11"/>
          </p:nvPr>
        </p:nvSpPr>
        <p:spPr>
          <a:xfrm>
            <a:off x="5281022" y="3042919"/>
            <a:ext cx="6395719" cy="736601"/>
          </a:xfrm>
        </p:spPr>
        <p:txBody>
          <a:bodyPr vert="horz" lIns="91440" tIns="45720" rIns="91440" bIns="45720" rtlCol="0" anchor="t">
            <a:noAutofit/>
          </a:bodyPr>
          <a:lstStyle/>
          <a:p>
            <a:pPr algn="l"/>
            <a:r>
              <a:rPr lang="en-US" sz="2800" b="0" i="0" u="none" strike="noStrike" baseline="0" dirty="0">
                <a:solidFill>
                  <a:srgbClr val="0070C0"/>
                </a:solidFill>
                <a:latin typeface="ArialMT"/>
              </a:rPr>
              <a:t> 	Walmart wants to understand the sales distribution between male and female customers on a monthly basis.</a:t>
            </a:r>
            <a:endParaRPr lang="en-US" sz="2800" dirty="0">
              <a:solidFill>
                <a:srgbClr val="0070C0"/>
              </a:solidFill>
            </a:endParaRPr>
          </a:p>
        </p:txBody>
      </p:sp>
      <p:pic>
        <p:nvPicPr>
          <p:cNvPr id="2" name="Graphic 1" descr="Fire with solid fill">
            <a:extLst>
              <a:ext uri="{FF2B5EF4-FFF2-40B4-BE49-F238E27FC236}">
                <a16:creationId xmlns:a16="http://schemas.microsoft.com/office/drawing/2014/main" id="{54A6BBF8-94DF-F1AF-E7A8-AAE71D9BCA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06523" y="3126246"/>
            <a:ext cx="378954" cy="378954"/>
          </a:xfrm>
          <a:prstGeom prst="rect">
            <a:avLst/>
          </a:prstGeom>
        </p:spPr>
      </p:pic>
    </p:spTree>
    <p:extLst>
      <p:ext uri="{BB962C8B-B14F-4D97-AF65-F5344CB8AC3E}">
        <p14:creationId xmlns:p14="http://schemas.microsoft.com/office/powerpoint/2010/main" val="426547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CD628-F9F8-5ED1-1266-756DC727756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78E3632-AEF8-1079-7B5E-B31D03C2B064}"/>
              </a:ext>
            </a:extLst>
          </p:cNvPr>
          <p:cNvSpPr>
            <a:spLocks noGrp="1"/>
          </p:cNvSpPr>
          <p:nvPr>
            <p:ph type="title"/>
          </p:nvPr>
        </p:nvSpPr>
        <p:spPr>
          <a:xfrm>
            <a:off x="581659" y="894080"/>
            <a:ext cx="3469640" cy="646332"/>
          </a:xfrm>
        </p:spPr>
        <p:txBody>
          <a:bodyPr/>
          <a:lstStyle/>
          <a:p>
            <a:r>
              <a:rPr lang="en-US" dirty="0">
                <a:solidFill>
                  <a:schemeClr val="accent1"/>
                </a:solidFill>
              </a:rPr>
              <a:t>Task 6 </a:t>
            </a:r>
            <a:r>
              <a:rPr lang="en-US" dirty="0">
                <a:solidFill>
                  <a:schemeClr val="bg1"/>
                </a:solidFill>
              </a:rPr>
              <a:t>Query:</a:t>
            </a:r>
          </a:p>
        </p:txBody>
      </p:sp>
      <p:sp>
        <p:nvSpPr>
          <p:cNvPr id="11" name="Text Placeholder 10">
            <a:extLst>
              <a:ext uri="{FF2B5EF4-FFF2-40B4-BE49-F238E27FC236}">
                <a16:creationId xmlns:a16="http://schemas.microsoft.com/office/drawing/2014/main" id="{DA23727B-D267-0E2B-18FF-F06316B71159}"/>
              </a:ext>
            </a:extLst>
          </p:cNvPr>
          <p:cNvSpPr>
            <a:spLocks noGrp="1"/>
          </p:cNvSpPr>
          <p:nvPr>
            <p:ph type="body" sz="quarter" idx="11"/>
          </p:nvPr>
        </p:nvSpPr>
        <p:spPr>
          <a:xfrm>
            <a:off x="581659" y="1692812"/>
            <a:ext cx="7360922" cy="2919828"/>
          </a:xfrm>
        </p:spPr>
        <p:txBody>
          <a:bodyPr/>
          <a:lstStyle/>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with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gender_monthly_sales_distribution</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Gender</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date_format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str_to_date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Date,'%d</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-%m-%Y’ ) , '%M’ )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as</a:t>
            </a:r>
          </a:p>
          <a:p>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Month_wise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round ( sum ( Total ) , 2 ) as Sales</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group by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Month_wise,Gender</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order by Gender)</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 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gender_monthly_sales_distribution</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t>
            </a:r>
          </a:p>
        </p:txBody>
      </p:sp>
      <p:graphicFrame>
        <p:nvGraphicFramePr>
          <p:cNvPr id="2" name="Table 1">
            <a:extLst>
              <a:ext uri="{FF2B5EF4-FFF2-40B4-BE49-F238E27FC236}">
                <a16:creationId xmlns:a16="http://schemas.microsoft.com/office/drawing/2014/main" id="{124BD867-D009-8B8E-C418-767EA9FFDC9C}"/>
              </a:ext>
            </a:extLst>
          </p:cNvPr>
          <p:cNvGraphicFramePr>
            <a:graphicFrameLocks noGrp="1"/>
          </p:cNvGraphicFramePr>
          <p:nvPr>
            <p:extLst>
              <p:ext uri="{D42A27DB-BD31-4B8C-83A1-F6EECF244321}">
                <p14:modId xmlns:p14="http://schemas.microsoft.com/office/powerpoint/2010/main" val="1703603239"/>
              </p:ext>
            </p:extLst>
          </p:nvPr>
        </p:nvGraphicFramePr>
        <p:xfrm>
          <a:off x="6471921" y="2508348"/>
          <a:ext cx="5293359" cy="2748280"/>
        </p:xfrm>
        <a:graphic>
          <a:graphicData uri="http://schemas.openxmlformats.org/drawingml/2006/table">
            <a:tbl>
              <a:tblPr firstRow="1" bandRow="1">
                <a:tableStyleId>{5C22544A-7EE6-4342-B048-85BDC9FD1C3A}</a:tableStyleId>
              </a:tblPr>
              <a:tblGrid>
                <a:gridCol w="1764453">
                  <a:extLst>
                    <a:ext uri="{9D8B030D-6E8A-4147-A177-3AD203B41FA5}">
                      <a16:colId xmlns:a16="http://schemas.microsoft.com/office/drawing/2014/main" val="3330698655"/>
                    </a:ext>
                  </a:extLst>
                </a:gridCol>
                <a:gridCol w="1764453">
                  <a:extLst>
                    <a:ext uri="{9D8B030D-6E8A-4147-A177-3AD203B41FA5}">
                      <a16:colId xmlns:a16="http://schemas.microsoft.com/office/drawing/2014/main" val="706589949"/>
                    </a:ext>
                  </a:extLst>
                </a:gridCol>
                <a:gridCol w="1764453">
                  <a:extLst>
                    <a:ext uri="{9D8B030D-6E8A-4147-A177-3AD203B41FA5}">
                      <a16:colId xmlns:a16="http://schemas.microsoft.com/office/drawing/2014/main" val="132658788"/>
                    </a:ext>
                  </a:extLst>
                </a:gridCol>
              </a:tblGrid>
              <a:tr h="370840">
                <a:tc>
                  <a:txBody>
                    <a:bodyPr/>
                    <a:lstStyle/>
                    <a:p>
                      <a:r>
                        <a:rPr lang="en-IN" dirty="0"/>
                        <a:t>Gender</a:t>
                      </a:r>
                    </a:p>
                  </a:txBody>
                  <a:tcPr/>
                </a:tc>
                <a:tc>
                  <a:txBody>
                    <a:bodyPr/>
                    <a:lstStyle/>
                    <a:p>
                      <a:r>
                        <a:rPr lang="en-IN" dirty="0" err="1"/>
                        <a:t>Month_wise</a:t>
                      </a:r>
                      <a:endParaRPr lang="en-IN" dirty="0"/>
                    </a:p>
                  </a:txBody>
                  <a:tcPr/>
                </a:tc>
                <a:tc>
                  <a:txBody>
                    <a:bodyPr/>
                    <a:lstStyle/>
                    <a:p>
                      <a:r>
                        <a:rPr lang="en-IN" dirty="0"/>
                        <a:t>Sales</a:t>
                      </a:r>
                    </a:p>
                  </a:txBody>
                  <a:tcPr/>
                </a:tc>
                <a:extLst>
                  <a:ext uri="{0D108BD9-81ED-4DB2-BD59-A6C34878D82A}">
                    <a16:rowId xmlns:a16="http://schemas.microsoft.com/office/drawing/2014/main" val="2022770077"/>
                  </a:ext>
                </a:extLst>
              </a:tr>
              <a:tr h="370840">
                <a:tc>
                  <a:txBody>
                    <a:bodyPr/>
                    <a:lstStyle/>
                    <a:p>
                      <a:pPr algn="ctr"/>
                      <a:r>
                        <a:rPr lang="en-IN" sz="2000" b="1" dirty="0">
                          <a:solidFill>
                            <a:schemeClr val="accent2">
                              <a:lumMod val="75000"/>
                            </a:schemeClr>
                          </a:solidFill>
                        </a:rPr>
                        <a:t>Female</a:t>
                      </a:r>
                    </a:p>
                  </a:txBody>
                  <a:tcPr anchor="ctr"/>
                </a:tc>
                <a:tc>
                  <a:txBody>
                    <a:bodyPr/>
                    <a:lstStyle/>
                    <a:p>
                      <a:pPr algn="ctr"/>
                      <a:r>
                        <a:rPr lang="en-IN" sz="2000" b="1">
                          <a:solidFill>
                            <a:schemeClr val="accent2">
                              <a:lumMod val="75000"/>
                            </a:schemeClr>
                          </a:solidFill>
                        </a:rPr>
                        <a:t>January</a:t>
                      </a:r>
                    </a:p>
                  </a:txBody>
                  <a:tcPr anchor="ctr"/>
                </a:tc>
                <a:tc>
                  <a:txBody>
                    <a:bodyPr/>
                    <a:lstStyle/>
                    <a:p>
                      <a:pPr algn="ctr"/>
                      <a:r>
                        <a:rPr lang="en-IN" sz="2000" b="1">
                          <a:solidFill>
                            <a:schemeClr val="accent2">
                              <a:lumMod val="75000"/>
                            </a:schemeClr>
                          </a:solidFill>
                        </a:rPr>
                        <a:t>59138.98</a:t>
                      </a:r>
                    </a:p>
                  </a:txBody>
                  <a:tcPr anchor="ctr"/>
                </a:tc>
                <a:extLst>
                  <a:ext uri="{0D108BD9-81ED-4DB2-BD59-A6C34878D82A}">
                    <a16:rowId xmlns:a16="http://schemas.microsoft.com/office/drawing/2014/main" val="1011748171"/>
                  </a:ext>
                </a:extLst>
              </a:tr>
              <a:tr h="370840">
                <a:tc>
                  <a:txBody>
                    <a:bodyPr/>
                    <a:lstStyle/>
                    <a:p>
                      <a:pPr algn="ctr"/>
                      <a:r>
                        <a:rPr lang="en-IN" sz="2000" b="1">
                          <a:solidFill>
                            <a:schemeClr val="accent2">
                              <a:lumMod val="75000"/>
                            </a:schemeClr>
                          </a:solidFill>
                        </a:rPr>
                        <a:t>Female</a:t>
                      </a:r>
                    </a:p>
                  </a:txBody>
                  <a:tcPr anchor="ctr"/>
                </a:tc>
                <a:tc>
                  <a:txBody>
                    <a:bodyPr/>
                    <a:lstStyle/>
                    <a:p>
                      <a:pPr algn="ctr"/>
                      <a:r>
                        <a:rPr lang="en-IN" sz="2000" b="1" dirty="0">
                          <a:solidFill>
                            <a:schemeClr val="accent2">
                              <a:lumMod val="75000"/>
                            </a:schemeClr>
                          </a:solidFill>
                        </a:rPr>
                        <a:t>March</a:t>
                      </a:r>
                    </a:p>
                  </a:txBody>
                  <a:tcPr anchor="ctr"/>
                </a:tc>
                <a:tc>
                  <a:txBody>
                    <a:bodyPr/>
                    <a:lstStyle/>
                    <a:p>
                      <a:pPr algn="ctr"/>
                      <a:r>
                        <a:rPr lang="en-IN" sz="2000" b="1">
                          <a:solidFill>
                            <a:schemeClr val="accent2">
                              <a:lumMod val="75000"/>
                            </a:schemeClr>
                          </a:solidFill>
                        </a:rPr>
                        <a:t>52408.39</a:t>
                      </a:r>
                    </a:p>
                  </a:txBody>
                  <a:tcPr anchor="ctr"/>
                </a:tc>
                <a:extLst>
                  <a:ext uri="{0D108BD9-81ED-4DB2-BD59-A6C34878D82A}">
                    <a16:rowId xmlns:a16="http://schemas.microsoft.com/office/drawing/2014/main" val="2078149132"/>
                  </a:ext>
                </a:extLst>
              </a:tr>
              <a:tr h="370840">
                <a:tc>
                  <a:txBody>
                    <a:bodyPr/>
                    <a:lstStyle/>
                    <a:p>
                      <a:pPr algn="ctr"/>
                      <a:r>
                        <a:rPr lang="en-IN" sz="2000" b="1">
                          <a:solidFill>
                            <a:schemeClr val="accent2">
                              <a:lumMod val="75000"/>
                            </a:schemeClr>
                          </a:solidFill>
                        </a:rPr>
                        <a:t>Female</a:t>
                      </a:r>
                    </a:p>
                  </a:txBody>
                  <a:tcPr anchor="ctr"/>
                </a:tc>
                <a:tc>
                  <a:txBody>
                    <a:bodyPr/>
                    <a:lstStyle/>
                    <a:p>
                      <a:pPr algn="ctr"/>
                      <a:r>
                        <a:rPr lang="en-IN" sz="2000" b="1" dirty="0">
                          <a:solidFill>
                            <a:schemeClr val="accent2">
                              <a:lumMod val="75000"/>
                            </a:schemeClr>
                          </a:solidFill>
                        </a:rPr>
                        <a:t>February</a:t>
                      </a:r>
                    </a:p>
                  </a:txBody>
                  <a:tcPr anchor="ctr"/>
                </a:tc>
                <a:tc>
                  <a:txBody>
                    <a:bodyPr/>
                    <a:lstStyle/>
                    <a:p>
                      <a:pPr algn="ctr"/>
                      <a:r>
                        <a:rPr lang="en-IN" sz="2000" b="1">
                          <a:solidFill>
                            <a:schemeClr val="accent2">
                              <a:lumMod val="75000"/>
                            </a:schemeClr>
                          </a:solidFill>
                        </a:rPr>
                        <a:t>56335.56</a:t>
                      </a:r>
                    </a:p>
                  </a:txBody>
                  <a:tcPr anchor="ctr"/>
                </a:tc>
                <a:extLst>
                  <a:ext uri="{0D108BD9-81ED-4DB2-BD59-A6C34878D82A}">
                    <a16:rowId xmlns:a16="http://schemas.microsoft.com/office/drawing/2014/main" val="4147731385"/>
                  </a:ext>
                </a:extLst>
              </a:tr>
              <a:tr h="370840">
                <a:tc>
                  <a:txBody>
                    <a:bodyPr/>
                    <a:lstStyle/>
                    <a:p>
                      <a:pPr algn="ctr"/>
                      <a:r>
                        <a:rPr lang="en-IN" sz="2000" b="1">
                          <a:solidFill>
                            <a:schemeClr val="accent2">
                              <a:lumMod val="75000"/>
                            </a:schemeClr>
                          </a:solidFill>
                        </a:rPr>
                        <a:t>Male</a:t>
                      </a:r>
                    </a:p>
                  </a:txBody>
                  <a:tcPr anchor="ctr"/>
                </a:tc>
                <a:tc>
                  <a:txBody>
                    <a:bodyPr/>
                    <a:lstStyle/>
                    <a:p>
                      <a:pPr algn="ctr"/>
                      <a:r>
                        <a:rPr lang="en-IN" sz="2000" b="1" dirty="0">
                          <a:solidFill>
                            <a:schemeClr val="accent2">
                              <a:lumMod val="75000"/>
                            </a:schemeClr>
                          </a:solidFill>
                        </a:rPr>
                        <a:t>March</a:t>
                      </a:r>
                    </a:p>
                  </a:txBody>
                  <a:tcPr anchor="ctr"/>
                </a:tc>
                <a:tc>
                  <a:txBody>
                    <a:bodyPr/>
                    <a:lstStyle/>
                    <a:p>
                      <a:pPr algn="ctr"/>
                      <a:r>
                        <a:rPr lang="en-IN" sz="2000" b="1">
                          <a:solidFill>
                            <a:schemeClr val="accent2">
                              <a:lumMod val="75000"/>
                            </a:schemeClr>
                          </a:solidFill>
                        </a:rPr>
                        <a:t>57047.12</a:t>
                      </a:r>
                    </a:p>
                  </a:txBody>
                  <a:tcPr anchor="ctr"/>
                </a:tc>
                <a:extLst>
                  <a:ext uri="{0D108BD9-81ED-4DB2-BD59-A6C34878D82A}">
                    <a16:rowId xmlns:a16="http://schemas.microsoft.com/office/drawing/2014/main" val="743767212"/>
                  </a:ext>
                </a:extLst>
              </a:tr>
              <a:tr h="370840">
                <a:tc>
                  <a:txBody>
                    <a:bodyPr/>
                    <a:lstStyle/>
                    <a:p>
                      <a:pPr algn="ctr"/>
                      <a:r>
                        <a:rPr lang="en-IN" sz="2000" b="1">
                          <a:solidFill>
                            <a:schemeClr val="accent2">
                              <a:lumMod val="75000"/>
                            </a:schemeClr>
                          </a:solidFill>
                        </a:rPr>
                        <a:t>Male</a:t>
                      </a:r>
                    </a:p>
                  </a:txBody>
                  <a:tcPr anchor="ctr"/>
                </a:tc>
                <a:tc>
                  <a:txBody>
                    <a:bodyPr/>
                    <a:lstStyle/>
                    <a:p>
                      <a:pPr algn="ctr"/>
                      <a:r>
                        <a:rPr lang="en-IN" sz="2000" b="1" dirty="0">
                          <a:solidFill>
                            <a:schemeClr val="accent2">
                              <a:lumMod val="75000"/>
                            </a:schemeClr>
                          </a:solidFill>
                        </a:rPr>
                        <a:t>January</a:t>
                      </a:r>
                    </a:p>
                  </a:txBody>
                  <a:tcPr anchor="ctr"/>
                </a:tc>
                <a:tc>
                  <a:txBody>
                    <a:bodyPr/>
                    <a:lstStyle/>
                    <a:p>
                      <a:pPr algn="ctr"/>
                      <a:r>
                        <a:rPr lang="en-IN" sz="2000" b="1" dirty="0">
                          <a:solidFill>
                            <a:schemeClr val="accent2">
                              <a:lumMod val="75000"/>
                            </a:schemeClr>
                          </a:solidFill>
                        </a:rPr>
                        <a:t>57152.89</a:t>
                      </a:r>
                    </a:p>
                  </a:txBody>
                  <a:tcPr anchor="ctr"/>
                </a:tc>
                <a:extLst>
                  <a:ext uri="{0D108BD9-81ED-4DB2-BD59-A6C34878D82A}">
                    <a16:rowId xmlns:a16="http://schemas.microsoft.com/office/drawing/2014/main" val="2627892267"/>
                  </a:ext>
                </a:extLst>
              </a:tr>
              <a:tr h="370840">
                <a:tc>
                  <a:txBody>
                    <a:bodyPr/>
                    <a:lstStyle/>
                    <a:p>
                      <a:pPr algn="ctr"/>
                      <a:r>
                        <a:rPr lang="en-IN" sz="2000" b="1">
                          <a:solidFill>
                            <a:schemeClr val="accent2">
                              <a:lumMod val="75000"/>
                            </a:schemeClr>
                          </a:solidFill>
                        </a:rPr>
                        <a:t>Male</a:t>
                      </a:r>
                    </a:p>
                  </a:txBody>
                  <a:tcPr anchor="ctr"/>
                </a:tc>
                <a:tc>
                  <a:txBody>
                    <a:bodyPr/>
                    <a:lstStyle/>
                    <a:p>
                      <a:pPr algn="ctr"/>
                      <a:r>
                        <a:rPr lang="en-IN" sz="2000" b="1">
                          <a:solidFill>
                            <a:schemeClr val="accent2">
                              <a:lumMod val="75000"/>
                            </a:schemeClr>
                          </a:solidFill>
                        </a:rPr>
                        <a:t>February</a:t>
                      </a:r>
                    </a:p>
                  </a:txBody>
                  <a:tcPr anchor="ctr"/>
                </a:tc>
                <a:tc>
                  <a:txBody>
                    <a:bodyPr/>
                    <a:lstStyle/>
                    <a:p>
                      <a:pPr algn="ctr"/>
                      <a:r>
                        <a:rPr lang="en-IN" sz="2000" b="1" dirty="0">
                          <a:solidFill>
                            <a:schemeClr val="accent2">
                              <a:lumMod val="75000"/>
                            </a:schemeClr>
                          </a:solidFill>
                        </a:rPr>
                        <a:t>40883.82</a:t>
                      </a:r>
                    </a:p>
                  </a:txBody>
                  <a:tcPr anchor="ctr"/>
                </a:tc>
                <a:extLst>
                  <a:ext uri="{0D108BD9-81ED-4DB2-BD59-A6C34878D82A}">
                    <a16:rowId xmlns:a16="http://schemas.microsoft.com/office/drawing/2014/main" val="539074376"/>
                  </a:ext>
                </a:extLst>
              </a:tr>
            </a:tbl>
          </a:graphicData>
        </a:graphic>
      </p:graphicFrame>
      <p:sp>
        <p:nvSpPr>
          <p:cNvPr id="3" name="TextBox 2">
            <a:extLst>
              <a:ext uri="{FF2B5EF4-FFF2-40B4-BE49-F238E27FC236}">
                <a16:creationId xmlns:a16="http://schemas.microsoft.com/office/drawing/2014/main" id="{CB69DF01-C452-42B9-6EAB-17A48381C88F}"/>
              </a:ext>
            </a:extLst>
          </p:cNvPr>
          <p:cNvSpPr txBox="1"/>
          <p:nvPr/>
        </p:nvSpPr>
        <p:spPr>
          <a:xfrm>
            <a:off x="6471921" y="1970483"/>
            <a:ext cx="2374946" cy="523220"/>
          </a:xfrm>
          <a:prstGeom prst="rect">
            <a:avLst/>
          </a:prstGeom>
          <a:noFill/>
        </p:spPr>
        <p:txBody>
          <a:bodyPr wrap="none" rtlCol="0">
            <a:spAutoFit/>
          </a:bodyPr>
          <a:lstStyle/>
          <a:p>
            <a:r>
              <a:rPr lang="en-IN" sz="2800" b="1" dirty="0">
                <a:solidFill>
                  <a:schemeClr val="accent1"/>
                </a:solidFill>
              </a:rPr>
              <a:t>Output Table</a:t>
            </a:r>
          </a:p>
        </p:txBody>
      </p:sp>
    </p:spTree>
    <p:extLst>
      <p:ext uri="{BB962C8B-B14F-4D97-AF65-F5344CB8AC3E}">
        <p14:creationId xmlns:p14="http://schemas.microsoft.com/office/powerpoint/2010/main" val="293074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 calcmode="lin" valueType="num">
                                      <p:cBhvr additive="base">
                                        <p:cTn id="2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 calcmode="lin" valueType="num">
                                      <p:cBhvr additive="base">
                                        <p:cTn id="3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 calcmode="lin" valueType="num">
                                      <p:cBhvr additive="base">
                                        <p:cTn id="4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 calcmode="lin" valueType="num">
                                      <p:cBhvr additive="base">
                                        <p:cTn id="4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xEl>
                                              <p:pRg st="7" end="7"/>
                                            </p:txEl>
                                          </p:spTgt>
                                        </p:tgtEl>
                                        <p:attrNameLst>
                                          <p:attrName>style.visibility</p:attrName>
                                        </p:attrNameLst>
                                      </p:cBhvr>
                                      <p:to>
                                        <p:strVal val="visible"/>
                                      </p:to>
                                    </p:set>
                                    <p:anim calcmode="lin" valueType="num">
                                      <p:cBhvr additive="base">
                                        <p:cTn id="5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anim calcmode="lin" valueType="num">
                                      <p:cBhvr additive="base">
                                        <p:cTn id="5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1000"/>
                                        <p:tgtEl>
                                          <p:spTgt spid="3"/>
                                        </p:tgtEl>
                                      </p:cBhvr>
                                    </p:animEffect>
                                    <p:anim calcmode="lin" valueType="num">
                                      <p:cBhvr>
                                        <p:cTn id="66" dur="1000" fill="hold"/>
                                        <p:tgtEl>
                                          <p:spTgt spid="3"/>
                                        </p:tgtEl>
                                        <p:attrNameLst>
                                          <p:attrName>ppt_x</p:attrName>
                                        </p:attrNameLst>
                                      </p:cBhvr>
                                      <p:tavLst>
                                        <p:tav tm="0">
                                          <p:val>
                                            <p:strVal val="#ppt_x"/>
                                          </p:val>
                                        </p:tav>
                                        <p:tav tm="100000">
                                          <p:val>
                                            <p:strVal val="#ppt_x"/>
                                          </p:val>
                                        </p:tav>
                                      </p:tavLst>
                                    </p:anim>
                                    <p:anim calcmode="lin" valueType="num">
                                      <p:cBhvr>
                                        <p:cTn id="67" dur="1000" fill="hold"/>
                                        <p:tgtEl>
                                          <p:spTgt spid="3"/>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fade">
                                      <p:cBhvr>
                                        <p:cTn id="70" dur="1000"/>
                                        <p:tgtEl>
                                          <p:spTgt spid="2"/>
                                        </p:tgtEl>
                                      </p:cBhvr>
                                    </p:animEffect>
                                    <p:anim calcmode="lin" valueType="num">
                                      <p:cBhvr>
                                        <p:cTn id="71" dur="1000" fill="hold"/>
                                        <p:tgtEl>
                                          <p:spTgt spid="2"/>
                                        </p:tgtEl>
                                        <p:attrNameLst>
                                          <p:attrName>ppt_x</p:attrName>
                                        </p:attrNameLst>
                                      </p:cBhvr>
                                      <p:tavLst>
                                        <p:tav tm="0">
                                          <p:val>
                                            <p:strVal val="#ppt_x"/>
                                          </p:val>
                                        </p:tav>
                                        <p:tav tm="100000">
                                          <p:val>
                                            <p:strVal val="#ppt_x"/>
                                          </p:val>
                                        </p:tav>
                                      </p:tavLst>
                                    </p:anim>
                                    <p:anim calcmode="lin" valueType="num">
                                      <p:cBhvr>
                                        <p:cTn id="7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2B808-30B8-E38D-DDE5-6472E1AADEE1}"/>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6233F014-8DF9-0DBB-91BE-36AC36100745}"/>
              </a:ext>
            </a:extLst>
          </p:cNvPr>
          <p:cNvSpPr txBox="1"/>
          <p:nvPr/>
        </p:nvSpPr>
        <p:spPr>
          <a:xfrm>
            <a:off x="367030" y="612319"/>
            <a:ext cx="5881370" cy="1384995"/>
          </a:xfrm>
          <a:prstGeom prst="rect">
            <a:avLst/>
          </a:prstGeom>
          <a:noFill/>
        </p:spPr>
        <p:txBody>
          <a:bodyPr wrap="square" rtlCol="0">
            <a:spAutoFit/>
          </a:bodyPr>
          <a:lstStyle/>
          <a:p>
            <a:r>
              <a:rPr lang="en-IN" sz="2800" dirty="0">
                <a:solidFill>
                  <a:srgbClr val="0070C0"/>
                </a:solidFill>
                <a:latin typeface="Bahnschrift SemiBold" panose="020B0502040204020203" pitchFamily="34" charset="0"/>
              </a:rPr>
              <a:t>Based on the Output of the </a:t>
            </a:r>
            <a:r>
              <a:rPr lang="en-IN" sz="2800" dirty="0">
                <a:solidFill>
                  <a:schemeClr val="accent1"/>
                </a:solidFill>
                <a:latin typeface="Bahnschrift SemiBold" panose="020B0502040204020203" pitchFamily="34" charset="0"/>
              </a:rPr>
              <a:t>Task 6 </a:t>
            </a:r>
            <a:r>
              <a:rPr lang="en-IN" sz="2800" dirty="0">
                <a:solidFill>
                  <a:srgbClr val="0070C0"/>
                </a:solidFill>
                <a:latin typeface="Bahnschrift SemiBold" panose="020B0502040204020203" pitchFamily="34" charset="0"/>
              </a:rPr>
              <a:t>Query the distribution is displayed on the below Column map.</a:t>
            </a:r>
          </a:p>
        </p:txBody>
      </p:sp>
      <p:graphicFrame>
        <p:nvGraphicFramePr>
          <p:cNvPr id="3" name="Chart 2">
            <a:extLst>
              <a:ext uri="{FF2B5EF4-FFF2-40B4-BE49-F238E27FC236}">
                <a16:creationId xmlns:a16="http://schemas.microsoft.com/office/drawing/2014/main" id="{BC11408B-75C1-B599-EC52-42B1DB75E0AF}"/>
              </a:ext>
            </a:extLst>
          </p:cNvPr>
          <p:cNvGraphicFramePr>
            <a:graphicFrameLocks/>
          </p:cNvGraphicFramePr>
          <p:nvPr>
            <p:extLst>
              <p:ext uri="{D42A27DB-BD31-4B8C-83A1-F6EECF244321}">
                <p14:modId xmlns:p14="http://schemas.microsoft.com/office/powerpoint/2010/main" val="400253059"/>
              </p:ext>
            </p:extLst>
          </p:nvPr>
        </p:nvGraphicFramePr>
        <p:xfrm>
          <a:off x="367030" y="2200274"/>
          <a:ext cx="5303520" cy="44138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867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Graphic spid="3"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8CC7C1D-30F3-3092-7775-573370632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8C738D-DEE7-832A-318B-6E209272BF0C}"/>
              </a:ext>
            </a:extLst>
          </p:cNvPr>
          <p:cNvSpPr>
            <a:spLocks noGrp="1"/>
          </p:cNvSpPr>
          <p:nvPr>
            <p:ph type="title"/>
          </p:nvPr>
        </p:nvSpPr>
        <p:spPr>
          <a:xfrm>
            <a:off x="5281022" y="1777681"/>
            <a:ext cx="6910978" cy="609919"/>
          </a:xfrm>
        </p:spPr>
        <p:txBody>
          <a:bodyPr>
            <a:noAutofit/>
          </a:bodyPr>
          <a:lstStyle/>
          <a:p>
            <a:r>
              <a:rPr lang="en-US" b="1" i="0" u="none" strike="noStrike" baseline="0" dirty="0">
                <a:solidFill>
                  <a:srgbClr val="0070C0"/>
                </a:solidFill>
                <a:latin typeface="Arial-BoldMT"/>
              </a:rPr>
              <a:t>Task 7: </a:t>
            </a:r>
            <a:r>
              <a:rPr lang="en-US" b="1" i="0" u="none" strike="noStrike" baseline="0" dirty="0">
                <a:latin typeface="Arial-BoldMT"/>
              </a:rPr>
              <a:t>Best Product Line by Customer Type</a:t>
            </a:r>
            <a:endParaRPr lang="en-US" dirty="0"/>
          </a:p>
        </p:txBody>
      </p:sp>
      <p:sp>
        <p:nvSpPr>
          <p:cNvPr id="3" name="Text Placeholder 2">
            <a:extLst>
              <a:ext uri="{FF2B5EF4-FFF2-40B4-BE49-F238E27FC236}">
                <a16:creationId xmlns:a16="http://schemas.microsoft.com/office/drawing/2014/main" id="{D0A662F4-15F3-37BF-948C-7CD92F548F04}"/>
              </a:ext>
            </a:extLst>
          </p:cNvPr>
          <p:cNvSpPr>
            <a:spLocks noGrp="1"/>
          </p:cNvSpPr>
          <p:nvPr>
            <p:ph type="body" sz="quarter" idx="11"/>
          </p:nvPr>
        </p:nvSpPr>
        <p:spPr>
          <a:xfrm>
            <a:off x="5281022" y="3042919"/>
            <a:ext cx="6395719" cy="736601"/>
          </a:xfrm>
        </p:spPr>
        <p:txBody>
          <a:bodyPr vert="horz" lIns="91440" tIns="45720" rIns="91440" bIns="45720" rtlCol="0" anchor="t">
            <a:noAutofit/>
          </a:bodyPr>
          <a:lstStyle/>
          <a:p>
            <a:pPr algn="l"/>
            <a:r>
              <a:rPr lang="en-US" sz="2800" b="0" i="0" u="none" strike="noStrike" baseline="0" dirty="0">
                <a:solidFill>
                  <a:srgbClr val="0070C0"/>
                </a:solidFill>
                <a:latin typeface="ArialMT"/>
              </a:rPr>
              <a:t>	Walmart wants to know which product lines are preferred by different customer types(Member vs. Normal).</a:t>
            </a:r>
            <a:endParaRPr lang="en-US" sz="2800" dirty="0">
              <a:solidFill>
                <a:srgbClr val="0070C0"/>
              </a:solidFill>
            </a:endParaRPr>
          </a:p>
        </p:txBody>
      </p:sp>
      <p:pic>
        <p:nvPicPr>
          <p:cNvPr id="2" name="Graphic 1" descr="Fire with solid fill">
            <a:extLst>
              <a:ext uri="{FF2B5EF4-FFF2-40B4-BE49-F238E27FC236}">
                <a16:creationId xmlns:a16="http://schemas.microsoft.com/office/drawing/2014/main" id="{FDB75B7D-722E-C3C3-35D8-19B8B61A7D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06523" y="3126246"/>
            <a:ext cx="378954" cy="378954"/>
          </a:xfrm>
          <a:prstGeom prst="rect">
            <a:avLst/>
          </a:prstGeom>
        </p:spPr>
      </p:pic>
    </p:spTree>
    <p:extLst>
      <p:ext uri="{BB962C8B-B14F-4D97-AF65-F5344CB8AC3E}">
        <p14:creationId xmlns:p14="http://schemas.microsoft.com/office/powerpoint/2010/main" val="39544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E9B82-19D7-E762-55DA-89DE7B2F58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00194F-738B-B650-8750-2ED67BBFF163}"/>
              </a:ext>
            </a:extLst>
          </p:cNvPr>
          <p:cNvSpPr>
            <a:spLocks noGrp="1"/>
          </p:cNvSpPr>
          <p:nvPr>
            <p:ph type="title"/>
          </p:nvPr>
        </p:nvSpPr>
        <p:spPr>
          <a:xfrm>
            <a:off x="223520" y="1094318"/>
            <a:ext cx="3469640" cy="646332"/>
          </a:xfrm>
        </p:spPr>
        <p:txBody>
          <a:bodyPr/>
          <a:lstStyle/>
          <a:p>
            <a:r>
              <a:rPr lang="en-US" dirty="0">
                <a:solidFill>
                  <a:schemeClr val="accent1"/>
                </a:solidFill>
              </a:rPr>
              <a:t>Task 7 </a:t>
            </a:r>
            <a:r>
              <a:rPr lang="en-US" dirty="0">
                <a:solidFill>
                  <a:schemeClr val="bg1"/>
                </a:solidFill>
              </a:rPr>
              <a:t>Query:</a:t>
            </a:r>
          </a:p>
        </p:txBody>
      </p:sp>
      <p:sp>
        <p:nvSpPr>
          <p:cNvPr id="11" name="Text Placeholder 10">
            <a:extLst>
              <a:ext uri="{FF2B5EF4-FFF2-40B4-BE49-F238E27FC236}">
                <a16:creationId xmlns:a16="http://schemas.microsoft.com/office/drawing/2014/main" id="{81AA96F6-9839-E676-D657-4B1AAE88A80A}"/>
              </a:ext>
            </a:extLst>
          </p:cNvPr>
          <p:cNvSpPr>
            <a:spLocks noGrp="1"/>
          </p:cNvSpPr>
          <p:nvPr>
            <p:ph type="body" sz="quarter" idx="11"/>
          </p:nvPr>
        </p:nvSpPr>
        <p:spPr>
          <a:xfrm>
            <a:off x="193039" y="1969086"/>
            <a:ext cx="5758181" cy="2919828"/>
          </a:xfrm>
        </p:spPr>
        <p:txBody>
          <a:bodyPr/>
          <a:lstStyle/>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with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Product_lines_based_on_types_of_customers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as (select `Customer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type`,`Product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line`,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round ( avg ( rating ) , 2 ) as Rating</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group by `Customer type`, `Product line`</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order by `Customer type`, Rating DESC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 from </a:t>
            </a:r>
          </a:p>
          <a:p>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Product_lines_based_on_types_of_customers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t>
            </a:r>
          </a:p>
        </p:txBody>
      </p:sp>
      <p:graphicFrame>
        <p:nvGraphicFramePr>
          <p:cNvPr id="2" name="Table 1">
            <a:extLst>
              <a:ext uri="{FF2B5EF4-FFF2-40B4-BE49-F238E27FC236}">
                <a16:creationId xmlns:a16="http://schemas.microsoft.com/office/drawing/2014/main" id="{C5E8A1D2-5F8D-C37D-2C1E-EE82CA759525}"/>
              </a:ext>
            </a:extLst>
          </p:cNvPr>
          <p:cNvGraphicFramePr>
            <a:graphicFrameLocks noGrp="1"/>
          </p:cNvGraphicFramePr>
          <p:nvPr>
            <p:extLst>
              <p:ext uri="{D42A27DB-BD31-4B8C-83A1-F6EECF244321}">
                <p14:modId xmlns:p14="http://schemas.microsoft.com/office/powerpoint/2010/main" val="3524948812"/>
              </p:ext>
            </p:extLst>
          </p:nvPr>
        </p:nvGraphicFramePr>
        <p:xfrm>
          <a:off x="5951220" y="839968"/>
          <a:ext cx="6017260" cy="4934945"/>
        </p:xfrm>
        <a:graphic>
          <a:graphicData uri="http://schemas.openxmlformats.org/drawingml/2006/table">
            <a:tbl>
              <a:tblPr firstRow="1" bandRow="1">
                <a:tableStyleId>{5C22544A-7EE6-4342-B048-85BDC9FD1C3A}</a:tableStyleId>
              </a:tblPr>
              <a:tblGrid>
                <a:gridCol w="2225347">
                  <a:extLst>
                    <a:ext uri="{9D8B030D-6E8A-4147-A177-3AD203B41FA5}">
                      <a16:colId xmlns:a16="http://schemas.microsoft.com/office/drawing/2014/main" val="3330698655"/>
                    </a:ext>
                  </a:extLst>
                </a:gridCol>
                <a:gridCol w="2708945">
                  <a:extLst>
                    <a:ext uri="{9D8B030D-6E8A-4147-A177-3AD203B41FA5}">
                      <a16:colId xmlns:a16="http://schemas.microsoft.com/office/drawing/2014/main" val="706589949"/>
                    </a:ext>
                  </a:extLst>
                </a:gridCol>
                <a:gridCol w="1082968">
                  <a:extLst>
                    <a:ext uri="{9D8B030D-6E8A-4147-A177-3AD203B41FA5}">
                      <a16:colId xmlns:a16="http://schemas.microsoft.com/office/drawing/2014/main" val="132658788"/>
                    </a:ext>
                  </a:extLst>
                </a:gridCol>
              </a:tblGrid>
              <a:tr h="545825">
                <a:tc>
                  <a:txBody>
                    <a:bodyPr/>
                    <a:lstStyle/>
                    <a:p>
                      <a:pPr algn="ctr"/>
                      <a:r>
                        <a:rPr lang="en-IN" dirty="0"/>
                        <a:t>Customer Type</a:t>
                      </a:r>
                    </a:p>
                  </a:txBody>
                  <a:tcPr/>
                </a:tc>
                <a:tc>
                  <a:txBody>
                    <a:bodyPr/>
                    <a:lstStyle/>
                    <a:p>
                      <a:pPr algn="ctr"/>
                      <a:r>
                        <a:rPr lang="en-IN" dirty="0"/>
                        <a:t>Product line</a:t>
                      </a:r>
                    </a:p>
                  </a:txBody>
                  <a:tcPr/>
                </a:tc>
                <a:tc>
                  <a:txBody>
                    <a:bodyPr/>
                    <a:lstStyle/>
                    <a:p>
                      <a:pPr algn="ctr"/>
                      <a:r>
                        <a:rPr lang="en-IN" dirty="0"/>
                        <a:t>Rating</a:t>
                      </a:r>
                    </a:p>
                  </a:txBody>
                  <a:tcPr/>
                </a:tc>
                <a:extLst>
                  <a:ext uri="{0D108BD9-81ED-4DB2-BD59-A6C34878D82A}">
                    <a16:rowId xmlns:a16="http://schemas.microsoft.com/office/drawing/2014/main" val="2022770077"/>
                  </a:ext>
                </a:extLst>
              </a:tr>
              <a:tr h="197606">
                <a:tc>
                  <a:txBody>
                    <a:bodyPr/>
                    <a:lstStyle/>
                    <a:p>
                      <a:pPr algn="ctr"/>
                      <a:r>
                        <a:rPr lang="en-IN" b="1" dirty="0">
                          <a:solidFill>
                            <a:srgbClr val="0070C0"/>
                          </a:solidFill>
                        </a:rPr>
                        <a:t>Member</a:t>
                      </a:r>
                    </a:p>
                  </a:txBody>
                  <a:tcPr anchor="ctr"/>
                </a:tc>
                <a:tc>
                  <a:txBody>
                    <a:bodyPr/>
                    <a:lstStyle/>
                    <a:p>
                      <a:pPr algn="ctr"/>
                      <a:r>
                        <a:rPr lang="en-IN" b="1">
                          <a:solidFill>
                            <a:srgbClr val="0070C0"/>
                          </a:solidFill>
                        </a:rPr>
                        <a:t>Health and beauty</a:t>
                      </a:r>
                    </a:p>
                  </a:txBody>
                  <a:tcPr anchor="ctr"/>
                </a:tc>
                <a:tc>
                  <a:txBody>
                    <a:bodyPr/>
                    <a:lstStyle/>
                    <a:p>
                      <a:pPr algn="ctr"/>
                      <a:r>
                        <a:rPr lang="en-IN" b="1">
                          <a:solidFill>
                            <a:srgbClr val="0070C0"/>
                          </a:solidFill>
                        </a:rPr>
                        <a:t>7.08</a:t>
                      </a:r>
                    </a:p>
                  </a:txBody>
                  <a:tcPr anchor="ctr"/>
                </a:tc>
                <a:extLst>
                  <a:ext uri="{0D108BD9-81ED-4DB2-BD59-A6C34878D82A}">
                    <a16:rowId xmlns:a16="http://schemas.microsoft.com/office/drawing/2014/main" val="1011748171"/>
                  </a:ext>
                </a:extLst>
              </a:tr>
              <a:tr h="337892">
                <a:tc>
                  <a:txBody>
                    <a:bodyPr/>
                    <a:lstStyle/>
                    <a:p>
                      <a:pPr algn="ctr"/>
                      <a:r>
                        <a:rPr lang="en-IN" b="1">
                          <a:solidFill>
                            <a:srgbClr val="0070C0"/>
                          </a:solidFill>
                        </a:rPr>
                        <a:t>Member</a:t>
                      </a:r>
                    </a:p>
                  </a:txBody>
                  <a:tcPr anchor="ctr"/>
                </a:tc>
                <a:tc>
                  <a:txBody>
                    <a:bodyPr/>
                    <a:lstStyle/>
                    <a:p>
                      <a:pPr algn="ctr"/>
                      <a:r>
                        <a:rPr lang="en-IN" b="1">
                          <a:solidFill>
                            <a:srgbClr val="0070C0"/>
                          </a:solidFill>
                        </a:rPr>
                        <a:t>Food and beverages</a:t>
                      </a:r>
                    </a:p>
                  </a:txBody>
                  <a:tcPr anchor="ctr"/>
                </a:tc>
                <a:tc>
                  <a:txBody>
                    <a:bodyPr/>
                    <a:lstStyle/>
                    <a:p>
                      <a:pPr algn="ctr"/>
                      <a:r>
                        <a:rPr lang="en-IN" b="1">
                          <a:solidFill>
                            <a:srgbClr val="0070C0"/>
                          </a:solidFill>
                        </a:rPr>
                        <a:t>7</a:t>
                      </a:r>
                    </a:p>
                  </a:txBody>
                  <a:tcPr anchor="ctr"/>
                </a:tc>
                <a:extLst>
                  <a:ext uri="{0D108BD9-81ED-4DB2-BD59-A6C34878D82A}">
                    <a16:rowId xmlns:a16="http://schemas.microsoft.com/office/drawing/2014/main" val="2078149132"/>
                  </a:ext>
                </a:extLst>
              </a:tr>
              <a:tr h="337892">
                <a:tc>
                  <a:txBody>
                    <a:bodyPr/>
                    <a:lstStyle/>
                    <a:p>
                      <a:pPr algn="ctr"/>
                      <a:r>
                        <a:rPr lang="en-IN" b="1" dirty="0">
                          <a:solidFill>
                            <a:srgbClr val="0070C0"/>
                          </a:solidFill>
                        </a:rPr>
                        <a:t>Member</a:t>
                      </a:r>
                    </a:p>
                  </a:txBody>
                  <a:tcPr anchor="ctr"/>
                </a:tc>
                <a:tc>
                  <a:txBody>
                    <a:bodyPr/>
                    <a:lstStyle/>
                    <a:p>
                      <a:pPr algn="ctr"/>
                      <a:r>
                        <a:rPr lang="en-IN" b="1">
                          <a:solidFill>
                            <a:srgbClr val="0070C0"/>
                          </a:solidFill>
                        </a:rPr>
                        <a:t>Electronic accessories</a:t>
                      </a:r>
                    </a:p>
                  </a:txBody>
                  <a:tcPr anchor="ctr"/>
                </a:tc>
                <a:tc>
                  <a:txBody>
                    <a:bodyPr/>
                    <a:lstStyle/>
                    <a:p>
                      <a:pPr algn="ctr"/>
                      <a:r>
                        <a:rPr lang="en-IN" b="1">
                          <a:solidFill>
                            <a:srgbClr val="0070C0"/>
                          </a:solidFill>
                        </a:rPr>
                        <a:t>6.95</a:t>
                      </a:r>
                    </a:p>
                  </a:txBody>
                  <a:tcPr anchor="ctr"/>
                </a:tc>
                <a:extLst>
                  <a:ext uri="{0D108BD9-81ED-4DB2-BD59-A6C34878D82A}">
                    <a16:rowId xmlns:a16="http://schemas.microsoft.com/office/drawing/2014/main" val="4147731385"/>
                  </a:ext>
                </a:extLst>
              </a:tr>
              <a:tr h="337892">
                <a:tc>
                  <a:txBody>
                    <a:bodyPr/>
                    <a:lstStyle/>
                    <a:p>
                      <a:pPr algn="ctr"/>
                      <a:r>
                        <a:rPr lang="en-IN" b="1">
                          <a:solidFill>
                            <a:srgbClr val="0070C0"/>
                          </a:solidFill>
                        </a:rPr>
                        <a:t>Member</a:t>
                      </a:r>
                    </a:p>
                  </a:txBody>
                  <a:tcPr anchor="ctr"/>
                </a:tc>
                <a:tc>
                  <a:txBody>
                    <a:bodyPr/>
                    <a:lstStyle/>
                    <a:p>
                      <a:pPr algn="ctr"/>
                      <a:r>
                        <a:rPr lang="en-IN" b="1" dirty="0">
                          <a:solidFill>
                            <a:srgbClr val="0070C0"/>
                          </a:solidFill>
                        </a:rPr>
                        <a:t>Fashion accessories</a:t>
                      </a:r>
                    </a:p>
                  </a:txBody>
                  <a:tcPr anchor="ctr"/>
                </a:tc>
                <a:tc>
                  <a:txBody>
                    <a:bodyPr/>
                    <a:lstStyle/>
                    <a:p>
                      <a:pPr algn="ctr"/>
                      <a:r>
                        <a:rPr lang="en-IN" b="1">
                          <a:solidFill>
                            <a:srgbClr val="0070C0"/>
                          </a:solidFill>
                        </a:rPr>
                        <a:t>6.95</a:t>
                      </a:r>
                    </a:p>
                  </a:txBody>
                  <a:tcPr anchor="ctr"/>
                </a:tc>
                <a:extLst>
                  <a:ext uri="{0D108BD9-81ED-4DB2-BD59-A6C34878D82A}">
                    <a16:rowId xmlns:a16="http://schemas.microsoft.com/office/drawing/2014/main" val="743767212"/>
                  </a:ext>
                </a:extLst>
              </a:tr>
              <a:tr h="337892">
                <a:tc>
                  <a:txBody>
                    <a:bodyPr/>
                    <a:lstStyle/>
                    <a:p>
                      <a:pPr algn="ctr"/>
                      <a:r>
                        <a:rPr lang="en-IN" b="1">
                          <a:solidFill>
                            <a:srgbClr val="0070C0"/>
                          </a:solidFill>
                        </a:rPr>
                        <a:t>Member</a:t>
                      </a:r>
                    </a:p>
                  </a:txBody>
                  <a:tcPr anchor="ctr"/>
                </a:tc>
                <a:tc>
                  <a:txBody>
                    <a:bodyPr/>
                    <a:lstStyle/>
                    <a:p>
                      <a:pPr algn="ctr"/>
                      <a:r>
                        <a:rPr lang="en-IN" b="1">
                          <a:solidFill>
                            <a:srgbClr val="0070C0"/>
                          </a:solidFill>
                        </a:rPr>
                        <a:t>Home and lifestyle</a:t>
                      </a:r>
                    </a:p>
                  </a:txBody>
                  <a:tcPr anchor="ctr"/>
                </a:tc>
                <a:tc>
                  <a:txBody>
                    <a:bodyPr/>
                    <a:lstStyle/>
                    <a:p>
                      <a:pPr algn="ctr"/>
                      <a:r>
                        <a:rPr lang="en-IN" b="1">
                          <a:solidFill>
                            <a:srgbClr val="0070C0"/>
                          </a:solidFill>
                        </a:rPr>
                        <a:t>6.87</a:t>
                      </a:r>
                    </a:p>
                  </a:txBody>
                  <a:tcPr anchor="ctr"/>
                </a:tc>
                <a:extLst>
                  <a:ext uri="{0D108BD9-81ED-4DB2-BD59-A6C34878D82A}">
                    <a16:rowId xmlns:a16="http://schemas.microsoft.com/office/drawing/2014/main" val="2627892267"/>
                  </a:ext>
                </a:extLst>
              </a:tr>
              <a:tr h="337892">
                <a:tc>
                  <a:txBody>
                    <a:bodyPr/>
                    <a:lstStyle/>
                    <a:p>
                      <a:pPr algn="ctr"/>
                      <a:r>
                        <a:rPr lang="en-IN" b="1">
                          <a:solidFill>
                            <a:srgbClr val="0070C0"/>
                          </a:solidFill>
                        </a:rPr>
                        <a:t>Member</a:t>
                      </a:r>
                    </a:p>
                  </a:txBody>
                  <a:tcPr anchor="ctr"/>
                </a:tc>
                <a:tc>
                  <a:txBody>
                    <a:bodyPr/>
                    <a:lstStyle/>
                    <a:p>
                      <a:pPr algn="ctr"/>
                      <a:r>
                        <a:rPr lang="en-IN" b="1" dirty="0">
                          <a:solidFill>
                            <a:srgbClr val="0070C0"/>
                          </a:solidFill>
                        </a:rPr>
                        <a:t>Sports and travel</a:t>
                      </a:r>
                    </a:p>
                  </a:txBody>
                  <a:tcPr anchor="ctr"/>
                </a:tc>
                <a:tc>
                  <a:txBody>
                    <a:bodyPr/>
                    <a:lstStyle/>
                    <a:p>
                      <a:pPr algn="ctr"/>
                      <a:r>
                        <a:rPr lang="en-IN" b="1">
                          <a:solidFill>
                            <a:srgbClr val="0070C0"/>
                          </a:solidFill>
                        </a:rPr>
                        <a:t>6.82</a:t>
                      </a:r>
                    </a:p>
                  </a:txBody>
                  <a:tcPr anchor="ctr"/>
                </a:tc>
                <a:extLst>
                  <a:ext uri="{0D108BD9-81ED-4DB2-BD59-A6C34878D82A}">
                    <a16:rowId xmlns:a16="http://schemas.microsoft.com/office/drawing/2014/main" val="539074376"/>
                  </a:ext>
                </a:extLst>
              </a:tr>
              <a:tr h="337892">
                <a:tc>
                  <a:txBody>
                    <a:bodyPr/>
                    <a:lstStyle/>
                    <a:p>
                      <a:pPr algn="ctr"/>
                      <a:r>
                        <a:rPr lang="en-IN" b="1">
                          <a:solidFill>
                            <a:srgbClr val="0070C0"/>
                          </a:solidFill>
                        </a:rPr>
                        <a:t>Normal</a:t>
                      </a:r>
                    </a:p>
                  </a:txBody>
                  <a:tcPr anchor="ctr"/>
                </a:tc>
                <a:tc>
                  <a:txBody>
                    <a:bodyPr/>
                    <a:lstStyle/>
                    <a:p>
                      <a:pPr algn="ctr"/>
                      <a:r>
                        <a:rPr lang="en-IN" b="1" dirty="0">
                          <a:solidFill>
                            <a:srgbClr val="0070C0"/>
                          </a:solidFill>
                        </a:rPr>
                        <a:t>Food and beverages</a:t>
                      </a:r>
                    </a:p>
                  </a:txBody>
                  <a:tcPr anchor="ctr"/>
                </a:tc>
                <a:tc>
                  <a:txBody>
                    <a:bodyPr/>
                    <a:lstStyle/>
                    <a:p>
                      <a:pPr algn="ctr"/>
                      <a:r>
                        <a:rPr lang="en-IN" b="1">
                          <a:solidFill>
                            <a:srgbClr val="0070C0"/>
                          </a:solidFill>
                        </a:rPr>
                        <a:t>7.25</a:t>
                      </a:r>
                    </a:p>
                  </a:txBody>
                  <a:tcPr anchor="ctr"/>
                </a:tc>
                <a:extLst>
                  <a:ext uri="{0D108BD9-81ED-4DB2-BD59-A6C34878D82A}">
                    <a16:rowId xmlns:a16="http://schemas.microsoft.com/office/drawing/2014/main" val="2878255248"/>
                  </a:ext>
                </a:extLst>
              </a:tr>
              <a:tr h="337892">
                <a:tc>
                  <a:txBody>
                    <a:bodyPr/>
                    <a:lstStyle/>
                    <a:p>
                      <a:pPr algn="ctr"/>
                      <a:r>
                        <a:rPr lang="en-IN" b="1">
                          <a:solidFill>
                            <a:srgbClr val="0070C0"/>
                          </a:solidFill>
                        </a:rPr>
                        <a:t>Normal</a:t>
                      </a:r>
                    </a:p>
                  </a:txBody>
                  <a:tcPr anchor="ctr"/>
                </a:tc>
                <a:tc>
                  <a:txBody>
                    <a:bodyPr/>
                    <a:lstStyle/>
                    <a:p>
                      <a:pPr algn="ctr"/>
                      <a:r>
                        <a:rPr lang="en-IN" b="1" dirty="0">
                          <a:solidFill>
                            <a:srgbClr val="0070C0"/>
                          </a:solidFill>
                        </a:rPr>
                        <a:t>Fashion accessories</a:t>
                      </a:r>
                    </a:p>
                  </a:txBody>
                  <a:tcPr anchor="ctr"/>
                </a:tc>
                <a:tc>
                  <a:txBody>
                    <a:bodyPr/>
                    <a:lstStyle/>
                    <a:p>
                      <a:pPr algn="ctr"/>
                      <a:r>
                        <a:rPr lang="en-IN" b="1">
                          <a:solidFill>
                            <a:srgbClr val="0070C0"/>
                          </a:solidFill>
                        </a:rPr>
                        <a:t>7.11</a:t>
                      </a:r>
                    </a:p>
                  </a:txBody>
                  <a:tcPr anchor="ctr"/>
                </a:tc>
                <a:extLst>
                  <a:ext uri="{0D108BD9-81ED-4DB2-BD59-A6C34878D82A}">
                    <a16:rowId xmlns:a16="http://schemas.microsoft.com/office/drawing/2014/main" val="962472701"/>
                  </a:ext>
                </a:extLst>
              </a:tr>
              <a:tr h="337892">
                <a:tc>
                  <a:txBody>
                    <a:bodyPr/>
                    <a:lstStyle/>
                    <a:p>
                      <a:pPr algn="ctr"/>
                      <a:r>
                        <a:rPr lang="en-IN" b="1">
                          <a:solidFill>
                            <a:srgbClr val="0070C0"/>
                          </a:solidFill>
                        </a:rPr>
                        <a:t>Normal</a:t>
                      </a:r>
                    </a:p>
                  </a:txBody>
                  <a:tcPr anchor="ctr"/>
                </a:tc>
                <a:tc>
                  <a:txBody>
                    <a:bodyPr/>
                    <a:lstStyle/>
                    <a:p>
                      <a:pPr algn="ctr"/>
                      <a:r>
                        <a:rPr lang="en-IN" b="1" dirty="0">
                          <a:solidFill>
                            <a:srgbClr val="0070C0"/>
                          </a:solidFill>
                        </a:rPr>
                        <a:t>Sports and travel</a:t>
                      </a:r>
                    </a:p>
                  </a:txBody>
                  <a:tcPr anchor="ctr"/>
                </a:tc>
                <a:tc>
                  <a:txBody>
                    <a:bodyPr/>
                    <a:lstStyle/>
                    <a:p>
                      <a:pPr algn="ctr"/>
                      <a:r>
                        <a:rPr lang="en-IN" b="1">
                          <a:solidFill>
                            <a:srgbClr val="0070C0"/>
                          </a:solidFill>
                        </a:rPr>
                        <a:t>7.03</a:t>
                      </a:r>
                    </a:p>
                  </a:txBody>
                  <a:tcPr anchor="ctr"/>
                </a:tc>
                <a:extLst>
                  <a:ext uri="{0D108BD9-81ED-4DB2-BD59-A6C34878D82A}">
                    <a16:rowId xmlns:a16="http://schemas.microsoft.com/office/drawing/2014/main" val="324446481"/>
                  </a:ext>
                </a:extLst>
              </a:tr>
              <a:tr h="337892">
                <a:tc>
                  <a:txBody>
                    <a:bodyPr/>
                    <a:lstStyle/>
                    <a:p>
                      <a:pPr algn="ctr"/>
                      <a:r>
                        <a:rPr lang="en-IN" b="1">
                          <a:solidFill>
                            <a:srgbClr val="0070C0"/>
                          </a:solidFill>
                        </a:rPr>
                        <a:t>Normal</a:t>
                      </a:r>
                    </a:p>
                  </a:txBody>
                  <a:tcPr anchor="ctr"/>
                </a:tc>
                <a:tc>
                  <a:txBody>
                    <a:bodyPr/>
                    <a:lstStyle/>
                    <a:p>
                      <a:pPr algn="ctr"/>
                      <a:r>
                        <a:rPr lang="en-IN" b="1" dirty="0">
                          <a:solidFill>
                            <a:srgbClr val="0070C0"/>
                          </a:solidFill>
                        </a:rPr>
                        <a:t>Health and beauty</a:t>
                      </a:r>
                    </a:p>
                  </a:txBody>
                  <a:tcPr anchor="ctr"/>
                </a:tc>
                <a:tc>
                  <a:txBody>
                    <a:bodyPr/>
                    <a:lstStyle/>
                    <a:p>
                      <a:pPr algn="ctr"/>
                      <a:r>
                        <a:rPr lang="en-IN" b="1">
                          <a:solidFill>
                            <a:srgbClr val="0070C0"/>
                          </a:solidFill>
                        </a:rPr>
                        <a:t>6.93</a:t>
                      </a:r>
                    </a:p>
                  </a:txBody>
                  <a:tcPr anchor="ctr"/>
                </a:tc>
                <a:extLst>
                  <a:ext uri="{0D108BD9-81ED-4DB2-BD59-A6C34878D82A}">
                    <a16:rowId xmlns:a16="http://schemas.microsoft.com/office/drawing/2014/main" val="2349967760"/>
                  </a:ext>
                </a:extLst>
              </a:tr>
              <a:tr h="337892">
                <a:tc>
                  <a:txBody>
                    <a:bodyPr/>
                    <a:lstStyle/>
                    <a:p>
                      <a:pPr algn="ctr"/>
                      <a:r>
                        <a:rPr lang="en-IN" b="1">
                          <a:solidFill>
                            <a:srgbClr val="0070C0"/>
                          </a:solidFill>
                        </a:rPr>
                        <a:t>Normal</a:t>
                      </a:r>
                    </a:p>
                  </a:txBody>
                  <a:tcPr anchor="ctr"/>
                </a:tc>
                <a:tc>
                  <a:txBody>
                    <a:bodyPr/>
                    <a:lstStyle/>
                    <a:p>
                      <a:pPr algn="ctr"/>
                      <a:r>
                        <a:rPr lang="en-IN" b="1">
                          <a:solidFill>
                            <a:srgbClr val="0070C0"/>
                          </a:solidFill>
                        </a:rPr>
                        <a:t>Electronic accessories</a:t>
                      </a:r>
                    </a:p>
                  </a:txBody>
                  <a:tcPr anchor="ctr"/>
                </a:tc>
                <a:tc>
                  <a:txBody>
                    <a:bodyPr/>
                    <a:lstStyle/>
                    <a:p>
                      <a:pPr algn="ctr"/>
                      <a:r>
                        <a:rPr lang="en-IN" b="1" dirty="0">
                          <a:solidFill>
                            <a:srgbClr val="0070C0"/>
                          </a:solidFill>
                        </a:rPr>
                        <a:t>6.9</a:t>
                      </a:r>
                    </a:p>
                  </a:txBody>
                  <a:tcPr anchor="ctr"/>
                </a:tc>
                <a:extLst>
                  <a:ext uri="{0D108BD9-81ED-4DB2-BD59-A6C34878D82A}">
                    <a16:rowId xmlns:a16="http://schemas.microsoft.com/office/drawing/2014/main" val="2706598196"/>
                  </a:ext>
                </a:extLst>
              </a:tr>
              <a:tr h="337892">
                <a:tc>
                  <a:txBody>
                    <a:bodyPr/>
                    <a:lstStyle/>
                    <a:p>
                      <a:pPr algn="ctr"/>
                      <a:r>
                        <a:rPr lang="en-IN" b="1">
                          <a:solidFill>
                            <a:srgbClr val="0070C0"/>
                          </a:solidFill>
                        </a:rPr>
                        <a:t>Normal</a:t>
                      </a:r>
                    </a:p>
                  </a:txBody>
                  <a:tcPr anchor="ctr"/>
                </a:tc>
                <a:tc>
                  <a:txBody>
                    <a:bodyPr/>
                    <a:lstStyle/>
                    <a:p>
                      <a:pPr algn="ctr"/>
                      <a:r>
                        <a:rPr lang="en-IN" b="1">
                          <a:solidFill>
                            <a:srgbClr val="0070C0"/>
                          </a:solidFill>
                        </a:rPr>
                        <a:t>Home and lifestyle</a:t>
                      </a:r>
                    </a:p>
                  </a:txBody>
                  <a:tcPr anchor="ctr"/>
                </a:tc>
                <a:tc>
                  <a:txBody>
                    <a:bodyPr/>
                    <a:lstStyle/>
                    <a:p>
                      <a:pPr algn="ctr"/>
                      <a:r>
                        <a:rPr lang="en-IN" b="1" dirty="0">
                          <a:solidFill>
                            <a:srgbClr val="0070C0"/>
                          </a:solidFill>
                        </a:rPr>
                        <a:t>6.8</a:t>
                      </a:r>
                    </a:p>
                  </a:txBody>
                  <a:tcPr anchor="ctr"/>
                </a:tc>
                <a:extLst>
                  <a:ext uri="{0D108BD9-81ED-4DB2-BD59-A6C34878D82A}">
                    <a16:rowId xmlns:a16="http://schemas.microsoft.com/office/drawing/2014/main" val="29155234"/>
                  </a:ext>
                </a:extLst>
              </a:tr>
            </a:tbl>
          </a:graphicData>
        </a:graphic>
      </p:graphicFrame>
      <p:sp>
        <p:nvSpPr>
          <p:cNvPr id="3" name="TextBox 2">
            <a:extLst>
              <a:ext uri="{FF2B5EF4-FFF2-40B4-BE49-F238E27FC236}">
                <a16:creationId xmlns:a16="http://schemas.microsoft.com/office/drawing/2014/main" id="{DF3DE411-8458-D3E6-7DA0-EC9D3E862105}"/>
              </a:ext>
            </a:extLst>
          </p:cNvPr>
          <p:cNvSpPr txBox="1"/>
          <p:nvPr/>
        </p:nvSpPr>
        <p:spPr>
          <a:xfrm>
            <a:off x="5824174" y="202530"/>
            <a:ext cx="2374946" cy="523220"/>
          </a:xfrm>
          <a:prstGeom prst="rect">
            <a:avLst/>
          </a:prstGeom>
          <a:noFill/>
        </p:spPr>
        <p:txBody>
          <a:bodyPr wrap="none" rtlCol="0">
            <a:spAutoFit/>
          </a:bodyPr>
          <a:lstStyle/>
          <a:p>
            <a:r>
              <a:rPr lang="en-IN" sz="2800" b="1" dirty="0">
                <a:solidFill>
                  <a:schemeClr val="accent1"/>
                </a:solidFill>
              </a:rPr>
              <a:t>Output Table</a:t>
            </a:r>
          </a:p>
        </p:txBody>
      </p:sp>
      <p:cxnSp>
        <p:nvCxnSpPr>
          <p:cNvPr id="6" name="Straight Arrow Connector 5">
            <a:extLst>
              <a:ext uri="{FF2B5EF4-FFF2-40B4-BE49-F238E27FC236}">
                <a16:creationId xmlns:a16="http://schemas.microsoft.com/office/drawing/2014/main" id="{1B85EF98-1A4F-5A15-C4E9-F8291F17FB3C}"/>
              </a:ext>
            </a:extLst>
          </p:cNvPr>
          <p:cNvCxnSpPr>
            <a:cxnSpLocks/>
          </p:cNvCxnSpPr>
          <p:nvPr/>
        </p:nvCxnSpPr>
        <p:spPr>
          <a:xfrm>
            <a:off x="4775200" y="1544320"/>
            <a:ext cx="1176020" cy="0"/>
          </a:xfrm>
          <a:prstGeom prst="straightConnector1">
            <a:avLst/>
          </a:prstGeom>
          <a:ln w="76200">
            <a:solidFill>
              <a:srgbClr val="0070C0">
                <a:alpha val="56000"/>
              </a:srgbClr>
            </a:solidFill>
            <a:tailEnd type="triangle"/>
          </a:ln>
          <a:effectLst>
            <a:outerShdw blurRad="50800" dist="50800" dir="5400000" sx="200000" sy="200000" algn="ctr"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7863BF16-C443-617C-BBB0-1C70A3F2E751}"/>
              </a:ext>
            </a:extLst>
          </p:cNvPr>
          <p:cNvCxnSpPr>
            <a:cxnSpLocks/>
          </p:cNvCxnSpPr>
          <p:nvPr/>
        </p:nvCxnSpPr>
        <p:spPr>
          <a:xfrm>
            <a:off x="4775200" y="3749040"/>
            <a:ext cx="1176020" cy="0"/>
          </a:xfrm>
          <a:prstGeom prst="straightConnector1">
            <a:avLst/>
          </a:prstGeom>
          <a:ln w="76200">
            <a:solidFill>
              <a:srgbClr val="0070C0">
                <a:alpha val="56000"/>
              </a:srgbClr>
            </a:solidFill>
            <a:tailEnd type="triangle"/>
          </a:ln>
          <a:effectLst>
            <a:outerShdw blurRad="50800" dist="50800" dir="5400000" sx="200000" sy="200000" algn="ctr"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418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 calcmode="lin" valueType="num">
                                      <p:cBhvr additive="base">
                                        <p:cTn id="2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 calcmode="lin" valueType="num">
                                      <p:cBhvr additive="base">
                                        <p:cTn id="3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 calcmode="lin" valueType="num">
                                      <p:cBhvr additive="base">
                                        <p:cTn id="4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 calcmode="lin" valueType="num">
                                      <p:cBhvr additive="base">
                                        <p:cTn id="4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xEl>
                                              <p:pRg st="7" end="7"/>
                                            </p:txEl>
                                          </p:spTgt>
                                        </p:tgtEl>
                                        <p:attrNameLst>
                                          <p:attrName>style.visibility</p:attrName>
                                        </p:attrNameLst>
                                      </p:cBhvr>
                                      <p:to>
                                        <p:strVal val="visible"/>
                                      </p:to>
                                    </p:set>
                                    <p:anim calcmode="lin" valueType="num">
                                      <p:cBhvr additive="base">
                                        <p:cTn id="5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1000"/>
                                        <p:tgtEl>
                                          <p:spTgt spid="3"/>
                                        </p:tgtEl>
                                      </p:cBhvr>
                                    </p:animEffect>
                                    <p:anim calcmode="lin" valueType="num">
                                      <p:cBhvr>
                                        <p:cTn id="60" dur="1000" fill="hold"/>
                                        <p:tgtEl>
                                          <p:spTgt spid="3"/>
                                        </p:tgtEl>
                                        <p:attrNameLst>
                                          <p:attrName>ppt_x</p:attrName>
                                        </p:attrNameLst>
                                      </p:cBhvr>
                                      <p:tavLst>
                                        <p:tav tm="0">
                                          <p:val>
                                            <p:strVal val="#ppt_x"/>
                                          </p:val>
                                        </p:tav>
                                        <p:tav tm="100000">
                                          <p:val>
                                            <p:strVal val="#ppt_x"/>
                                          </p:val>
                                        </p:tav>
                                      </p:tavLst>
                                    </p:anim>
                                    <p:anim calcmode="lin" valueType="num">
                                      <p:cBhvr>
                                        <p:cTn id="61" dur="1000" fill="hold"/>
                                        <p:tgtEl>
                                          <p:spTgt spid="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1000"/>
                                        <p:tgtEl>
                                          <p:spTgt spid="2"/>
                                        </p:tgtEl>
                                      </p:cBhvr>
                                    </p:animEffect>
                                    <p:anim calcmode="lin" valueType="num">
                                      <p:cBhvr>
                                        <p:cTn id="65" dur="1000" fill="hold"/>
                                        <p:tgtEl>
                                          <p:spTgt spid="2"/>
                                        </p:tgtEl>
                                        <p:attrNameLst>
                                          <p:attrName>ppt_x</p:attrName>
                                        </p:attrNameLst>
                                      </p:cBhvr>
                                      <p:tavLst>
                                        <p:tav tm="0">
                                          <p:val>
                                            <p:strVal val="#ppt_x"/>
                                          </p:val>
                                        </p:tav>
                                        <p:tav tm="100000">
                                          <p:val>
                                            <p:strVal val="#ppt_x"/>
                                          </p:val>
                                        </p:tav>
                                      </p:tavLst>
                                    </p:anim>
                                    <p:anim calcmode="lin" valueType="num">
                                      <p:cBhvr>
                                        <p:cTn id="6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circle(in)">
                                      <p:cBhvr>
                                        <p:cTn id="71" dur="2000"/>
                                        <p:tgtEl>
                                          <p:spTgt spid="6"/>
                                        </p:tgtEl>
                                      </p:cBhvr>
                                    </p:animEffect>
                                  </p:childTnLst>
                                </p:cTn>
                              </p:par>
                              <p:par>
                                <p:cTn id="72" presetID="6" presetClass="entr" presetSubtype="16"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circle(in)">
                                      <p:cBhvr>
                                        <p:cTn id="7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0F8C0-B13D-1670-E9D1-DA2054DB053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4D54DA6-975F-75C0-D51A-EC85ED870991}"/>
              </a:ext>
            </a:extLst>
          </p:cNvPr>
          <p:cNvSpPr>
            <a:spLocks noGrp="1"/>
          </p:cNvSpPr>
          <p:nvPr>
            <p:ph type="title"/>
          </p:nvPr>
        </p:nvSpPr>
        <p:spPr>
          <a:xfrm>
            <a:off x="548639" y="169758"/>
            <a:ext cx="3469640" cy="646332"/>
          </a:xfrm>
        </p:spPr>
        <p:txBody>
          <a:bodyPr/>
          <a:lstStyle/>
          <a:p>
            <a:r>
              <a:rPr lang="en-US" dirty="0">
                <a:solidFill>
                  <a:schemeClr val="accent1"/>
                </a:solidFill>
              </a:rPr>
              <a:t>Task 7 </a:t>
            </a:r>
            <a:r>
              <a:rPr lang="en-US" dirty="0">
                <a:solidFill>
                  <a:schemeClr val="bg1"/>
                </a:solidFill>
              </a:rPr>
              <a:t>Query:</a:t>
            </a:r>
          </a:p>
        </p:txBody>
      </p:sp>
      <p:sp>
        <p:nvSpPr>
          <p:cNvPr id="11" name="Text Placeholder 10">
            <a:extLst>
              <a:ext uri="{FF2B5EF4-FFF2-40B4-BE49-F238E27FC236}">
                <a16:creationId xmlns:a16="http://schemas.microsoft.com/office/drawing/2014/main" id="{7C94391F-77E3-F88E-1216-B61190A38F7B}"/>
              </a:ext>
            </a:extLst>
          </p:cNvPr>
          <p:cNvSpPr>
            <a:spLocks noGrp="1"/>
          </p:cNvSpPr>
          <p:nvPr>
            <p:ph type="body" sz="quarter" idx="11"/>
          </p:nvPr>
        </p:nvSpPr>
        <p:spPr>
          <a:xfrm>
            <a:off x="548639" y="816090"/>
            <a:ext cx="8331201" cy="2919828"/>
          </a:xfrm>
        </p:spPr>
        <p:txBody>
          <a:bodyPr/>
          <a:lstStyle/>
          <a:p>
            <a:pPr marL="285750" indent="-285750">
              <a:buFont typeface="Wingdings" panose="05000000000000000000" pitchFamily="2" charset="2"/>
              <a:buChar char="n"/>
            </a:pP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For displaying only the Top Product lines from both of the customer types.</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with Members as (select `Customer type`, `Product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line`, round ( avg ( rating ) , 2 ) as Rating</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group by `Customer type`, `Product line`</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having `Customer type` = 'Member’</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order by `Customer type`, Rating DESC limit 1),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Normal as ( select `Customer type`, `Product line`, round ( avg ( rating ) , 2 ) as Rating</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group by `Customer type`, `Product line` having `Customer type` = 'Normal’</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order by `Customer type`, Rating DESC limit 1 )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 from Members union all select * from Normal;</a:t>
            </a:r>
          </a:p>
        </p:txBody>
      </p:sp>
      <p:graphicFrame>
        <p:nvGraphicFramePr>
          <p:cNvPr id="5" name="Table 4">
            <a:extLst>
              <a:ext uri="{FF2B5EF4-FFF2-40B4-BE49-F238E27FC236}">
                <a16:creationId xmlns:a16="http://schemas.microsoft.com/office/drawing/2014/main" id="{F934E283-BD56-8C84-F18C-1A297477AFF1}"/>
              </a:ext>
            </a:extLst>
          </p:cNvPr>
          <p:cNvGraphicFramePr>
            <a:graphicFrameLocks noGrp="1"/>
          </p:cNvGraphicFramePr>
          <p:nvPr>
            <p:extLst>
              <p:ext uri="{D42A27DB-BD31-4B8C-83A1-F6EECF244321}">
                <p14:modId xmlns:p14="http://schemas.microsoft.com/office/powerpoint/2010/main" val="2605223244"/>
              </p:ext>
            </p:extLst>
          </p:nvPr>
        </p:nvGraphicFramePr>
        <p:xfrm>
          <a:off x="7081520" y="1659067"/>
          <a:ext cx="4907280" cy="1645920"/>
        </p:xfrm>
        <a:graphic>
          <a:graphicData uri="http://schemas.openxmlformats.org/drawingml/2006/table">
            <a:tbl>
              <a:tblPr firstRow="1" bandRow="1">
                <a:tableStyleId>{5C22544A-7EE6-4342-B048-85BDC9FD1C3A}</a:tableStyleId>
              </a:tblPr>
              <a:tblGrid>
                <a:gridCol w="1701887">
                  <a:extLst>
                    <a:ext uri="{9D8B030D-6E8A-4147-A177-3AD203B41FA5}">
                      <a16:colId xmlns:a16="http://schemas.microsoft.com/office/drawing/2014/main" val="1845176755"/>
                    </a:ext>
                  </a:extLst>
                </a:gridCol>
                <a:gridCol w="2276143">
                  <a:extLst>
                    <a:ext uri="{9D8B030D-6E8A-4147-A177-3AD203B41FA5}">
                      <a16:colId xmlns:a16="http://schemas.microsoft.com/office/drawing/2014/main" val="1226353610"/>
                    </a:ext>
                  </a:extLst>
                </a:gridCol>
                <a:gridCol w="929250">
                  <a:extLst>
                    <a:ext uri="{9D8B030D-6E8A-4147-A177-3AD203B41FA5}">
                      <a16:colId xmlns:a16="http://schemas.microsoft.com/office/drawing/2014/main" val="3471694454"/>
                    </a:ext>
                  </a:extLst>
                </a:gridCol>
              </a:tblGrid>
              <a:tr h="587825">
                <a:tc>
                  <a:txBody>
                    <a:bodyPr/>
                    <a:lstStyle/>
                    <a:p>
                      <a:r>
                        <a:rPr lang="en-IN" dirty="0"/>
                        <a:t>Customer Type</a:t>
                      </a:r>
                    </a:p>
                  </a:txBody>
                  <a:tcPr/>
                </a:tc>
                <a:tc>
                  <a:txBody>
                    <a:bodyPr/>
                    <a:lstStyle/>
                    <a:p>
                      <a:r>
                        <a:rPr lang="en-IN" dirty="0"/>
                        <a:t>Product line</a:t>
                      </a:r>
                    </a:p>
                  </a:txBody>
                  <a:tcPr/>
                </a:tc>
                <a:tc>
                  <a:txBody>
                    <a:bodyPr/>
                    <a:lstStyle/>
                    <a:p>
                      <a:r>
                        <a:rPr lang="en-IN" dirty="0"/>
                        <a:t>Rating</a:t>
                      </a:r>
                    </a:p>
                  </a:txBody>
                  <a:tcPr/>
                </a:tc>
                <a:extLst>
                  <a:ext uri="{0D108BD9-81ED-4DB2-BD59-A6C34878D82A}">
                    <a16:rowId xmlns:a16="http://schemas.microsoft.com/office/drawing/2014/main" val="2447456579"/>
                  </a:ext>
                </a:extLst>
              </a:tr>
              <a:tr h="340565">
                <a:tc>
                  <a:txBody>
                    <a:bodyPr/>
                    <a:lstStyle/>
                    <a:p>
                      <a:r>
                        <a:rPr lang="en-IN" b="1" dirty="0">
                          <a:solidFill>
                            <a:srgbClr val="0070C0"/>
                          </a:solidFill>
                        </a:rPr>
                        <a:t>Member</a:t>
                      </a:r>
                    </a:p>
                  </a:txBody>
                  <a:tcPr anchor="ctr"/>
                </a:tc>
                <a:tc>
                  <a:txBody>
                    <a:bodyPr/>
                    <a:lstStyle/>
                    <a:p>
                      <a:r>
                        <a:rPr lang="en-IN" b="1" dirty="0">
                          <a:solidFill>
                            <a:srgbClr val="0070C0"/>
                          </a:solidFill>
                        </a:rPr>
                        <a:t>Health and beauty</a:t>
                      </a:r>
                    </a:p>
                  </a:txBody>
                  <a:tcPr anchor="ctr"/>
                </a:tc>
                <a:tc>
                  <a:txBody>
                    <a:bodyPr/>
                    <a:lstStyle/>
                    <a:p>
                      <a:r>
                        <a:rPr lang="en-IN" b="1">
                          <a:solidFill>
                            <a:srgbClr val="0070C0"/>
                          </a:solidFill>
                        </a:rPr>
                        <a:t>7.08</a:t>
                      </a:r>
                    </a:p>
                  </a:txBody>
                  <a:tcPr anchor="ctr"/>
                </a:tc>
                <a:extLst>
                  <a:ext uri="{0D108BD9-81ED-4DB2-BD59-A6C34878D82A}">
                    <a16:rowId xmlns:a16="http://schemas.microsoft.com/office/drawing/2014/main" val="3097021557"/>
                  </a:ext>
                </a:extLst>
              </a:tr>
              <a:tr h="587825">
                <a:tc>
                  <a:txBody>
                    <a:bodyPr/>
                    <a:lstStyle/>
                    <a:p>
                      <a:r>
                        <a:rPr lang="en-IN" b="1" dirty="0">
                          <a:solidFill>
                            <a:srgbClr val="0070C0"/>
                          </a:solidFill>
                        </a:rPr>
                        <a:t>Normal</a:t>
                      </a:r>
                    </a:p>
                  </a:txBody>
                  <a:tcPr anchor="ctr"/>
                </a:tc>
                <a:tc>
                  <a:txBody>
                    <a:bodyPr/>
                    <a:lstStyle/>
                    <a:p>
                      <a:r>
                        <a:rPr lang="en-IN" b="1" dirty="0">
                          <a:solidFill>
                            <a:srgbClr val="0070C0"/>
                          </a:solidFill>
                        </a:rPr>
                        <a:t>Food and beverages</a:t>
                      </a:r>
                    </a:p>
                  </a:txBody>
                  <a:tcPr anchor="ctr"/>
                </a:tc>
                <a:tc>
                  <a:txBody>
                    <a:bodyPr/>
                    <a:lstStyle/>
                    <a:p>
                      <a:r>
                        <a:rPr lang="en-IN" b="1" dirty="0">
                          <a:solidFill>
                            <a:srgbClr val="0070C0"/>
                          </a:solidFill>
                        </a:rPr>
                        <a:t>7.25</a:t>
                      </a:r>
                    </a:p>
                  </a:txBody>
                  <a:tcPr anchor="ctr"/>
                </a:tc>
                <a:extLst>
                  <a:ext uri="{0D108BD9-81ED-4DB2-BD59-A6C34878D82A}">
                    <a16:rowId xmlns:a16="http://schemas.microsoft.com/office/drawing/2014/main" val="2468170801"/>
                  </a:ext>
                </a:extLst>
              </a:tr>
            </a:tbl>
          </a:graphicData>
        </a:graphic>
      </p:graphicFrame>
      <p:sp>
        <p:nvSpPr>
          <p:cNvPr id="7" name="TextBox 6">
            <a:extLst>
              <a:ext uri="{FF2B5EF4-FFF2-40B4-BE49-F238E27FC236}">
                <a16:creationId xmlns:a16="http://schemas.microsoft.com/office/drawing/2014/main" id="{E1A2BDC6-E679-9F70-3B69-E37543A38FF8}"/>
              </a:ext>
            </a:extLst>
          </p:cNvPr>
          <p:cNvSpPr txBox="1"/>
          <p:nvPr/>
        </p:nvSpPr>
        <p:spPr>
          <a:xfrm>
            <a:off x="6979920" y="1135847"/>
            <a:ext cx="2387128" cy="523220"/>
          </a:xfrm>
          <a:prstGeom prst="rect">
            <a:avLst/>
          </a:prstGeom>
          <a:noFill/>
        </p:spPr>
        <p:txBody>
          <a:bodyPr wrap="none" rtlCol="0">
            <a:spAutoFit/>
          </a:bodyPr>
          <a:lstStyle/>
          <a:p>
            <a:r>
              <a:rPr lang="en-IN" sz="2800" b="1" dirty="0">
                <a:solidFill>
                  <a:schemeClr val="accent1"/>
                </a:solidFill>
                <a:latin typeface="+mj-lt"/>
              </a:rPr>
              <a:t>Output Table</a:t>
            </a:r>
          </a:p>
        </p:txBody>
      </p:sp>
    </p:spTree>
    <p:extLst>
      <p:ext uri="{BB962C8B-B14F-4D97-AF65-F5344CB8AC3E}">
        <p14:creationId xmlns:p14="http://schemas.microsoft.com/office/powerpoint/2010/main" val="395079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 calcmode="lin" valueType="num">
                                      <p:cBhvr additive="base">
                                        <p:cTn id="2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 calcmode="lin" valueType="num">
                                      <p:cBhvr additive="base">
                                        <p:cTn id="3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 calcmode="lin" valueType="num">
                                      <p:cBhvr additive="base">
                                        <p:cTn id="4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 calcmode="lin" valueType="num">
                                      <p:cBhvr additive="base">
                                        <p:cTn id="4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xEl>
                                              <p:pRg st="7" end="7"/>
                                            </p:txEl>
                                          </p:spTgt>
                                        </p:tgtEl>
                                        <p:attrNameLst>
                                          <p:attrName>style.visibility</p:attrName>
                                        </p:attrNameLst>
                                      </p:cBhvr>
                                      <p:to>
                                        <p:strVal val="visible"/>
                                      </p:to>
                                    </p:set>
                                    <p:anim calcmode="lin" valueType="num">
                                      <p:cBhvr additive="base">
                                        <p:cTn id="5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anim calcmode="lin" valueType="num">
                                      <p:cBhvr additive="base">
                                        <p:cTn id="5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
                                            <p:txEl>
                                              <p:pRg st="9" end="9"/>
                                            </p:txEl>
                                          </p:spTgt>
                                        </p:tgtEl>
                                        <p:attrNameLst>
                                          <p:attrName>style.visibility</p:attrName>
                                        </p:attrNameLst>
                                      </p:cBhvr>
                                      <p:to>
                                        <p:strVal val="visible"/>
                                      </p:to>
                                    </p:set>
                                    <p:anim calcmode="lin" valueType="num">
                                      <p:cBhvr additive="base">
                                        <p:cTn id="6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1">
                                            <p:txEl>
                                              <p:pRg st="10" end="10"/>
                                            </p:txEl>
                                          </p:spTgt>
                                        </p:tgtEl>
                                        <p:attrNameLst>
                                          <p:attrName>style.visibility</p:attrName>
                                        </p:attrNameLst>
                                      </p:cBhvr>
                                      <p:to>
                                        <p:strVal val="visible"/>
                                      </p:to>
                                    </p:set>
                                    <p:anim calcmode="lin" valueType="num">
                                      <p:cBhvr additive="base">
                                        <p:cTn id="7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1">
                                            <p:txEl>
                                              <p:pRg st="11" end="11"/>
                                            </p:txEl>
                                          </p:spTgt>
                                        </p:tgtEl>
                                        <p:attrNameLst>
                                          <p:attrName>style.visibility</p:attrName>
                                        </p:attrNameLst>
                                      </p:cBhvr>
                                      <p:to>
                                        <p:strVal val="visible"/>
                                      </p:to>
                                    </p:set>
                                    <p:anim calcmode="lin" valueType="num">
                                      <p:cBhvr additive="base">
                                        <p:cTn id="7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1000"/>
                                        <p:tgtEl>
                                          <p:spTgt spid="7"/>
                                        </p:tgtEl>
                                      </p:cBhvr>
                                    </p:animEffect>
                                    <p:anim calcmode="lin" valueType="num">
                                      <p:cBhvr>
                                        <p:cTn id="84" dur="1000" fill="hold"/>
                                        <p:tgtEl>
                                          <p:spTgt spid="7"/>
                                        </p:tgtEl>
                                        <p:attrNameLst>
                                          <p:attrName>ppt_x</p:attrName>
                                        </p:attrNameLst>
                                      </p:cBhvr>
                                      <p:tavLst>
                                        <p:tav tm="0">
                                          <p:val>
                                            <p:strVal val="#ppt_x"/>
                                          </p:val>
                                        </p:tav>
                                        <p:tav tm="100000">
                                          <p:val>
                                            <p:strVal val="#ppt_x"/>
                                          </p:val>
                                        </p:tav>
                                      </p:tavLst>
                                    </p:anim>
                                    <p:anim calcmode="lin" valueType="num">
                                      <p:cBhvr>
                                        <p:cTn id="85" dur="1000" fill="hold"/>
                                        <p:tgtEl>
                                          <p:spTgt spid="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fade">
                                      <p:cBhvr>
                                        <p:cTn id="88" dur="1000"/>
                                        <p:tgtEl>
                                          <p:spTgt spid="5"/>
                                        </p:tgtEl>
                                      </p:cBhvr>
                                    </p:animEffect>
                                    <p:anim calcmode="lin" valueType="num">
                                      <p:cBhvr>
                                        <p:cTn id="89" dur="1000" fill="hold"/>
                                        <p:tgtEl>
                                          <p:spTgt spid="5"/>
                                        </p:tgtEl>
                                        <p:attrNameLst>
                                          <p:attrName>ppt_x</p:attrName>
                                        </p:attrNameLst>
                                      </p:cBhvr>
                                      <p:tavLst>
                                        <p:tav tm="0">
                                          <p:val>
                                            <p:strVal val="#ppt_x"/>
                                          </p:val>
                                        </p:tav>
                                        <p:tav tm="100000">
                                          <p:val>
                                            <p:strVal val="#ppt_x"/>
                                          </p:val>
                                        </p:tav>
                                      </p:tavLst>
                                    </p:anim>
                                    <p:anim calcmode="lin" valueType="num">
                                      <p:cBhvr>
                                        <p:cTn id="9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7E0B474-6332-E602-0C8C-37B1EECE007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6266711-CED5-DCD0-589F-2BFB1DD278AF}"/>
              </a:ext>
            </a:extLst>
          </p:cNvPr>
          <p:cNvSpPr>
            <a:spLocks noGrp="1"/>
          </p:cNvSpPr>
          <p:nvPr>
            <p:ph type="title"/>
          </p:nvPr>
        </p:nvSpPr>
        <p:spPr>
          <a:xfrm>
            <a:off x="5281022" y="1777681"/>
            <a:ext cx="6910978" cy="609919"/>
          </a:xfrm>
        </p:spPr>
        <p:txBody>
          <a:bodyPr>
            <a:noAutofit/>
          </a:bodyPr>
          <a:lstStyle/>
          <a:p>
            <a:r>
              <a:rPr lang="en-US" b="1" i="0" u="none" strike="noStrike" baseline="0" dirty="0">
                <a:solidFill>
                  <a:srgbClr val="0070C0"/>
                </a:solidFill>
                <a:latin typeface="Arial-BoldMT"/>
              </a:rPr>
              <a:t>Task 8: </a:t>
            </a:r>
            <a:r>
              <a:rPr lang="en-US" b="1" i="0" u="none" strike="noStrike" baseline="0" dirty="0">
                <a:latin typeface="Arial-BoldMT"/>
              </a:rPr>
              <a:t>Identifying Repeat Customers</a:t>
            </a:r>
            <a:endParaRPr lang="en-US" dirty="0"/>
          </a:p>
        </p:txBody>
      </p:sp>
      <p:sp>
        <p:nvSpPr>
          <p:cNvPr id="3" name="Text Placeholder 2">
            <a:extLst>
              <a:ext uri="{FF2B5EF4-FFF2-40B4-BE49-F238E27FC236}">
                <a16:creationId xmlns:a16="http://schemas.microsoft.com/office/drawing/2014/main" id="{BB7BDF1C-2C2E-AC80-9646-49D0FF911517}"/>
              </a:ext>
            </a:extLst>
          </p:cNvPr>
          <p:cNvSpPr>
            <a:spLocks noGrp="1"/>
          </p:cNvSpPr>
          <p:nvPr>
            <p:ph type="body" sz="quarter" idx="11"/>
          </p:nvPr>
        </p:nvSpPr>
        <p:spPr>
          <a:xfrm>
            <a:off x="5281022" y="3134359"/>
            <a:ext cx="6778898" cy="736601"/>
          </a:xfrm>
        </p:spPr>
        <p:txBody>
          <a:bodyPr vert="horz" lIns="91440" tIns="45720" rIns="91440" bIns="45720" rtlCol="0" anchor="t">
            <a:noAutofit/>
          </a:bodyPr>
          <a:lstStyle/>
          <a:p>
            <a:pPr algn="l"/>
            <a:r>
              <a:rPr lang="en-US" sz="2800" b="0" i="0" u="none" strike="noStrike" baseline="0" dirty="0">
                <a:solidFill>
                  <a:srgbClr val="0070C0"/>
                </a:solidFill>
                <a:latin typeface="ArialMT"/>
              </a:rPr>
              <a:t>	Walmart needs to identify customers who made repeat purchases within a specific time frame (e.g., within 30</a:t>
            </a:r>
            <a:r>
              <a:rPr lang="en-IN" sz="2800" b="0" i="0" u="none" strike="noStrike" baseline="0" dirty="0">
                <a:solidFill>
                  <a:srgbClr val="0070C0"/>
                </a:solidFill>
                <a:latin typeface="ArialMT"/>
              </a:rPr>
              <a:t>days).</a:t>
            </a:r>
            <a:endParaRPr lang="en-US" sz="2800" dirty="0">
              <a:solidFill>
                <a:srgbClr val="0070C0"/>
              </a:solidFill>
            </a:endParaRPr>
          </a:p>
        </p:txBody>
      </p:sp>
      <p:pic>
        <p:nvPicPr>
          <p:cNvPr id="2" name="Graphic 1" descr="Fire with solid fill">
            <a:extLst>
              <a:ext uri="{FF2B5EF4-FFF2-40B4-BE49-F238E27FC236}">
                <a16:creationId xmlns:a16="http://schemas.microsoft.com/office/drawing/2014/main" id="{A49CCB8A-62AC-000F-EECB-AB7706F153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06523" y="3239523"/>
            <a:ext cx="378954" cy="378954"/>
          </a:xfrm>
          <a:prstGeom prst="rect">
            <a:avLst/>
          </a:prstGeom>
        </p:spPr>
      </p:pic>
    </p:spTree>
    <p:extLst>
      <p:ext uri="{BB962C8B-B14F-4D97-AF65-F5344CB8AC3E}">
        <p14:creationId xmlns:p14="http://schemas.microsoft.com/office/powerpoint/2010/main" val="361019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72EA8-6265-237E-607B-FCDEE53A06F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186017E-648E-C440-A4E5-B25266940776}"/>
              </a:ext>
            </a:extLst>
          </p:cNvPr>
          <p:cNvSpPr>
            <a:spLocks noGrp="1"/>
          </p:cNvSpPr>
          <p:nvPr>
            <p:ph type="title"/>
          </p:nvPr>
        </p:nvSpPr>
        <p:spPr>
          <a:xfrm>
            <a:off x="967739" y="254848"/>
            <a:ext cx="3469640" cy="646332"/>
          </a:xfrm>
        </p:spPr>
        <p:txBody>
          <a:bodyPr/>
          <a:lstStyle/>
          <a:p>
            <a:r>
              <a:rPr lang="en-US" dirty="0">
                <a:solidFill>
                  <a:schemeClr val="accent1"/>
                </a:solidFill>
              </a:rPr>
              <a:t>Task 8 </a:t>
            </a:r>
            <a:r>
              <a:rPr lang="en-US" dirty="0">
                <a:solidFill>
                  <a:schemeClr val="bg1"/>
                </a:solidFill>
              </a:rPr>
              <a:t>Query:</a:t>
            </a:r>
          </a:p>
        </p:txBody>
      </p:sp>
      <p:sp>
        <p:nvSpPr>
          <p:cNvPr id="11" name="Text Placeholder 10">
            <a:extLst>
              <a:ext uri="{FF2B5EF4-FFF2-40B4-BE49-F238E27FC236}">
                <a16:creationId xmlns:a16="http://schemas.microsoft.com/office/drawing/2014/main" id="{FAB965C6-C9E9-5F45-6EAD-8D45C83CC650}"/>
              </a:ext>
            </a:extLst>
          </p:cNvPr>
          <p:cNvSpPr>
            <a:spLocks noGrp="1"/>
          </p:cNvSpPr>
          <p:nvPr>
            <p:ph type="body" sz="quarter" idx="11"/>
          </p:nvPr>
        </p:nvSpPr>
        <p:spPr>
          <a:xfrm>
            <a:off x="967739" y="1101205"/>
            <a:ext cx="8537575" cy="4337570"/>
          </a:xfrm>
        </p:spPr>
        <p:txBody>
          <a:bodyPr/>
          <a:lstStyle/>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with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Repeat_Customers_For_the_Whole_difference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as (select cp1.`Customer ID`, cp1.Date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Current_Purchase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cp2.Date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Previous_Purchase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datediff</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str_to_date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cp1.Date, '%d-%m-%Y’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str_to_date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cp2.Date, '%d-%m-%Y’ ) )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Days_Between</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cp1</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join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cp2 on cp1.`Customer ID` = cp2.`Customer ID`</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and STR_TO_DATE ( cp1.Date, '%d-%m-%Y') &gt; STR_TO_DATE(cp2.Date, '%d-%m-%Y’))</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`Customer ID`,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Current_Purchase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Previous_Purchase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Days_Between</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Repeat_Customers_For_the_Whole_difference</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where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Days_Between</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30</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order by `Customer ID`,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Current_Purchase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704691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 calcmode="lin" valueType="num">
                                      <p:cBhvr additive="base">
                                        <p:cTn id="2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 calcmode="lin" valueType="num">
                                      <p:cBhvr additive="base">
                                        <p:cTn id="3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 calcmode="lin" valueType="num">
                                      <p:cBhvr additive="base">
                                        <p:cTn id="4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 calcmode="lin" valueType="num">
                                      <p:cBhvr additive="base">
                                        <p:cTn id="4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xEl>
                                              <p:pRg st="7" end="7"/>
                                            </p:txEl>
                                          </p:spTgt>
                                        </p:tgtEl>
                                        <p:attrNameLst>
                                          <p:attrName>style.visibility</p:attrName>
                                        </p:attrNameLst>
                                      </p:cBhvr>
                                      <p:to>
                                        <p:strVal val="visible"/>
                                      </p:to>
                                    </p:set>
                                    <p:anim calcmode="lin" valueType="num">
                                      <p:cBhvr additive="base">
                                        <p:cTn id="5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anim calcmode="lin" valueType="num">
                                      <p:cBhvr additive="base">
                                        <p:cTn id="5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
                                            <p:txEl>
                                              <p:pRg st="9" end="9"/>
                                            </p:txEl>
                                          </p:spTgt>
                                        </p:tgtEl>
                                        <p:attrNameLst>
                                          <p:attrName>style.visibility</p:attrName>
                                        </p:attrNameLst>
                                      </p:cBhvr>
                                      <p:to>
                                        <p:strVal val="visible"/>
                                      </p:to>
                                    </p:set>
                                    <p:anim calcmode="lin" valueType="num">
                                      <p:cBhvr additive="base">
                                        <p:cTn id="6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C5359-08F9-B051-8A34-777AE608796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664B5DC-B250-64CA-974C-7AFD0797E408}"/>
              </a:ext>
            </a:extLst>
          </p:cNvPr>
          <p:cNvSpPr>
            <a:spLocks noGrp="1"/>
          </p:cNvSpPr>
          <p:nvPr>
            <p:ph type="title"/>
          </p:nvPr>
        </p:nvSpPr>
        <p:spPr>
          <a:xfrm>
            <a:off x="1587499" y="0"/>
            <a:ext cx="3921761" cy="646332"/>
          </a:xfrm>
        </p:spPr>
        <p:txBody>
          <a:bodyPr/>
          <a:lstStyle/>
          <a:p>
            <a:r>
              <a:rPr lang="en-US" dirty="0">
                <a:solidFill>
                  <a:schemeClr val="accent1"/>
                </a:solidFill>
              </a:rPr>
              <a:t>Task 8 </a:t>
            </a:r>
            <a:r>
              <a:rPr lang="en-US" dirty="0">
                <a:solidFill>
                  <a:schemeClr val="bg1"/>
                </a:solidFill>
              </a:rPr>
              <a:t>Output:</a:t>
            </a:r>
          </a:p>
        </p:txBody>
      </p:sp>
      <p:pic>
        <p:nvPicPr>
          <p:cNvPr id="3" name="Picture 2">
            <a:extLst>
              <a:ext uri="{FF2B5EF4-FFF2-40B4-BE49-F238E27FC236}">
                <a16:creationId xmlns:a16="http://schemas.microsoft.com/office/drawing/2014/main" id="{0F14FBD1-45EF-3C33-2DFD-BA6DDEC1E647}"/>
              </a:ext>
            </a:extLst>
          </p:cNvPr>
          <p:cNvPicPr>
            <a:picLocks noChangeAspect="1"/>
          </p:cNvPicPr>
          <p:nvPr/>
        </p:nvPicPr>
        <p:blipFill>
          <a:blip r:embed="rId3"/>
          <a:stretch>
            <a:fillRect/>
          </a:stretch>
        </p:blipFill>
        <p:spPr>
          <a:xfrm>
            <a:off x="1701800" y="752568"/>
            <a:ext cx="8788401" cy="494147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pic>
    </p:spTree>
    <p:extLst>
      <p:ext uri="{BB962C8B-B14F-4D97-AF65-F5344CB8AC3E}">
        <p14:creationId xmlns:p14="http://schemas.microsoft.com/office/powerpoint/2010/main" val="279646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4CC47CA-7B66-B207-6EAB-FE57F46BE17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A6E22CB-13CA-3CD5-2EED-590D3F2EDD51}"/>
              </a:ext>
            </a:extLst>
          </p:cNvPr>
          <p:cNvSpPr>
            <a:spLocks noGrp="1"/>
          </p:cNvSpPr>
          <p:nvPr>
            <p:ph type="title"/>
          </p:nvPr>
        </p:nvSpPr>
        <p:spPr>
          <a:xfrm>
            <a:off x="5281022" y="1777681"/>
            <a:ext cx="6910978" cy="609919"/>
          </a:xfrm>
        </p:spPr>
        <p:txBody>
          <a:bodyPr>
            <a:noAutofit/>
          </a:bodyPr>
          <a:lstStyle/>
          <a:p>
            <a:r>
              <a:rPr lang="en-US" b="1" i="0" u="none" strike="noStrike" baseline="0" dirty="0">
                <a:solidFill>
                  <a:srgbClr val="0070C0"/>
                </a:solidFill>
                <a:latin typeface="Arial-BoldMT"/>
              </a:rPr>
              <a:t>Task 9: </a:t>
            </a:r>
            <a:r>
              <a:rPr lang="en-US" b="1" i="0" u="none" strike="noStrike" baseline="0" dirty="0">
                <a:latin typeface="Arial-BoldMT"/>
              </a:rPr>
              <a:t>Finding Top 5 Customers by Sales Volume</a:t>
            </a:r>
            <a:endParaRPr lang="en-US" dirty="0"/>
          </a:p>
        </p:txBody>
      </p:sp>
      <p:sp>
        <p:nvSpPr>
          <p:cNvPr id="3" name="Text Placeholder 2">
            <a:extLst>
              <a:ext uri="{FF2B5EF4-FFF2-40B4-BE49-F238E27FC236}">
                <a16:creationId xmlns:a16="http://schemas.microsoft.com/office/drawing/2014/main" id="{11A759D4-AFE1-43E0-73A4-B0688A47B040}"/>
              </a:ext>
            </a:extLst>
          </p:cNvPr>
          <p:cNvSpPr>
            <a:spLocks noGrp="1"/>
          </p:cNvSpPr>
          <p:nvPr>
            <p:ph type="body" sz="quarter" idx="11"/>
          </p:nvPr>
        </p:nvSpPr>
        <p:spPr>
          <a:xfrm>
            <a:off x="5281022" y="3134359"/>
            <a:ext cx="6778898" cy="736601"/>
          </a:xfrm>
        </p:spPr>
        <p:txBody>
          <a:bodyPr vert="horz" lIns="91440" tIns="45720" rIns="91440" bIns="45720" rtlCol="0" anchor="t">
            <a:noAutofit/>
          </a:bodyPr>
          <a:lstStyle/>
          <a:p>
            <a:pPr algn="l"/>
            <a:r>
              <a:rPr lang="en-US" sz="2800" b="0" i="0" u="none" strike="noStrike" baseline="0" dirty="0">
                <a:solidFill>
                  <a:srgbClr val="0070C0"/>
                </a:solidFill>
                <a:latin typeface="ArialMT"/>
              </a:rPr>
              <a:t>	Walmart wants to reward its top 5 customers who have generated the most sales Revenue.</a:t>
            </a:r>
            <a:endParaRPr lang="en-US" sz="2800" dirty="0">
              <a:solidFill>
                <a:srgbClr val="0070C0"/>
              </a:solidFill>
            </a:endParaRPr>
          </a:p>
        </p:txBody>
      </p:sp>
      <p:pic>
        <p:nvPicPr>
          <p:cNvPr id="2" name="Graphic 1" descr="Fire with solid fill">
            <a:extLst>
              <a:ext uri="{FF2B5EF4-FFF2-40B4-BE49-F238E27FC236}">
                <a16:creationId xmlns:a16="http://schemas.microsoft.com/office/drawing/2014/main" id="{1F2AC902-75D0-FAF5-8326-FCE43088AC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19394" y="3239523"/>
            <a:ext cx="378954" cy="378954"/>
          </a:xfrm>
          <a:prstGeom prst="rect">
            <a:avLst/>
          </a:prstGeom>
        </p:spPr>
      </p:pic>
    </p:spTree>
    <p:extLst>
      <p:ext uri="{BB962C8B-B14F-4D97-AF65-F5344CB8AC3E}">
        <p14:creationId xmlns:p14="http://schemas.microsoft.com/office/powerpoint/2010/main" val="50846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3271520" cy="1002369"/>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830035" y="1027016"/>
            <a:ext cx="6340929" cy="5617624"/>
          </a:xfrm>
        </p:spPr>
        <p:txBody>
          <a:bodyPr/>
          <a:lstStyle/>
          <a:p>
            <a:endParaRPr lang="en-US" altLang="en-US" dirty="0"/>
          </a:p>
          <a:p>
            <a:pPr algn="l"/>
            <a:r>
              <a:rPr lang="en-US" sz="1800" b="0" i="0" u="none" strike="noStrike" baseline="0" dirty="0">
                <a:latin typeface="ArialMT"/>
              </a:rPr>
              <a:t>    Walmart, a major retail chain, operates across several cities, offering a wide range of products. The dataset provided contains detailed transaction data, including customer demographics, product lines, sales figures, and payment methods. </a:t>
            </a:r>
          </a:p>
          <a:p>
            <a:pPr algn="l"/>
            <a:r>
              <a:rPr lang="en-US" sz="1800" b="0" i="0" u="none" strike="noStrike" baseline="0" dirty="0">
                <a:latin typeface="ArialMT"/>
              </a:rPr>
              <a:t>    This project will use advanced SQL techniques to uncover actionable insights into sales performance, customer behavior, and operational efficiencies.</a:t>
            </a:r>
            <a:endParaRPr lang="en-US" altLang="en-US" dirty="0"/>
          </a:p>
          <a:p>
            <a:r>
              <a:rPr lang="en-US" altLang="en-US" sz="2800" dirty="0">
                <a:solidFill>
                  <a:schemeClr val="accent1"/>
                </a:solidFill>
              </a:rPr>
              <a:t>Business </a:t>
            </a:r>
            <a:r>
              <a:rPr lang="en-US" altLang="en-US" sz="2800" dirty="0">
                <a:solidFill>
                  <a:srgbClr val="0070C0"/>
                </a:solidFill>
              </a:rPr>
              <a:t>Problem</a:t>
            </a:r>
            <a:r>
              <a:rPr lang="en-US" altLang="en-US" dirty="0">
                <a:solidFill>
                  <a:srgbClr val="0070C0"/>
                </a:solidFill>
              </a:rPr>
              <a:t>:</a:t>
            </a:r>
          </a:p>
          <a:p>
            <a:pPr algn="l"/>
            <a:r>
              <a:rPr lang="en-US" sz="1800" b="0" i="0" u="none" strike="noStrike" baseline="0" dirty="0">
                <a:latin typeface="ArialMT"/>
              </a:rPr>
              <a:t>    Walmart wants to optimize its sales strategies by analyzing historical transaction data across branches, customer types, payment methods, and product lines. </a:t>
            </a:r>
          </a:p>
          <a:p>
            <a:pPr algn="l"/>
            <a:r>
              <a:rPr lang="en-US" b="0" dirty="0">
                <a:latin typeface="ArialMT"/>
              </a:rPr>
              <a:t>    </a:t>
            </a:r>
            <a:r>
              <a:rPr lang="en-US" sz="1800" b="0" i="0" u="none" strike="noStrike" baseline="0" dirty="0">
                <a:latin typeface="ArialMT"/>
              </a:rPr>
              <a:t>To achieve this, advanced MySQL queries will be employed to answer challenging business questions related to sales performance, customer segmentation, and </a:t>
            </a:r>
            <a:r>
              <a:rPr lang="en-IN" sz="1800" b="0" i="0" u="none" strike="noStrike" baseline="0" dirty="0">
                <a:latin typeface="ArialMT"/>
              </a:rPr>
              <a:t>product trends.</a:t>
            </a:r>
            <a:endParaRPr lang="en-US" dirty="0"/>
          </a:p>
        </p:txBody>
      </p:sp>
      <p:pic>
        <p:nvPicPr>
          <p:cNvPr id="4" name="Graphic 3" descr="Fire with solid fill">
            <a:extLst>
              <a:ext uri="{FF2B5EF4-FFF2-40B4-BE49-F238E27FC236}">
                <a16:creationId xmlns:a16="http://schemas.microsoft.com/office/drawing/2014/main" id="{61D24256-BAA7-A43E-37F0-B26CC4066B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0035" y="1456784"/>
            <a:ext cx="295656" cy="295656"/>
          </a:xfrm>
          <a:prstGeom prst="rect">
            <a:avLst/>
          </a:prstGeom>
        </p:spPr>
      </p:pic>
      <p:pic>
        <p:nvPicPr>
          <p:cNvPr id="5" name="Graphic 4" descr="Fire with solid fill">
            <a:extLst>
              <a:ext uri="{FF2B5EF4-FFF2-40B4-BE49-F238E27FC236}">
                <a16:creationId xmlns:a16="http://schemas.microsoft.com/office/drawing/2014/main" id="{BAF6584C-F679-9AB0-B60E-91F2D5BEEA68}"/>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830035" y="2956479"/>
            <a:ext cx="295656" cy="295656"/>
          </a:xfrm>
          <a:prstGeom prst="rect">
            <a:avLst/>
          </a:prstGeom>
        </p:spPr>
      </p:pic>
      <p:pic>
        <p:nvPicPr>
          <p:cNvPr id="6" name="Graphic 5" descr="Fire with solid fill">
            <a:extLst>
              <a:ext uri="{FF2B5EF4-FFF2-40B4-BE49-F238E27FC236}">
                <a16:creationId xmlns:a16="http://schemas.microsoft.com/office/drawing/2014/main" id="{1007299F-5D8C-2012-802F-A87013293849}"/>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845164" y="4459786"/>
            <a:ext cx="295656" cy="295656"/>
          </a:xfrm>
          <a:prstGeom prst="rect">
            <a:avLst/>
          </a:prstGeom>
        </p:spPr>
      </p:pic>
      <p:pic>
        <p:nvPicPr>
          <p:cNvPr id="8" name="Graphic 7" descr="Fire with solid fill">
            <a:extLst>
              <a:ext uri="{FF2B5EF4-FFF2-40B4-BE49-F238E27FC236}">
                <a16:creationId xmlns:a16="http://schemas.microsoft.com/office/drawing/2014/main" id="{6ECC4DC1-3F00-8029-7C2A-B08C2A4FCAB4}"/>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845164" y="5355096"/>
            <a:ext cx="295656" cy="295656"/>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12EEE-FFDA-3D54-79A4-0F3E67F6864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900CC18-2FAD-7F13-E166-0A0C7A74736F}"/>
              </a:ext>
            </a:extLst>
          </p:cNvPr>
          <p:cNvSpPr>
            <a:spLocks noGrp="1"/>
          </p:cNvSpPr>
          <p:nvPr>
            <p:ph type="title"/>
          </p:nvPr>
        </p:nvSpPr>
        <p:spPr>
          <a:xfrm>
            <a:off x="815974" y="1282180"/>
            <a:ext cx="3469640" cy="646332"/>
          </a:xfrm>
        </p:spPr>
        <p:txBody>
          <a:bodyPr/>
          <a:lstStyle/>
          <a:p>
            <a:r>
              <a:rPr lang="en-US" dirty="0">
                <a:solidFill>
                  <a:schemeClr val="accent1"/>
                </a:solidFill>
              </a:rPr>
              <a:t>Task 9 </a:t>
            </a:r>
            <a:r>
              <a:rPr lang="en-US" dirty="0">
                <a:solidFill>
                  <a:schemeClr val="bg1"/>
                </a:solidFill>
              </a:rPr>
              <a:t>Query:</a:t>
            </a:r>
          </a:p>
        </p:txBody>
      </p:sp>
      <p:sp>
        <p:nvSpPr>
          <p:cNvPr id="11" name="Text Placeholder 10">
            <a:extLst>
              <a:ext uri="{FF2B5EF4-FFF2-40B4-BE49-F238E27FC236}">
                <a16:creationId xmlns:a16="http://schemas.microsoft.com/office/drawing/2014/main" id="{412346F5-1A7C-B0BA-40BD-F561D94B6DE4}"/>
              </a:ext>
            </a:extLst>
          </p:cNvPr>
          <p:cNvSpPr>
            <a:spLocks noGrp="1"/>
          </p:cNvSpPr>
          <p:nvPr>
            <p:ph type="body" sz="quarter" idx="11"/>
          </p:nvPr>
        </p:nvSpPr>
        <p:spPr>
          <a:xfrm>
            <a:off x="815974" y="2119012"/>
            <a:ext cx="5508626" cy="2853037"/>
          </a:xfrm>
        </p:spPr>
        <p:txBody>
          <a:bodyPr/>
          <a:lstStyle/>
          <a:p>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`Customer ID`, round ( sum ( Total ) ,2 ) </a:t>
            </a:r>
          </a:p>
          <a:p>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as </a:t>
            </a:r>
            <a:r>
              <a:rPr lang="en-US" altLang="en-US" sz="2000"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Total_Sales</a:t>
            </a:r>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p>
          <a:p>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sz="2000"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endPar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group by `Customer ID`</a:t>
            </a:r>
          </a:p>
          <a:p>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order by </a:t>
            </a:r>
            <a:r>
              <a:rPr lang="en-US" altLang="en-US" sz="2000"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Total_Sales</a:t>
            </a:r>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p>
          <a:p>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DESC limit 5;</a:t>
            </a:r>
          </a:p>
        </p:txBody>
      </p:sp>
      <p:graphicFrame>
        <p:nvGraphicFramePr>
          <p:cNvPr id="2" name="Table 1">
            <a:extLst>
              <a:ext uri="{FF2B5EF4-FFF2-40B4-BE49-F238E27FC236}">
                <a16:creationId xmlns:a16="http://schemas.microsoft.com/office/drawing/2014/main" id="{DABCAF94-5553-C8F2-EE84-8D998C40A4D9}"/>
              </a:ext>
            </a:extLst>
          </p:cNvPr>
          <p:cNvGraphicFramePr>
            <a:graphicFrameLocks noGrp="1"/>
          </p:cNvGraphicFramePr>
          <p:nvPr>
            <p:extLst>
              <p:ext uri="{D42A27DB-BD31-4B8C-83A1-F6EECF244321}">
                <p14:modId xmlns:p14="http://schemas.microsoft.com/office/powerpoint/2010/main" val="883934608"/>
              </p:ext>
            </p:extLst>
          </p:nvPr>
        </p:nvGraphicFramePr>
        <p:xfrm>
          <a:off x="6677024" y="2033289"/>
          <a:ext cx="3933826" cy="2337318"/>
        </p:xfrm>
        <a:graphic>
          <a:graphicData uri="http://schemas.openxmlformats.org/drawingml/2006/table">
            <a:tbl>
              <a:tblPr firstRow="1" bandRow="1">
                <a:tableStyleId>{5C22544A-7EE6-4342-B048-85BDC9FD1C3A}</a:tableStyleId>
              </a:tblPr>
              <a:tblGrid>
                <a:gridCol w="1966913">
                  <a:extLst>
                    <a:ext uri="{9D8B030D-6E8A-4147-A177-3AD203B41FA5}">
                      <a16:colId xmlns:a16="http://schemas.microsoft.com/office/drawing/2014/main" val="1855473093"/>
                    </a:ext>
                  </a:extLst>
                </a:gridCol>
                <a:gridCol w="1966913">
                  <a:extLst>
                    <a:ext uri="{9D8B030D-6E8A-4147-A177-3AD203B41FA5}">
                      <a16:colId xmlns:a16="http://schemas.microsoft.com/office/drawing/2014/main" val="3364114537"/>
                    </a:ext>
                  </a:extLst>
                </a:gridCol>
              </a:tblGrid>
              <a:tr h="366018">
                <a:tc>
                  <a:txBody>
                    <a:bodyPr/>
                    <a:lstStyle/>
                    <a:p>
                      <a:pPr algn="ctr"/>
                      <a:r>
                        <a:rPr lang="en-IN" dirty="0"/>
                        <a:t>Customer ID</a:t>
                      </a:r>
                    </a:p>
                  </a:txBody>
                  <a:tcPr/>
                </a:tc>
                <a:tc>
                  <a:txBody>
                    <a:bodyPr/>
                    <a:lstStyle/>
                    <a:p>
                      <a:pPr algn="ctr"/>
                      <a:r>
                        <a:rPr lang="en-IN" dirty="0"/>
                        <a:t>Total Sales</a:t>
                      </a:r>
                    </a:p>
                  </a:txBody>
                  <a:tcPr/>
                </a:tc>
                <a:extLst>
                  <a:ext uri="{0D108BD9-81ED-4DB2-BD59-A6C34878D82A}">
                    <a16:rowId xmlns:a16="http://schemas.microsoft.com/office/drawing/2014/main" val="647821376"/>
                  </a:ext>
                </a:extLst>
              </a:tr>
              <a:tr h="394260">
                <a:tc>
                  <a:txBody>
                    <a:bodyPr/>
                    <a:lstStyle/>
                    <a:p>
                      <a:pPr algn="ctr"/>
                      <a:r>
                        <a:rPr lang="en-IN" b="1" dirty="0">
                          <a:solidFill>
                            <a:srgbClr val="0070C0"/>
                          </a:solidFill>
                        </a:rPr>
                        <a:t>8</a:t>
                      </a:r>
                    </a:p>
                  </a:txBody>
                  <a:tcPr anchor="ctr"/>
                </a:tc>
                <a:tc>
                  <a:txBody>
                    <a:bodyPr/>
                    <a:lstStyle/>
                    <a:p>
                      <a:pPr algn="ctr"/>
                      <a:r>
                        <a:rPr lang="en-IN" b="1">
                          <a:solidFill>
                            <a:srgbClr val="0070C0"/>
                          </a:solidFill>
                        </a:rPr>
                        <a:t>26634.34</a:t>
                      </a:r>
                    </a:p>
                  </a:txBody>
                  <a:tcPr anchor="ctr"/>
                </a:tc>
                <a:extLst>
                  <a:ext uri="{0D108BD9-81ED-4DB2-BD59-A6C34878D82A}">
                    <a16:rowId xmlns:a16="http://schemas.microsoft.com/office/drawing/2014/main" val="1668890409"/>
                  </a:ext>
                </a:extLst>
              </a:tr>
              <a:tr h="394260">
                <a:tc>
                  <a:txBody>
                    <a:bodyPr/>
                    <a:lstStyle/>
                    <a:p>
                      <a:pPr algn="ctr"/>
                      <a:r>
                        <a:rPr lang="en-IN" b="1" dirty="0">
                          <a:solidFill>
                            <a:srgbClr val="0070C0"/>
                          </a:solidFill>
                        </a:rPr>
                        <a:t>3</a:t>
                      </a:r>
                    </a:p>
                  </a:txBody>
                  <a:tcPr anchor="ctr"/>
                </a:tc>
                <a:tc>
                  <a:txBody>
                    <a:bodyPr/>
                    <a:lstStyle/>
                    <a:p>
                      <a:pPr algn="ctr"/>
                      <a:r>
                        <a:rPr lang="en-IN" b="1">
                          <a:solidFill>
                            <a:srgbClr val="0070C0"/>
                          </a:solidFill>
                        </a:rPr>
                        <a:t>23402.26</a:t>
                      </a:r>
                    </a:p>
                  </a:txBody>
                  <a:tcPr anchor="ctr"/>
                </a:tc>
                <a:extLst>
                  <a:ext uri="{0D108BD9-81ED-4DB2-BD59-A6C34878D82A}">
                    <a16:rowId xmlns:a16="http://schemas.microsoft.com/office/drawing/2014/main" val="2359294664"/>
                  </a:ext>
                </a:extLst>
              </a:tr>
              <a:tr h="394260">
                <a:tc>
                  <a:txBody>
                    <a:bodyPr/>
                    <a:lstStyle/>
                    <a:p>
                      <a:pPr algn="ctr"/>
                      <a:r>
                        <a:rPr lang="en-IN" b="1" dirty="0">
                          <a:solidFill>
                            <a:srgbClr val="0070C0"/>
                          </a:solidFill>
                        </a:rPr>
                        <a:t>2</a:t>
                      </a:r>
                    </a:p>
                  </a:txBody>
                  <a:tcPr anchor="ctr"/>
                </a:tc>
                <a:tc>
                  <a:txBody>
                    <a:bodyPr/>
                    <a:lstStyle/>
                    <a:p>
                      <a:pPr algn="ctr"/>
                      <a:r>
                        <a:rPr lang="en-IN" b="1" dirty="0">
                          <a:solidFill>
                            <a:srgbClr val="0070C0"/>
                          </a:solidFill>
                        </a:rPr>
                        <a:t>23392.28</a:t>
                      </a:r>
                    </a:p>
                  </a:txBody>
                  <a:tcPr anchor="ctr"/>
                </a:tc>
                <a:extLst>
                  <a:ext uri="{0D108BD9-81ED-4DB2-BD59-A6C34878D82A}">
                    <a16:rowId xmlns:a16="http://schemas.microsoft.com/office/drawing/2014/main" val="2653423241"/>
                  </a:ext>
                </a:extLst>
              </a:tr>
              <a:tr h="394260">
                <a:tc>
                  <a:txBody>
                    <a:bodyPr/>
                    <a:lstStyle/>
                    <a:p>
                      <a:pPr algn="ctr"/>
                      <a:r>
                        <a:rPr lang="en-IN" b="1">
                          <a:solidFill>
                            <a:srgbClr val="0070C0"/>
                          </a:solidFill>
                        </a:rPr>
                        <a:t>15</a:t>
                      </a:r>
                    </a:p>
                  </a:txBody>
                  <a:tcPr anchor="ctr"/>
                </a:tc>
                <a:tc>
                  <a:txBody>
                    <a:bodyPr/>
                    <a:lstStyle/>
                    <a:p>
                      <a:pPr algn="ctr"/>
                      <a:r>
                        <a:rPr lang="en-IN" b="1" dirty="0">
                          <a:solidFill>
                            <a:srgbClr val="0070C0"/>
                          </a:solidFill>
                        </a:rPr>
                        <a:t>22674.46</a:t>
                      </a:r>
                    </a:p>
                  </a:txBody>
                  <a:tcPr anchor="ctr"/>
                </a:tc>
                <a:extLst>
                  <a:ext uri="{0D108BD9-81ED-4DB2-BD59-A6C34878D82A}">
                    <a16:rowId xmlns:a16="http://schemas.microsoft.com/office/drawing/2014/main" val="3448695235"/>
                  </a:ext>
                </a:extLst>
              </a:tr>
              <a:tr h="394260">
                <a:tc>
                  <a:txBody>
                    <a:bodyPr/>
                    <a:lstStyle/>
                    <a:p>
                      <a:pPr algn="ctr"/>
                      <a:r>
                        <a:rPr lang="en-IN" b="1">
                          <a:solidFill>
                            <a:srgbClr val="0070C0"/>
                          </a:solidFill>
                        </a:rPr>
                        <a:t>1</a:t>
                      </a:r>
                    </a:p>
                  </a:txBody>
                  <a:tcPr anchor="ctr"/>
                </a:tc>
                <a:tc>
                  <a:txBody>
                    <a:bodyPr/>
                    <a:lstStyle/>
                    <a:p>
                      <a:pPr algn="ctr"/>
                      <a:r>
                        <a:rPr lang="en-IN" b="1" dirty="0">
                          <a:solidFill>
                            <a:srgbClr val="0070C0"/>
                          </a:solidFill>
                        </a:rPr>
                        <a:t>22634.55</a:t>
                      </a:r>
                    </a:p>
                  </a:txBody>
                  <a:tcPr anchor="ctr"/>
                </a:tc>
                <a:extLst>
                  <a:ext uri="{0D108BD9-81ED-4DB2-BD59-A6C34878D82A}">
                    <a16:rowId xmlns:a16="http://schemas.microsoft.com/office/drawing/2014/main" val="4244008036"/>
                  </a:ext>
                </a:extLst>
              </a:tr>
            </a:tbl>
          </a:graphicData>
        </a:graphic>
      </p:graphicFrame>
      <p:sp>
        <p:nvSpPr>
          <p:cNvPr id="8" name="TextBox 7">
            <a:extLst>
              <a:ext uri="{FF2B5EF4-FFF2-40B4-BE49-F238E27FC236}">
                <a16:creationId xmlns:a16="http://schemas.microsoft.com/office/drawing/2014/main" id="{A30D8D04-C434-F0F4-1F1E-804E47ADF9AB}"/>
              </a:ext>
            </a:extLst>
          </p:cNvPr>
          <p:cNvSpPr txBox="1"/>
          <p:nvPr/>
        </p:nvSpPr>
        <p:spPr>
          <a:xfrm>
            <a:off x="6591299" y="1405292"/>
            <a:ext cx="6096000" cy="523220"/>
          </a:xfrm>
          <a:prstGeom prst="rect">
            <a:avLst/>
          </a:prstGeom>
          <a:noFill/>
        </p:spPr>
        <p:txBody>
          <a:bodyPr wrap="square">
            <a:spAutoFit/>
          </a:bodyPr>
          <a:lstStyle/>
          <a:p>
            <a:r>
              <a:rPr lang="en-IN" sz="2800" b="1" dirty="0">
                <a:solidFill>
                  <a:schemeClr val="accent1"/>
                </a:solidFill>
                <a:latin typeface="+mj-lt"/>
              </a:rPr>
              <a:t>Output Table</a:t>
            </a:r>
          </a:p>
        </p:txBody>
      </p:sp>
    </p:spTree>
    <p:extLst>
      <p:ext uri="{BB962C8B-B14F-4D97-AF65-F5344CB8AC3E}">
        <p14:creationId xmlns:p14="http://schemas.microsoft.com/office/powerpoint/2010/main" val="419711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 calcmode="lin" valueType="num">
                                      <p:cBhvr additive="base">
                                        <p:cTn id="2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 calcmode="lin" valueType="num">
                                      <p:cBhvr additive="base">
                                        <p:cTn id="3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 calcmode="lin" valueType="num">
                                      <p:cBhvr additive="base">
                                        <p:cTn id="4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1000"/>
                                        <p:tgtEl>
                                          <p:spTgt spid="2"/>
                                        </p:tgtEl>
                                      </p:cBhvr>
                                    </p:animEffect>
                                    <p:anim calcmode="lin" valueType="num">
                                      <p:cBhvr>
                                        <p:cTn id="53" dur="1000" fill="hold"/>
                                        <p:tgtEl>
                                          <p:spTgt spid="2"/>
                                        </p:tgtEl>
                                        <p:attrNameLst>
                                          <p:attrName>ppt_x</p:attrName>
                                        </p:attrNameLst>
                                      </p:cBhvr>
                                      <p:tavLst>
                                        <p:tav tm="0">
                                          <p:val>
                                            <p:strVal val="#ppt_x"/>
                                          </p:val>
                                        </p:tav>
                                        <p:tav tm="100000">
                                          <p:val>
                                            <p:strVal val="#ppt_x"/>
                                          </p:val>
                                        </p:tav>
                                      </p:tavLst>
                                    </p:anim>
                                    <p:anim calcmode="lin" valueType="num">
                                      <p:cBhvr>
                                        <p:cTn id="5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4D4CCD8-DD61-4715-9E46-6BFA063F59A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7BE7304-EBBD-A2C8-B166-35F9F7960D57}"/>
              </a:ext>
            </a:extLst>
          </p:cNvPr>
          <p:cNvSpPr>
            <a:spLocks noGrp="1"/>
          </p:cNvSpPr>
          <p:nvPr>
            <p:ph type="title"/>
          </p:nvPr>
        </p:nvSpPr>
        <p:spPr>
          <a:xfrm>
            <a:off x="5281022" y="1777681"/>
            <a:ext cx="6910978" cy="609919"/>
          </a:xfrm>
        </p:spPr>
        <p:txBody>
          <a:bodyPr>
            <a:noAutofit/>
          </a:bodyPr>
          <a:lstStyle/>
          <a:p>
            <a:r>
              <a:rPr lang="en-US" b="1" i="0" u="none" strike="noStrike" baseline="0" dirty="0">
                <a:solidFill>
                  <a:srgbClr val="0070C0"/>
                </a:solidFill>
                <a:latin typeface="Arial-BoldMT"/>
              </a:rPr>
              <a:t>Task 10: </a:t>
            </a:r>
            <a:r>
              <a:rPr lang="en-US" b="1" i="0" u="none" strike="noStrike" baseline="0" dirty="0">
                <a:latin typeface="Arial-BoldMT"/>
              </a:rPr>
              <a:t>Analyzing Sales Trends by Day of the Week</a:t>
            </a:r>
            <a:endParaRPr lang="en-US" dirty="0"/>
          </a:p>
        </p:txBody>
      </p:sp>
      <p:sp>
        <p:nvSpPr>
          <p:cNvPr id="3" name="Text Placeholder 2">
            <a:extLst>
              <a:ext uri="{FF2B5EF4-FFF2-40B4-BE49-F238E27FC236}">
                <a16:creationId xmlns:a16="http://schemas.microsoft.com/office/drawing/2014/main" id="{0CA0B6BB-FDF7-E62E-6113-915B447B7C8B}"/>
              </a:ext>
            </a:extLst>
          </p:cNvPr>
          <p:cNvSpPr>
            <a:spLocks noGrp="1"/>
          </p:cNvSpPr>
          <p:nvPr>
            <p:ph type="body" sz="quarter" idx="11"/>
          </p:nvPr>
        </p:nvSpPr>
        <p:spPr>
          <a:xfrm>
            <a:off x="5281022" y="3134359"/>
            <a:ext cx="6778898" cy="736601"/>
          </a:xfrm>
        </p:spPr>
        <p:txBody>
          <a:bodyPr vert="horz" lIns="91440" tIns="45720" rIns="91440" bIns="45720" rtlCol="0" anchor="t">
            <a:noAutofit/>
          </a:bodyPr>
          <a:lstStyle/>
          <a:p>
            <a:pPr algn="l"/>
            <a:r>
              <a:rPr lang="en-US" sz="2800" b="0" i="0" u="none" strike="noStrike" baseline="0" dirty="0">
                <a:solidFill>
                  <a:srgbClr val="0070C0"/>
                </a:solidFill>
                <a:latin typeface="ArialMT"/>
              </a:rPr>
              <a:t>	Walmart wants to analyze the sales patterns to determine which day of the week brings the highest sales.</a:t>
            </a:r>
            <a:endParaRPr lang="en-US" sz="2800" dirty="0">
              <a:solidFill>
                <a:srgbClr val="0070C0"/>
              </a:solidFill>
            </a:endParaRPr>
          </a:p>
        </p:txBody>
      </p:sp>
      <p:pic>
        <p:nvPicPr>
          <p:cNvPr id="2" name="Graphic 1" descr="Fire with solid fill">
            <a:extLst>
              <a:ext uri="{FF2B5EF4-FFF2-40B4-BE49-F238E27FC236}">
                <a16:creationId xmlns:a16="http://schemas.microsoft.com/office/drawing/2014/main" id="{4FA9C173-74DC-193B-54F5-4E20B55EF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06523" y="3239523"/>
            <a:ext cx="378954" cy="378954"/>
          </a:xfrm>
          <a:prstGeom prst="rect">
            <a:avLst/>
          </a:prstGeom>
        </p:spPr>
      </p:pic>
    </p:spTree>
    <p:extLst>
      <p:ext uri="{BB962C8B-B14F-4D97-AF65-F5344CB8AC3E}">
        <p14:creationId xmlns:p14="http://schemas.microsoft.com/office/powerpoint/2010/main" val="309144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D08DA-E49C-2B7F-F315-BAAE6C533FE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DDA890F-2A5A-B658-0381-D61BD75EE1B0}"/>
              </a:ext>
            </a:extLst>
          </p:cNvPr>
          <p:cNvSpPr>
            <a:spLocks noGrp="1"/>
          </p:cNvSpPr>
          <p:nvPr>
            <p:ph type="title"/>
          </p:nvPr>
        </p:nvSpPr>
        <p:spPr>
          <a:xfrm>
            <a:off x="815974" y="1282180"/>
            <a:ext cx="3946526" cy="646332"/>
          </a:xfrm>
        </p:spPr>
        <p:txBody>
          <a:bodyPr/>
          <a:lstStyle/>
          <a:p>
            <a:r>
              <a:rPr lang="en-US" dirty="0">
                <a:solidFill>
                  <a:schemeClr val="accent1"/>
                </a:solidFill>
              </a:rPr>
              <a:t>Task 10 </a:t>
            </a:r>
            <a:r>
              <a:rPr lang="en-US" dirty="0">
                <a:solidFill>
                  <a:schemeClr val="bg1"/>
                </a:solidFill>
              </a:rPr>
              <a:t>Query:</a:t>
            </a:r>
          </a:p>
        </p:txBody>
      </p:sp>
      <p:sp>
        <p:nvSpPr>
          <p:cNvPr id="11" name="Text Placeholder 10">
            <a:extLst>
              <a:ext uri="{FF2B5EF4-FFF2-40B4-BE49-F238E27FC236}">
                <a16:creationId xmlns:a16="http://schemas.microsoft.com/office/drawing/2014/main" id="{C14151CA-C725-11BA-5537-F5D32E1569FC}"/>
              </a:ext>
            </a:extLst>
          </p:cNvPr>
          <p:cNvSpPr>
            <a:spLocks noGrp="1"/>
          </p:cNvSpPr>
          <p:nvPr>
            <p:ph type="body" sz="quarter" idx="11"/>
          </p:nvPr>
        </p:nvSpPr>
        <p:spPr>
          <a:xfrm>
            <a:off x="581024" y="2119012"/>
            <a:ext cx="6096000" cy="2853037"/>
          </a:xfrm>
        </p:spPr>
        <p:txBody>
          <a:bodyPr/>
          <a:lstStyle/>
          <a:p>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a:t>
            </a:r>
          </a:p>
          <a:p>
            <a:r>
              <a:rPr lang="en-US" altLang="en-US" sz="2000"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date_format</a:t>
            </a:r>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r>
              <a:rPr lang="en-US" altLang="en-US" sz="2000"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str_to_date</a:t>
            </a:r>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Date, '%d-%m-%Y’), '%W’ ) </a:t>
            </a:r>
          </a:p>
          <a:p>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as </a:t>
            </a:r>
            <a:r>
              <a:rPr lang="en-US" altLang="en-US" sz="2000"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Day_of_the_week</a:t>
            </a:r>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p>
          <a:p>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round ( sum ( Total ) , 2 ) as </a:t>
            </a:r>
            <a:r>
              <a:rPr lang="en-US" altLang="en-US" sz="2000"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Total_sales</a:t>
            </a:r>
            <a:endPar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sz="2000"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endPar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group by </a:t>
            </a:r>
            <a:r>
              <a:rPr lang="en-US" altLang="en-US" sz="2000"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Day_of_the_week</a:t>
            </a:r>
            <a:r>
              <a:rPr lang="en-US" altLang="en-US" sz="2000"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t>
            </a:r>
          </a:p>
        </p:txBody>
      </p:sp>
      <p:graphicFrame>
        <p:nvGraphicFramePr>
          <p:cNvPr id="2" name="Table 1">
            <a:extLst>
              <a:ext uri="{FF2B5EF4-FFF2-40B4-BE49-F238E27FC236}">
                <a16:creationId xmlns:a16="http://schemas.microsoft.com/office/drawing/2014/main" id="{10F4CDE7-D208-EF4C-A75C-56B7DCA1DB86}"/>
              </a:ext>
            </a:extLst>
          </p:cNvPr>
          <p:cNvGraphicFramePr>
            <a:graphicFrameLocks noGrp="1"/>
          </p:cNvGraphicFramePr>
          <p:nvPr>
            <p:extLst>
              <p:ext uri="{D42A27DB-BD31-4B8C-83A1-F6EECF244321}">
                <p14:modId xmlns:p14="http://schemas.microsoft.com/office/powerpoint/2010/main" val="399161137"/>
              </p:ext>
            </p:extLst>
          </p:nvPr>
        </p:nvGraphicFramePr>
        <p:xfrm>
          <a:off x="6677024" y="1744526"/>
          <a:ext cx="4276726" cy="3125580"/>
        </p:xfrm>
        <a:graphic>
          <a:graphicData uri="http://schemas.openxmlformats.org/drawingml/2006/table">
            <a:tbl>
              <a:tblPr firstRow="1" bandRow="1">
                <a:tableStyleId>{5C22544A-7EE6-4342-B048-85BDC9FD1C3A}</a:tableStyleId>
              </a:tblPr>
              <a:tblGrid>
                <a:gridCol w="2138363">
                  <a:extLst>
                    <a:ext uri="{9D8B030D-6E8A-4147-A177-3AD203B41FA5}">
                      <a16:colId xmlns:a16="http://schemas.microsoft.com/office/drawing/2014/main" val="1855473093"/>
                    </a:ext>
                  </a:extLst>
                </a:gridCol>
                <a:gridCol w="2138363">
                  <a:extLst>
                    <a:ext uri="{9D8B030D-6E8A-4147-A177-3AD203B41FA5}">
                      <a16:colId xmlns:a16="http://schemas.microsoft.com/office/drawing/2014/main" val="3364114537"/>
                    </a:ext>
                  </a:extLst>
                </a:gridCol>
              </a:tblGrid>
              <a:tr h="348379">
                <a:tc>
                  <a:txBody>
                    <a:bodyPr/>
                    <a:lstStyle/>
                    <a:p>
                      <a:pPr algn="ctr"/>
                      <a:r>
                        <a:rPr lang="en-IN" dirty="0" err="1"/>
                        <a:t>Day_of_the_week</a:t>
                      </a:r>
                      <a:endParaRPr lang="en-IN" dirty="0"/>
                    </a:p>
                  </a:txBody>
                  <a:tcPr/>
                </a:tc>
                <a:tc>
                  <a:txBody>
                    <a:bodyPr/>
                    <a:lstStyle/>
                    <a:p>
                      <a:pPr algn="ctr"/>
                      <a:r>
                        <a:rPr lang="en-IN" dirty="0" err="1"/>
                        <a:t>Tales_sales</a:t>
                      </a:r>
                      <a:endParaRPr lang="en-IN" dirty="0"/>
                    </a:p>
                  </a:txBody>
                  <a:tcPr/>
                </a:tc>
                <a:extLst>
                  <a:ext uri="{0D108BD9-81ED-4DB2-BD59-A6C34878D82A}">
                    <a16:rowId xmlns:a16="http://schemas.microsoft.com/office/drawing/2014/main" val="647821376"/>
                  </a:ext>
                </a:extLst>
              </a:tr>
              <a:tr h="394260">
                <a:tc>
                  <a:txBody>
                    <a:bodyPr/>
                    <a:lstStyle/>
                    <a:p>
                      <a:pPr algn="ctr"/>
                      <a:r>
                        <a:rPr lang="en-IN" b="1" dirty="0">
                          <a:solidFill>
                            <a:srgbClr val="0070C0"/>
                          </a:solidFill>
                        </a:rPr>
                        <a:t>Saturday</a:t>
                      </a:r>
                    </a:p>
                  </a:txBody>
                  <a:tcPr anchor="ctr"/>
                </a:tc>
                <a:tc>
                  <a:txBody>
                    <a:bodyPr/>
                    <a:lstStyle/>
                    <a:p>
                      <a:pPr algn="ctr"/>
                      <a:r>
                        <a:rPr lang="en-IN" b="1">
                          <a:solidFill>
                            <a:srgbClr val="0070C0"/>
                          </a:solidFill>
                        </a:rPr>
                        <a:t>56120.81</a:t>
                      </a:r>
                    </a:p>
                  </a:txBody>
                  <a:tcPr anchor="ctr"/>
                </a:tc>
                <a:extLst>
                  <a:ext uri="{0D108BD9-81ED-4DB2-BD59-A6C34878D82A}">
                    <a16:rowId xmlns:a16="http://schemas.microsoft.com/office/drawing/2014/main" val="1668890409"/>
                  </a:ext>
                </a:extLst>
              </a:tr>
              <a:tr h="394260">
                <a:tc>
                  <a:txBody>
                    <a:bodyPr/>
                    <a:lstStyle/>
                    <a:p>
                      <a:pPr algn="ctr"/>
                      <a:r>
                        <a:rPr lang="en-IN" b="1">
                          <a:solidFill>
                            <a:srgbClr val="0070C0"/>
                          </a:solidFill>
                        </a:rPr>
                        <a:t>Friday</a:t>
                      </a:r>
                    </a:p>
                  </a:txBody>
                  <a:tcPr anchor="ctr"/>
                </a:tc>
                <a:tc>
                  <a:txBody>
                    <a:bodyPr/>
                    <a:lstStyle/>
                    <a:p>
                      <a:pPr algn="ctr"/>
                      <a:r>
                        <a:rPr lang="en-IN" b="1">
                          <a:solidFill>
                            <a:srgbClr val="0070C0"/>
                          </a:solidFill>
                        </a:rPr>
                        <a:t>43926.34</a:t>
                      </a:r>
                    </a:p>
                  </a:txBody>
                  <a:tcPr anchor="ctr"/>
                </a:tc>
                <a:extLst>
                  <a:ext uri="{0D108BD9-81ED-4DB2-BD59-A6C34878D82A}">
                    <a16:rowId xmlns:a16="http://schemas.microsoft.com/office/drawing/2014/main" val="2359294664"/>
                  </a:ext>
                </a:extLst>
              </a:tr>
              <a:tr h="394260">
                <a:tc>
                  <a:txBody>
                    <a:bodyPr/>
                    <a:lstStyle/>
                    <a:p>
                      <a:pPr algn="ctr"/>
                      <a:r>
                        <a:rPr lang="en-IN" b="1">
                          <a:solidFill>
                            <a:srgbClr val="0070C0"/>
                          </a:solidFill>
                        </a:rPr>
                        <a:t>Sunday</a:t>
                      </a:r>
                    </a:p>
                  </a:txBody>
                  <a:tcPr anchor="ctr"/>
                </a:tc>
                <a:tc>
                  <a:txBody>
                    <a:bodyPr/>
                    <a:lstStyle/>
                    <a:p>
                      <a:pPr algn="ctr"/>
                      <a:r>
                        <a:rPr lang="en-IN" b="1">
                          <a:solidFill>
                            <a:srgbClr val="0070C0"/>
                          </a:solidFill>
                        </a:rPr>
                        <a:t>44457.89</a:t>
                      </a:r>
                    </a:p>
                  </a:txBody>
                  <a:tcPr anchor="ctr"/>
                </a:tc>
                <a:extLst>
                  <a:ext uri="{0D108BD9-81ED-4DB2-BD59-A6C34878D82A}">
                    <a16:rowId xmlns:a16="http://schemas.microsoft.com/office/drawing/2014/main" val="2653423241"/>
                  </a:ext>
                </a:extLst>
              </a:tr>
              <a:tr h="394260">
                <a:tc>
                  <a:txBody>
                    <a:bodyPr/>
                    <a:lstStyle/>
                    <a:p>
                      <a:pPr algn="ctr"/>
                      <a:r>
                        <a:rPr lang="en-IN" b="1">
                          <a:solidFill>
                            <a:srgbClr val="0070C0"/>
                          </a:solidFill>
                        </a:rPr>
                        <a:t>Monday</a:t>
                      </a:r>
                    </a:p>
                  </a:txBody>
                  <a:tcPr anchor="ctr"/>
                </a:tc>
                <a:tc>
                  <a:txBody>
                    <a:bodyPr/>
                    <a:lstStyle/>
                    <a:p>
                      <a:pPr algn="ctr"/>
                      <a:r>
                        <a:rPr lang="en-IN" b="1">
                          <a:solidFill>
                            <a:srgbClr val="0070C0"/>
                          </a:solidFill>
                        </a:rPr>
                        <a:t>37899.08</a:t>
                      </a:r>
                    </a:p>
                  </a:txBody>
                  <a:tcPr anchor="ctr"/>
                </a:tc>
                <a:extLst>
                  <a:ext uri="{0D108BD9-81ED-4DB2-BD59-A6C34878D82A}">
                    <a16:rowId xmlns:a16="http://schemas.microsoft.com/office/drawing/2014/main" val="3448695235"/>
                  </a:ext>
                </a:extLst>
              </a:tr>
              <a:tr h="394260">
                <a:tc>
                  <a:txBody>
                    <a:bodyPr/>
                    <a:lstStyle/>
                    <a:p>
                      <a:pPr algn="ctr"/>
                      <a:r>
                        <a:rPr lang="en-IN" b="1">
                          <a:solidFill>
                            <a:srgbClr val="0070C0"/>
                          </a:solidFill>
                        </a:rPr>
                        <a:t>Thursday</a:t>
                      </a:r>
                    </a:p>
                  </a:txBody>
                  <a:tcPr anchor="ctr"/>
                </a:tc>
                <a:tc>
                  <a:txBody>
                    <a:bodyPr/>
                    <a:lstStyle/>
                    <a:p>
                      <a:pPr algn="ctr"/>
                      <a:r>
                        <a:rPr lang="en-IN" b="1">
                          <a:solidFill>
                            <a:srgbClr val="0070C0"/>
                          </a:solidFill>
                        </a:rPr>
                        <a:t>45349.25</a:t>
                      </a:r>
                    </a:p>
                  </a:txBody>
                  <a:tcPr anchor="ctr"/>
                </a:tc>
                <a:extLst>
                  <a:ext uri="{0D108BD9-81ED-4DB2-BD59-A6C34878D82A}">
                    <a16:rowId xmlns:a16="http://schemas.microsoft.com/office/drawing/2014/main" val="4244008036"/>
                  </a:ext>
                </a:extLst>
              </a:tr>
              <a:tr h="394260">
                <a:tc>
                  <a:txBody>
                    <a:bodyPr/>
                    <a:lstStyle/>
                    <a:p>
                      <a:pPr algn="ctr"/>
                      <a:r>
                        <a:rPr lang="en-IN" b="1">
                          <a:solidFill>
                            <a:srgbClr val="0070C0"/>
                          </a:solidFill>
                        </a:rPr>
                        <a:t>Wednesday</a:t>
                      </a:r>
                    </a:p>
                  </a:txBody>
                  <a:tcPr anchor="ctr"/>
                </a:tc>
                <a:tc>
                  <a:txBody>
                    <a:bodyPr/>
                    <a:lstStyle/>
                    <a:p>
                      <a:pPr algn="ctr"/>
                      <a:r>
                        <a:rPr lang="en-IN" b="1">
                          <a:solidFill>
                            <a:srgbClr val="0070C0"/>
                          </a:solidFill>
                        </a:rPr>
                        <a:t>43731.14</a:t>
                      </a:r>
                    </a:p>
                  </a:txBody>
                  <a:tcPr anchor="ctr"/>
                </a:tc>
                <a:extLst>
                  <a:ext uri="{0D108BD9-81ED-4DB2-BD59-A6C34878D82A}">
                    <a16:rowId xmlns:a16="http://schemas.microsoft.com/office/drawing/2014/main" val="3526665238"/>
                  </a:ext>
                </a:extLst>
              </a:tr>
              <a:tr h="394260">
                <a:tc>
                  <a:txBody>
                    <a:bodyPr/>
                    <a:lstStyle/>
                    <a:p>
                      <a:pPr algn="ctr"/>
                      <a:r>
                        <a:rPr lang="en-IN" b="1">
                          <a:solidFill>
                            <a:srgbClr val="0070C0"/>
                          </a:solidFill>
                        </a:rPr>
                        <a:t>Tuesday</a:t>
                      </a:r>
                    </a:p>
                  </a:txBody>
                  <a:tcPr anchor="ctr"/>
                </a:tc>
                <a:tc>
                  <a:txBody>
                    <a:bodyPr/>
                    <a:lstStyle/>
                    <a:p>
                      <a:pPr algn="ctr"/>
                      <a:r>
                        <a:rPr lang="en-IN" b="1" dirty="0">
                          <a:solidFill>
                            <a:srgbClr val="0070C0"/>
                          </a:solidFill>
                        </a:rPr>
                        <a:t>51482.25</a:t>
                      </a:r>
                    </a:p>
                  </a:txBody>
                  <a:tcPr anchor="ctr"/>
                </a:tc>
                <a:extLst>
                  <a:ext uri="{0D108BD9-81ED-4DB2-BD59-A6C34878D82A}">
                    <a16:rowId xmlns:a16="http://schemas.microsoft.com/office/drawing/2014/main" val="4024410656"/>
                  </a:ext>
                </a:extLst>
              </a:tr>
            </a:tbl>
          </a:graphicData>
        </a:graphic>
      </p:graphicFrame>
      <p:sp>
        <p:nvSpPr>
          <p:cNvPr id="8" name="TextBox 7">
            <a:extLst>
              <a:ext uri="{FF2B5EF4-FFF2-40B4-BE49-F238E27FC236}">
                <a16:creationId xmlns:a16="http://schemas.microsoft.com/office/drawing/2014/main" id="{A018AFE0-F506-EDAE-A741-8D67F69F60FC}"/>
              </a:ext>
            </a:extLst>
          </p:cNvPr>
          <p:cNvSpPr txBox="1"/>
          <p:nvPr/>
        </p:nvSpPr>
        <p:spPr>
          <a:xfrm>
            <a:off x="6572249" y="1030806"/>
            <a:ext cx="6096000" cy="523220"/>
          </a:xfrm>
          <a:prstGeom prst="rect">
            <a:avLst/>
          </a:prstGeom>
          <a:noFill/>
        </p:spPr>
        <p:txBody>
          <a:bodyPr wrap="square">
            <a:spAutoFit/>
          </a:bodyPr>
          <a:lstStyle/>
          <a:p>
            <a:r>
              <a:rPr lang="en-IN" sz="2800" b="1" dirty="0">
                <a:solidFill>
                  <a:schemeClr val="accent1"/>
                </a:solidFill>
                <a:latin typeface="+mj-lt"/>
              </a:rPr>
              <a:t>Output Table:</a:t>
            </a:r>
          </a:p>
        </p:txBody>
      </p:sp>
    </p:spTree>
    <p:extLst>
      <p:ext uri="{BB962C8B-B14F-4D97-AF65-F5344CB8AC3E}">
        <p14:creationId xmlns:p14="http://schemas.microsoft.com/office/powerpoint/2010/main" val="255267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 calcmode="lin" valueType="num">
                                      <p:cBhvr additive="base">
                                        <p:cTn id="2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 calcmode="lin" valueType="num">
                                      <p:cBhvr additive="base">
                                        <p:cTn id="3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 calcmode="lin" valueType="num">
                                      <p:cBhvr additive="base">
                                        <p:cTn id="3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anim calcmode="lin" valueType="num">
                                      <p:cBhvr additive="base">
                                        <p:cTn id="4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1000"/>
                                        <p:tgtEl>
                                          <p:spTgt spid="2"/>
                                        </p:tgtEl>
                                      </p:cBhvr>
                                    </p:animEffect>
                                    <p:anim calcmode="lin" valueType="num">
                                      <p:cBhvr>
                                        <p:cTn id="55" dur="1000" fill="hold"/>
                                        <p:tgtEl>
                                          <p:spTgt spid="2"/>
                                        </p:tgtEl>
                                        <p:attrNameLst>
                                          <p:attrName>ppt_x</p:attrName>
                                        </p:attrNameLst>
                                      </p:cBhvr>
                                      <p:tavLst>
                                        <p:tav tm="0">
                                          <p:val>
                                            <p:strVal val="#ppt_x"/>
                                          </p:val>
                                        </p:tav>
                                        <p:tav tm="100000">
                                          <p:val>
                                            <p:strVal val="#ppt_x"/>
                                          </p:val>
                                        </p:tav>
                                      </p:tavLst>
                                    </p:anim>
                                    <p:anim calcmode="lin" valueType="num">
                                      <p:cBhvr>
                                        <p:cTn id="5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0D218-1FB4-EF18-EEB1-DD778E75209F}"/>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4A9C6F29-AC05-F537-1CF9-03812EA0CC38}"/>
              </a:ext>
            </a:extLst>
          </p:cNvPr>
          <p:cNvSpPr txBox="1"/>
          <p:nvPr/>
        </p:nvSpPr>
        <p:spPr>
          <a:xfrm>
            <a:off x="367030" y="612319"/>
            <a:ext cx="5881370" cy="1384995"/>
          </a:xfrm>
          <a:prstGeom prst="rect">
            <a:avLst/>
          </a:prstGeom>
          <a:noFill/>
        </p:spPr>
        <p:txBody>
          <a:bodyPr wrap="square" rtlCol="0">
            <a:spAutoFit/>
          </a:bodyPr>
          <a:lstStyle/>
          <a:p>
            <a:r>
              <a:rPr lang="en-IN" sz="2800" dirty="0">
                <a:solidFill>
                  <a:srgbClr val="0070C0"/>
                </a:solidFill>
                <a:latin typeface="Bahnschrift SemiBold" panose="020B0502040204020203" pitchFamily="34" charset="0"/>
              </a:rPr>
              <a:t>Based on the Output of the </a:t>
            </a:r>
            <a:r>
              <a:rPr lang="en-IN" sz="2800" dirty="0">
                <a:solidFill>
                  <a:schemeClr val="accent1"/>
                </a:solidFill>
                <a:latin typeface="Bahnschrift SemiBold" panose="020B0502040204020203" pitchFamily="34" charset="0"/>
              </a:rPr>
              <a:t>Task 10 </a:t>
            </a:r>
            <a:r>
              <a:rPr lang="en-IN" sz="2800" dirty="0">
                <a:solidFill>
                  <a:srgbClr val="0070C0"/>
                </a:solidFill>
                <a:latin typeface="Bahnschrift SemiBold" panose="020B0502040204020203" pitchFamily="34" charset="0"/>
              </a:rPr>
              <a:t>Query the distribution is displayed on the below area chart.</a:t>
            </a:r>
          </a:p>
        </p:txBody>
      </p:sp>
      <p:graphicFrame>
        <p:nvGraphicFramePr>
          <p:cNvPr id="3" name="Chart 2">
            <a:extLst>
              <a:ext uri="{FF2B5EF4-FFF2-40B4-BE49-F238E27FC236}">
                <a16:creationId xmlns:a16="http://schemas.microsoft.com/office/drawing/2014/main" id="{E3DF5DAC-52D9-4A68-1D31-2084DFE14999}"/>
              </a:ext>
            </a:extLst>
          </p:cNvPr>
          <p:cNvGraphicFramePr>
            <a:graphicFrameLocks/>
          </p:cNvGraphicFramePr>
          <p:nvPr>
            <p:extLst>
              <p:ext uri="{D42A27DB-BD31-4B8C-83A1-F6EECF244321}">
                <p14:modId xmlns:p14="http://schemas.microsoft.com/office/powerpoint/2010/main" val="2108564608"/>
              </p:ext>
            </p:extLst>
          </p:nvPr>
        </p:nvGraphicFramePr>
        <p:xfrm>
          <a:off x="510540" y="2377440"/>
          <a:ext cx="6404610" cy="40843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866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Graphic spid="3"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Conclusion</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7" y="3260705"/>
            <a:ext cx="7799387" cy="1534757"/>
          </a:xfrm>
        </p:spPr>
        <p:txBody>
          <a:bodyPr vert="horz" wrap="square" lIns="0" tIns="0" rIns="0" bIns="0" rtlCol="0" anchor="t">
            <a:noAutofit/>
          </a:bodyPr>
          <a:lstStyle/>
          <a:p>
            <a:r>
              <a:rPr lang="en-US" dirty="0"/>
              <a:t>Hence, I have provided the SQL queries and Visualizations for all possible outputs, for all the 10 Tasks are made by using pivot tables in the MS Excel.</a:t>
            </a:r>
          </a:p>
          <a:p>
            <a:r>
              <a:rPr lang="en-US" dirty="0"/>
              <a:t>While working on these tasks I got a deep understanding in the structure of the SQL.</a:t>
            </a:r>
          </a:p>
          <a:p>
            <a:endParaRPr lang="en-US" dirty="0"/>
          </a:p>
          <a:p>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6F2C1-05FA-3DDF-7D32-796DCDBB9E9D}"/>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F8290EFE-5C34-6629-8DF2-58032467D9A2}"/>
              </a:ext>
            </a:extLst>
          </p:cNvPr>
          <p:cNvSpPr>
            <a:spLocks noGrp="1"/>
          </p:cNvSpPr>
          <p:nvPr>
            <p:ph type="title"/>
          </p:nvPr>
        </p:nvSpPr>
        <p:spPr>
          <a:xfrm>
            <a:off x="4872941" y="2096943"/>
            <a:ext cx="3698778" cy="692942"/>
          </a:xfrm>
        </p:spPr>
        <p:txBody>
          <a:bodyPr/>
          <a:lstStyle/>
          <a:p>
            <a:r>
              <a:rPr lang="en-US" dirty="0"/>
              <a:t>THANK </a:t>
            </a:r>
            <a:r>
              <a:rPr lang="en-US" dirty="0">
                <a:solidFill>
                  <a:schemeClr val="accent1"/>
                </a:solidFill>
              </a:rPr>
              <a:t>YOU</a:t>
            </a:r>
            <a:r>
              <a:rPr lang="en-US" dirty="0">
                <a:solidFill>
                  <a:schemeClr val="bg1"/>
                </a:solidFill>
              </a:rPr>
              <a:t>…</a:t>
            </a:r>
          </a:p>
        </p:txBody>
      </p:sp>
      <p:sp>
        <p:nvSpPr>
          <p:cNvPr id="20" name="Text Placeholder 2">
            <a:extLst>
              <a:ext uri="{FF2B5EF4-FFF2-40B4-BE49-F238E27FC236}">
                <a16:creationId xmlns:a16="http://schemas.microsoft.com/office/drawing/2014/main" id="{97C04A32-2826-3C9E-13BC-B0A12299BA77}"/>
              </a:ext>
            </a:extLst>
          </p:cNvPr>
          <p:cNvSpPr>
            <a:spLocks noGrp="1"/>
          </p:cNvSpPr>
          <p:nvPr>
            <p:ph type="body" sz="quarter" idx="11"/>
          </p:nvPr>
        </p:nvSpPr>
        <p:spPr>
          <a:xfrm>
            <a:off x="7827195" y="2990850"/>
            <a:ext cx="2763639" cy="438150"/>
          </a:xfrm>
        </p:spPr>
        <p:txBody>
          <a:bodyPr/>
          <a:lstStyle/>
          <a:p>
            <a:r>
              <a:rPr lang="en-US" altLang="en-US" sz="2800" dirty="0">
                <a:solidFill>
                  <a:schemeClr val="accent1"/>
                </a:solidFill>
              </a:rPr>
              <a:t>INTERN</a:t>
            </a:r>
            <a:r>
              <a:rPr lang="en-US" altLang="en-US" sz="2800" dirty="0">
                <a:solidFill>
                  <a:schemeClr val="accent2"/>
                </a:solidFill>
              </a:rPr>
              <a:t>SHALA</a:t>
            </a:r>
          </a:p>
          <a:p>
            <a:endParaRPr lang="en-US" dirty="0"/>
          </a:p>
          <a:p>
            <a:endParaRPr lang="en-US" dirty="0"/>
          </a:p>
        </p:txBody>
      </p:sp>
      <p:sp>
        <p:nvSpPr>
          <p:cNvPr id="18" name="Freeform: Shape 17">
            <a:extLst>
              <a:ext uri="{FF2B5EF4-FFF2-40B4-BE49-F238E27FC236}">
                <a16:creationId xmlns:a16="http://schemas.microsoft.com/office/drawing/2014/main" id="{325F75FC-09D1-11D5-F932-575621E47308}"/>
              </a:ext>
            </a:extLst>
          </p:cNvPr>
          <p:cNvSpPr/>
          <p:nvPr/>
        </p:nvSpPr>
        <p:spPr>
          <a:xfrm>
            <a:off x="4745620" y="0"/>
            <a:ext cx="3407588" cy="6858000"/>
          </a:xfrm>
          <a:custGeom>
            <a:avLst/>
            <a:gdLst>
              <a:gd name="connsiteX0" fmla="*/ 0 w 3407588"/>
              <a:gd name="connsiteY0" fmla="*/ 0 h 6858000"/>
              <a:gd name="connsiteX1" fmla="*/ 1099752 w 3407588"/>
              <a:gd name="connsiteY1" fmla="*/ 0 h 6858000"/>
              <a:gd name="connsiteX2" fmla="*/ 1306493 w 3407588"/>
              <a:gd name="connsiteY2" fmla="*/ 91151 h 6858000"/>
              <a:gd name="connsiteX3" fmla="*/ 2060294 w 3407588"/>
              <a:gd name="connsiteY3" fmla="*/ 590309 h 6858000"/>
              <a:gd name="connsiteX4" fmla="*/ 1203767 w 3407588"/>
              <a:gd name="connsiteY4" fmla="*/ 1562582 h 6858000"/>
              <a:gd name="connsiteX5" fmla="*/ 2592729 w 3407588"/>
              <a:gd name="connsiteY5" fmla="*/ 2673752 h 6858000"/>
              <a:gd name="connsiteX6" fmla="*/ 1724628 w 3407588"/>
              <a:gd name="connsiteY6" fmla="*/ 3784922 h 6858000"/>
              <a:gd name="connsiteX7" fmla="*/ 3402957 w 3407588"/>
              <a:gd name="connsiteY7" fmla="*/ 4977114 h 6858000"/>
              <a:gd name="connsiteX8" fmla="*/ 2245489 w 3407588"/>
              <a:gd name="connsiteY8" fmla="*/ 5706319 h 6858000"/>
              <a:gd name="connsiteX9" fmla="*/ 2905246 w 3407588"/>
              <a:gd name="connsiteY9" fmla="*/ 6412375 h 6858000"/>
              <a:gd name="connsiteX10" fmla="*/ 2254099 w 3407588"/>
              <a:gd name="connsiteY10" fmla="*/ 6787846 h 6858000"/>
              <a:gd name="connsiteX11" fmla="*/ 2106760 w 3407588"/>
              <a:gd name="connsiteY11" fmla="*/ 6858000 h 6858000"/>
              <a:gd name="connsiteX12" fmla="*/ 0 w 3407588"/>
              <a:gd name="connsiteY12" fmla="*/ 6858000 h 6858000"/>
              <a:gd name="connsiteX13" fmla="*/ 0 w 3407588"/>
              <a:gd name="connsiteY13"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07588" h="6858000">
                <a:moveTo>
                  <a:pt x="0" y="0"/>
                </a:moveTo>
                <a:lnTo>
                  <a:pt x="1099752" y="0"/>
                </a:lnTo>
                <a:lnTo>
                  <a:pt x="1306493" y="91151"/>
                </a:lnTo>
                <a:cubicBezTo>
                  <a:pt x="1664826" y="255125"/>
                  <a:pt x="1988917" y="433086"/>
                  <a:pt x="2060294" y="590309"/>
                </a:cubicBezTo>
                <a:cubicBezTo>
                  <a:pt x="2203048" y="904755"/>
                  <a:pt x="1115028" y="1215342"/>
                  <a:pt x="1203767" y="1562582"/>
                </a:cubicBezTo>
                <a:cubicBezTo>
                  <a:pt x="1292506" y="1909822"/>
                  <a:pt x="2505919" y="2303362"/>
                  <a:pt x="2592729" y="2673752"/>
                </a:cubicBezTo>
                <a:cubicBezTo>
                  <a:pt x="2679539" y="3044142"/>
                  <a:pt x="1589590" y="3401028"/>
                  <a:pt x="1724628" y="3784922"/>
                </a:cubicBezTo>
                <a:cubicBezTo>
                  <a:pt x="1859666" y="4168816"/>
                  <a:pt x="3316147" y="4656881"/>
                  <a:pt x="3402957" y="4977114"/>
                </a:cubicBezTo>
                <a:cubicBezTo>
                  <a:pt x="3489767" y="5297347"/>
                  <a:pt x="2328441" y="5467109"/>
                  <a:pt x="2245489" y="5706319"/>
                </a:cubicBezTo>
                <a:cubicBezTo>
                  <a:pt x="2162537" y="5945529"/>
                  <a:pt x="3329651" y="6097930"/>
                  <a:pt x="2905246" y="6412375"/>
                </a:cubicBezTo>
                <a:cubicBezTo>
                  <a:pt x="2772619" y="6510640"/>
                  <a:pt x="2545798" y="6644510"/>
                  <a:pt x="2254099" y="6787846"/>
                </a:cubicBezTo>
                <a:lnTo>
                  <a:pt x="2106760" y="6858000"/>
                </a:lnTo>
                <a:lnTo>
                  <a:pt x="0" y="6858000"/>
                </a:lnTo>
                <a:lnTo>
                  <a:pt x="0"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7" name="Freeform: Shape 16">
            <a:extLst>
              <a:ext uri="{FF2B5EF4-FFF2-40B4-BE49-F238E27FC236}">
                <a16:creationId xmlns:a16="http://schemas.microsoft.com/office/drawing/2014/main" id="{3BD5C32E-ECE0-8FF4-A306-0D0C76A044CE}"/>
              </a:ext>
            </a:extLst>
          </p:cNvPr>
          <p:cNvSpPr/>
          <p:nvPr/>
        </p:nvSpPr>
        <p:spPr>
          <a:xfrm>
            <a:off x="7767444" y="0"/>
            <a:ext cx="4424557" cy="6858000"/>
          </a:xfrm>
          <a:custGeom>
            <a:avLst/>
            <a:gdLst>
              <a:gd name="connsiteX0" fmla="*/ 0 w 4424557"/>
              <a:gd name="connsiteY0" fmla="*/ 0 h 6858000"/>
              <a:gd name="connsiteX1" fmla="*/ 4424557 w 4424557"/>
              <a:gd name="connsiteY1" fmla="*/ 0 h 6858000"/>
              <a:gd name="connsiteX2" fmla="*/ 4424557 w 4424557"/>
              <a:gd name="connsiteY2" fmla="*/ 6858000 h 6858000"/>
              <a:gd name="connsiteX3" fmla="*/ 1327057 w 4424557"/>
              <a:gd name="connsiteY3" fmla="*/ 6858000 h 6858000"/>
              <a:gd name="connsiteX4" fmla="*/ 1291940 w 4424557"/>
              <a:gd name="connsiteY4" fmla="*/ 6781860 h 6858000"/>
              <a:gd name="connsiteX5" fmla="*/ 1214511 w 4424557"/>
              <a:gd name="connsiteY5" fmla="*/ 5856790 h 6858000"/>
              <a:gd name="connsiteX6" fmla="*/ 2059463 w 4424557"/>
              <a:gd name="connsiteY6" fmla="*/ 5139159 h 6858000"/>
              <a:gd name="connsiteX7" fmla="*/ 1631200 w 4424557"/>
              <a:gd name="connsiteY7" fmla="*/ 4363656 h 6858000"/>
              <a:gd name="connsiteX8" fmla="*/ 658927 w 4424557"/>
              <a:gd name="connsiteY8" fmla="*/ 3518704 h 6858000"/>
              <a:gd name="connsiteX9" fmla="*/ 936719 w 4424557"/>
              <a:gd name="connsiteY9" fmla="*/ 3020992 h 6858000"/>
              <a:gd name="connsiteX10" fmla="*/ 1758522 w 4424557"/>
              <a:gd name="connsiteY10" fmla="*/ 3020992 h 6858000"/>
              <a:gd name="connsiteX11" fmla="*/ 647352 w 4424557"/>
              <a:gd name="connsiteY11" fmla="*/ 1585732 h 6858000"/>
              <a:gd name="connsiteX12" fmla="*/ 1307109 w 4424557"/>
              <a:gd name="connsiteY12" fmla="*/ 937549 h 6858000"/>
              <a:gd name="connsiteX13" fmla="*/ 99792 w 4424557"/>
              <a:gd name="connsiteY13" fmla="*/ 81147 h 6858000"/>
              <a:gd name="connsiteX14" fmla="*/ 0 w 4424557"/>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24557" h="6858000">
                <a:moveTo>
                  <a:pt x="0" y="0"/>
                </a:moveTo>
                <a:lnTo>
                  <a:pt x="4424557" y="0"/>
                </a:lnTo>
                <a:lnTo>
                  <a:pt x="4424557" y="6858000"/>
                </a:lnTo>
                <a:lnTo>
                  <a:pt x="1327057" y="6858000"/>
                </a:lnTo>
                <a:lnTo>
                  <a:pt x="1291940" y="6781860"/>
                </a:lnTo>
                <a:cubicBezTo>
                  <a:pt x="1161762" y="6459940"/>
                  <a:pt x="1178340" y="6076227"/>
                  <a:pt x="1214511" y="5856790"/>
                </a:cubicBezTo>
                <a:cubicBezTo>
                  <a:pt x="1272384" y="5505691"/>
                  <a:pt x="1990015" y="5388015"/>
                  <a:pt x="2059463" y="5139159"/>
                </a:cubicBezTo>
                <a:cubicBezTo>
                  <a:pt x="2128911" y="4890303"/>
                  <a:pt x="1864623" y="4633732"/>
                  <a:pt x="1631200" y="4363656"/>
                </a:cubicBezTo>
                <a:cubicBezTo>
                  <a:pt x="1397777" y="4093580"/>
                  <a:pt x="774674" y="3742481"/>
                  <a:pt x="658927" y="3518704"/>
                </a:cubicBezTo>
                <a:cubicBezTo>
                  <a:pt x="543180" y="3294927"/>
                  <a:pt x="753453" y="3103944"/>
                  <a:pt x="936719" y="3020992"/>
                </a:cubicBezTo>
                <a:cubicBezTo>
                  <a:pt x="1119985" y="2938040"/>
                  <a:pt x="1806750" y="3260202"/>
                  <a:pt x="1758522" y="3020992"/>
                </a:cubicBezTo>
                <a:cubicBezTo>
                  <a:pt x="1710294" y="2781782"/>
                  <a:pt x="722587" y="1932972"/>
                  <a:pt x="647352" y="1585732"/>
                </a:cubicBezTo>
                <a:cubicBezTo>
                  <a:pt x="572117" y="1238492"/>
                  <a:pt x="1418998" y="1259711"/>
                  <a:pt x="1307109" y="937549"/>
                </a:cubicBezTo>
                <a:cubicBezTo>
                  <a:pt x="1237178" y="736198"/>
                  <a:pt x="496580" y="379613"/>
                  <a:pt x="99792" y="81147"/>
                </a:cubicBezTo>
                <a:lnTo>
                  <a:pt x="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Freeform: Shape 13">
            <a:extLst>
              <a:ext uri="{FF2B5EF4-FFF2-40B4-BE49-F238E27FC236}">
                <a16:creationId xmlns:a16="http://schemas.microsoft.com/office/drawing/2014/main" id="{B3B3937F-6158-1808-DDFB-363737080A4F}"/>
              </a:ext>
            </a:extLst>
          </p:cNvPr>
          <p:cNvSpPr/>
          <p:nvPr/>
        </p:nvSpPr>
        <p:spPr>
          <a:xfrm>
            <a:off x="5845372" y="0"/>
            <a:ext cx="3992822" cy="6858000"/>
          </a:xfrm>
          <a:custGeom>
            <a:avLst/>
            <a:gdLst>
              <a:gd name="connsiteX0" fmla="*/ 0 w 3992822"/>
              <a:gd name="connsiteY0" fmla="*/ 0 h 6858000"/>
              <a:gd name="connsiteX1" fmla="*/ 1922071 w 3992822"/>
              <a:gd name="connsiteY1" fmla="*/ 0 h 6858000"/>
              <a:gd name="connsiteX2" fmla="*/ 2021863 w 3992822"/>
              <a:gd name="connsiteY2" fmla="*/ 81147 h 6858000"/>
              <a:gd name="connsiteX3" fmla="*/ 3229180 w 3992822"/>
              <a:gd name="connsiteY3" fmla="*/ 937549 h 6858000"/>
              <a:gd name="connsiteX4" fmla="*/ 2569423 w 3992822"/>
              <a:gd name="connsiteY4" fmla="*/ 1585732 h 6858000"/>
              <a:gd name="connsiteX5" fmla="*/ 3680593 w 3992822"/>
              <a:gd name="connsiteY5" fmla="*/ 3020992 h 6858000"/>
              <a:gd name="connsiteX6" fmla="*/ 2858790 w 3992822"/>
              <a:gd name="connsiteY6" fmla="*/ 3020992 h 6858000"/>
              <a:gd name="connsiteX7" fmla="*/ 2580998 w 3992822"/>
              <a:gd name="connsiteY7" fmla="*/ 3518704 h 6858000"/>
              <a:gd name="connsiteX8" fmla="*/ 3553271 w 3992822"/>
              <a:gd name="connsiteY8" fmla="*/ 4363656 h 6858000"/>
              <a:gd name="connsiteX9" fmla="*/ 3981534 w 3992822"/>
              <a:gd name="connsiteY9" fmla="*/ 5139159 h 6858000"/>
              <a:gd name="connsiteX10" fmla="*/ 3136582 w 3992822"/>
              <a:gd name="connsiteY10" fmla="*/ 5856790 h 6858000"/>
              <a:gd name="connsiteX11" fmla="*/ 3214011 w 3992822"/>
              <a:gd name="connsiteY11" fmla="*/ 6781860 h 6858000"/>
              <a:gd name="connsiteX12" fmla="*/ 3249128 w 3992822"/>
              <a:gd name="connsiteY12" fmla="*/ 6858000 h 6858000"/>
              <a:gd name="connsiteX13" fmla="*/ 1007008 w 3992822"/>
              <a:gd name="connsiteY13" fmla="*/ 6858000 h 6858000"/>
              <a:gd name="connsiteX14" fmla="*/ 1154347 w 3992822"/>
              <a:gd name="connsiteY14" fmla="*/ 6787846 h 6858000"/>
              <a:gd name="connsiteX15" fmla="*/ 1805494 w 3992822"/>
              <a:gd name="connsiteY15" fmla="*/ 6412375 h 6858000"/>
              <a:gd name="connsiteX16" fmla="*/ 1145737 w 3992822"/>
              <a:gd name="connsiteY16" fmla="*/ 5706319 h 6858000"/>
              <a:gd name="connsiteX17" fmla="*/ 2303205 w 3992822"/>
              <a:gd name="connsiteY17" fmla="*/ 4977114 h 6858000"/>
              <a:gd name="connsiteX18" fmla="*/ 624876 w 3992822"/>
              <a:gd name="connsiteY18" fmla="*/ 3784922 h 6858000"/>
              <a:gd name="connsiteX19" fmla="*/ 1492977 w 3992822"/>
              <a:gd name="connsiteY19" fmla="*/ 2673752 h 6858000"/>
              <a:gd name="connsiteX20" fmla="*/ 104015 w 3992822"/>
              <a:gd name="connsiteY20" fmla="*/ 1562582 h 6858000"/>
              <a:gd name="connsiteX21" fmla="*/ 960542 w 3992822"/>
              <a:gd name="connsiteY21" fmla="*/ 590309 h 6858000"/>
              <a:gd name="connsiteX22" fmla="*/ 206741 w 3992822"/>
              <a:gd name="connsiteY22" fmla="*/ 91151 h 6858000"/>
              <a:gd name="connsiteX23" fmla="*/ 0 w 3992822"/>
              <a:gd name="connsiteY23"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92822" h="6858000">
                <a:moveTo>
                  <a:pt x="0" y="0"/>
                </a:moveTo>
                <a:lnTo>
                  <a:pt x="1922071" y="0"/>
                </a:lnTo>
                <a:lnTo>
                  <a:pt x="2021863" y="81147"/>
                </a:lnTo>
                <a:cubicBezTo>
                  <a:pt x="2418651" y="379613"/>
                  <a:pt x="3159249" y="736198"/>
                  <a:pt x="3229180" y="937549"/>
                </a:cubicBezTo>
                <a:cubicBezTo>
                  <a:pt x="3341069" y="1259711"/>
                  <a:pt x="2494188" y="1238492"/>
                  <a:pt x="2569423" y="1585732"/>
                </a:cubicBezTo>
                <a:cubicBezTo>
                  <a:pt x="2644658" y="1932972"/>
                  <a:pt x="3632365" y="2781782"/>
                  <a:pt x="3680593" y="3020992"/>
                </a:cubicBezTo>
                <a:cubicBezTo>
                  <a:pt x="3728821" y="3260202"/>
                  <a:pt x="3042056" y="2938040"/>
                  <a:pt x="2858790" y="3020992"/>
                </a:cubicBezTo>
                <a:cubicBezTo>
                  <a:pt x="2675524" y="3103944"/>
                  <a:pt x="2465251" y="3294927"/>
                  <a:pt x="2580998" y="3518704"/>
                </a:cubicBezTo>
                <a:cubicBezTo>
                  <a:pt x="2696745" y="3742481"/>
                  <a:pt x="3319848" y="4093580"/>
                  <a:pt x="3553271" y="4363656"/>
                </a:cubicBezTo>
                <a:cubicBezTo>
                  <a:pt x="3786694" y="4633732"/>
                  <a:pt x="4050982" y="4890303"/>
                  <a:pt x="3981534" y="5139159"/>
                </a:cubicBezTo>
                <a:cubicBezTo>
                  <a:pt x="3912086" y="5388015"/>
                  <a:pt x="3194455" y="5505691"/>
                  <a:pt x="3136582" y="5856790"/>
                </a:cubicBezTo>
                <a:cubicBezTo>
                  <a:pt x="3100411" y="6076227"/>
                  <a:pt x="3083833" y="6459940"/>
                  <a:pt x="3214011" y="6781860"/>
                </a:cubicBezTo>
                <a:lnTo>
                  <a:pt x="3249128" y="6858000"/>
                </a:lnTo>
                <a:lnTo>
                  <a:pt x="1007008" y="6858000"/>
                </a:lnTo>
                <a:lnTo>
                  <a:pt x="1154347" y="6787846"/>
                </a:lnTo>
                <a:cubicBezTo>
                  <a:pt x="1446046" y="6644510"/>
                  <a:pt x="1672867" y="6510640"/>
                  <a:pt x="1805494" y="6412375"/>
                </a:cubicBezTo>
                <a:cubicBezTo>
                  <a:pt x="2229899" y="6097930"/>
                  <a:pt x="1062785" y="5945529"/>
                  <a:pt x="1145737" y="5706319"/>
                </a:cubicBezTo>
                <a:cubicBezTo>
                  <a:pt x="1228689" y="5467109"/>
                  <a:pt x="2390015" y="5297347"/>
                  <a:pt x="2303205" y="4977114"/>
                </a:cubicBezTo>
                <a:cubicBezTo>
                  <a:pt x="2216395" y="4656881"/>
                  <a:pt x="759914" y="4168816"/>
                  <a:pt x="624876" y="3784922"/>
                </a:cubicBezTo>
                <a:cubicBezTo>
                  <a:pt x="489838" y="3401028"/>
                  <a:pt x="1579787" y="3044142"/>
                  <a:pt x="1492977" y="2673752"/>
                </a:cubicBezTo>
                <a:cubicBezTo>
                  <a:pt x="1406167" y="2303362"/>
                  <a:pt x="192754" y="1909822"/>
                  <a:pt x="104015" y="1562582"/>
                </a:cubicBezTo>
                <a:cubicBezTo>
                  <a:pt x="15276" y="1215342"/>
                  <a:pt x="1103296" y="904755"/>
                  <a:pt x="960542" y="590309"/>
                </a:cubicBezTo>
                <a:cubicBezTo>
                  <a:pt x="889165" y="433086"/>
                  <a:pt x="565074" y="255125"/>
                  <a:pt x="206741" y="91151"/>
                </a:cubicBezTo>
                <a:lnTo>
                  <a:pt x="0" y="0"/>
                </a:lnTo>
                <a:close/>
              </a:path>
            </a:pathLst>
          </a:cu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051271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4872941" y="2096943"/>
            <a:ext cx="3698778" cy="692942"/>
          </a:xfrm>
        </p:spPr>
        <p:txBody>
          <a:bodyPr/>
          <a:lstStyle/>
          <a:p>
            <a:r>
              <a:rPr lang="en-US" dirty="0"/>
              <a:t>THANK </a:t>
            </a:r>
            <a:r>
              <a:rPr lang="en-US" dirty="0">
                <a:solidFill>
                  <a:schemeClr val="accent1"/>
                </a:solidFill>
              </a:rPr>
              <a:t>YOU</a:t>
            </a:r>
            <a:r>
              <a:rPr lang="en-US" dirty="0">
                <a:solidFill>
                  <a:schemeClr val="bg1"/>
                </a:solidFill>
              </a:rPr>
              <a:t>…</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1"/>
          </p:nvPr>
        </p:nvSpPr>
        <p:spPr>
          <a:xfrm>
            <a:off x="7827195" y="2990850"/>
            <a:ext cx="2763639" cy="438150"/>
          </a:xfrm>
        </p:spPr>
        <p:txBody>
          <a:bodyPr/>
          <a:lstStyle/>
          <a:p>
            <a:r>
              <a:rPr lang="en-US" altLang="en-US" sz="2800" dirty="0">
                <a:solidFill>
                  <a:schemeClr val="accent2"/>
                </a:solidFill>
              </a:rPr>
              <a:t>INTERN</a:t>
            </a:r>
            <a:r>
              <a:rPr lang="en-US" altLang="en-US" sz="2800" dirty="0">
                <a:solidFill>
                  <a:schemeClr val="bg1">
                    <a:lumMod val="65000"/>
                    <a:lumOff val="35000"/>
                  </a:schemeClr>
                </a:solidFill>
              </a:rPr>
              <a:t>SHALA</a:t>
            </a:r>
          </a:p>
          <a:p>
            <a:endParaRPr lang="en-US" dirty="0"/>
          </a:p>
          <a:p>
            <a:endParaRPr lang="en-US" dirty="0"/>
          </a:p>
        </p:txBody>
      </p:sp>
      <p:sp>
        <p:nvSpPr>
          <p:cNvPr id="2" name="TextBox 1">
            <a:extLst>
              <a:ext uri="{FF2B5EF4-FFF2-40B4-BE49-F238E27FC236}">
                <a16:creationId xmlns:a16="http://schemas.microsoft.com/office/drawing/2014/main" id="{2C8C5199-10DF-95C8-242C-56A44E296D5A}"/>
              </a:ext>
            </a:extLst>
          </p:cNvPr>
          <p:cNvSpPr txBox="1"/>
          <p:nvPr/>
        </p:nvSpPr>
        <p:spPr>
          <a:xfrm>
            <a:off x="7827195" y="3429000"/>
            <a:ext cx="2483132" cy="954107"/>
          </a:xfrm>
          <a:prstGeom prst="rect">
            <a:avLst/>
          </a:prstGeom>
          <a:noFill/>
        </p:spPr>
        <p:txBody>
          <a:bodyPr wrap="square" rtlCol="0">
            <a:spAutoFit/>
          </a:bodyPr>
          <a:lstStyle/>
          <a:p>
            <a:r>
              <a:rPr lang="en-IN" sz="2800" dirty="0">
                <a:solidFill>
                  <a:schemeClr val="accent2"/>
                </a:solidFill>
                <a:latin typeface="Bahnschrift SemiBold" panose="020B0502040204020203" pitchFamily="34" charset="0"/>
                <a:hlinkClick r:id="rId2">
                  <a:extLst>
                    <a:ext uri="{A12FA001-AC4F-418D-AE19-62706E023703}">
                      <ahyp:hlinkClr xmlns:ahyp="http://schemas.microsoft.com/office/drawing/2018/hyperlinkcolor" val="tx"/>
                    </a:ext>
                  </a:extLst>
                </a:hlinkClick>
              </a:rPr>
              <a:t>LinkedIn</a:t>
            </a:r>
            <a:endParaRPr lang="en-IN" sz="2800" dirty="0">
              <a:solidFill>
                <a:schemeClr val="accent2"/>
              </a:solidFill>
              <a:latin typeface="Bahnschrift SemiBold" panose="020B0502040204020203" pitchFamily="34" charset="0"/>
            </a:endParaRPr>
          </a:p>
          <a:p>
            <a:r>
              <a:rPr lang="en-IN" sz="2800" dirty="0">
                <a:solidFill>
                  <a:schemeClr val="bg1"/>
                </a:solidFill>
                <a:latin typeface="Bahnschrift SemiBold" panose="020B0502040204020203" pitchFamily="34" charset="0"/>
                <a:hlinkClick r:id="rId3">
                  <a:extLst>
                    <a:ext uri="{A12FA001-AC4F-418D-AE19-62706E023703}">
                      <ahyp:hlinkClr xmlns:ahyp="http://schemas.microsoft.com/office/drawing/2018/hyperlinkcolor" val="tx"/>
                    </a:ext>
                  </a:extLst>
                </a:hlinkClick>
              </a:rPr>
              <a:t>GitHub Link</a:t>
            </a:r>
            <a:endParaRPr lang="en-IN" sz="2800" dirty="0">
              <a:solidFill>
                <a:schemeClr val="bg1"/>
              </a:solidFill>
              <a:latin typeface="Bahnschrift SemiBold" panose="020B0502040204020203" pitchFamily="34" charset="0"/>
            </a:endParaRPr>
          </a:p>
        </p:txBody>
      </p:sp>
      <p:sp>
        <p:nvSpPr>
          <p:cNvPr id="5" name="Freeform: Shape 4">
            <a:extLst>
              <a:ext uri="{FF2B5EF4-FFF2-40B4-BE49-F238E27FC236}">
                <a16:creationId xmlns:a16="http://schemas.microsoft.com/office/drawing/2014/main" id="{2ACD27D6-9C1B-0A1E-B136-0C5779C415C9}"/>
              </a:ext>
            </a:extLst>
          </p:cNvPr>
          <p:cNvSpPr/>
          <p:nvPr/>
        </p:nvSpPr>
        <p:spPr>
          <a:xfrm>
            <a:off x="-3694995" y="0"/>
            <a:ext cx="3407588" cy="6858000"/>
          </a:xfrm>
          <a:custGeom>
            <a:avLst/>
            <a:gdLst>
              <a:gd name="connsiteX0" fmla="*/ 0 w 3407588"/>
              <a:gd name="connsiteY0" fmla="*/ 0 h 6858000"/>
              <a:gd name="connsiteX1" fmla="*/ 1099752 w 3407588"/>
              <a:gd name="connsiteY1" fmla="*/ 0 h 6858000"/>
              <a:gd name="connsiteX2" fmla="*/ 1306493 w 3407588"/>
              <a:gd name="connsiteY2" fmla="*/ 91151 h 6858000"/>
              <a:gd name="connsiteX3" fmla="*/ 2060294 w 3407588"/>
              <a:gd name="connsiteY3" fmla="*/ 590309 h 6858000"/>
              <a:gd name="connsiteX4" fmla="*/ 1203767 w 3407588"/>
              <a:gd name="connsiteY4" fmla="*/ 1562582 h 6858000"/>
              <a:gd name="connsiteX5" fmla="*/ 2592729 w 3407588"/>
              <a:gd name="connsiteY5" fmla="*/ 2673752 h 6858000"/>
              <a:gd name="connsiteX6" fmla="*/ 1724628 w 3407588"/>
              <a:gd name="connsiteY6" fmla="*/ 3784922 h 6858000"/>
              <a:gd name="connsiteX7" fmla="*/ 3402957 w 3407588"/>
              <a:gd name="connsiteY7" fmla="*/ 4977114 h 6858000"/>
              <a:gd name="connsiteX8" fmla="*/ 2245489 w 3407588"/>
              <a:gd name="connsiteY8" fmla="*/ 5706319 h 6858000"/>
              <a:gd name="connsiteX9" fmla="*/ 2905246 w 3407588"/>
              <a:gd name="connsiteY9" fmla="*/ 6412375 h 6858000"/>
              <a:gd name="connsiteX10" fmla="*/ 2254099 w 3407588"/>
              <a:gd name="connsiteY10" fmla="*/ 6787846 h 6858000"/>
              <a:gd name="connsiteX11" fmla="*/ 2106760 w 3407588"/>
              <a:gd name="connsiteY11" fmla="*/ 6858000 h 6858000"/>
              <a:gd name="connsiteX12" fmla="*/ 0 w 3407588"/>
              <a:gd name="connsiteY12" fmla="*/ 6858000 h 6858000"/>
              <a:gd name="connsiteX13" fmla="*/ 0 w 3407588"/>
              <a:gd name="connsiteY13"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07588" h="6858000">
                <a:moveTo>
                  <a:pt x="0" y="0"/>
                </a:moveTo>
                <a:lnTo>
                  <a:pt x="1099752" y="0"/>
                </a:lnTo>
                <a:lnTo>
                  <a:pt x="1306493" y="91151"/>
                </a:lnTo>
                <a:cubicBezTo>
                  <a:pt x="1664826" y="255125"/>
                  <a:pt x="1988917" y="433086"/>
                  <a:pt x="2060294" y="590309"/>
                </a:cubicBezTo>
                <a:cubicBezTo>
                  <a:pt x="2203048" y="904755"/>
                  <a:pt x="1115028" y="1215342"/>
                  <a:pt x="1203767" y="1562582"/>
                </a:cubicBezTo>
                <a:cubicBezTo>
                  <a:pt x="1292506" y="1909822"/>
                  <a:pt x="2505919" y="2303362"/>
                  <a:pt x="2592729" y="2673752"/>
                </a:cubicBezTo>
                <a:cubicBezTo>
                  <a:pt x="2679539" y="3044142"/>
                  <a:pt x="1589590" y="3401028"/>
                  <a:pt x="1724628" y="3784922"/>
                </a:cubicBezTo>
                <a:cubicBezTo>
                  <a:pt x="1859666" y="4168816"/>
                  <a:pt x="3316147" y="4656881"/>
                  <a:pt x="3402957" y="4977114"/>
                </a:cubicBezTo>
                <a:cubicBezTo>
                  <a:pt x="3489767" y="5297347"/>
                  <a:pt x="2328441" y="5467109"/>
                  <a:pt x="2245489" y="5706319"/>
                </a:cubicBezTo>
                <a:cubicBezTo>
                  <a:pt x="2162537" y="5945529"/>
                  <a:pt x="3329651" y="6097930"/>
                  <a:pt x="2905246" y="6412375"/>
                </a:cubicBezTo>
                <a:cubicBezTo>
                  <a:pt x="2772619" y="6510640"/>
                  <a:pt x="2545798" y="6644510"/>
                  <a:pt x="2254099" y="6787846"/>
                </a:cubicBezTo>
                <a:lnTo>
                  <a:pt x="2106760" y="6858000"/>
                </a:lnTo>
                <a:lnTo>
                  <a:pt x="0" y="6858000"/>
                </a:lnTo>
                <a:lnTo>
                  <a:pt x="0"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 name="Freeform: Shape 5">
            <a:extLst>
              <a:ext uri="{FF2B5EF4-FFF2-40B4-BE49-F238E27FC236}">
                <a16:creationId xmlns:a16="http://schemas.microsoft.com/office/drawing/2014/main" id="{6D7BBE76-90FD-D5CF-D7D7-C5531FA2725B}"/>
              </a:ext>
            </a:extLst>
          </p:cNvPr>
          <p:cNvSpPr/>
          <p:nvPr/>
        </p:nvSpPr>
        <p:spPr>
          <a:xfrm>
            <a:off x="15082644" y="-64869"/>
            <a:ext cx="4424557" cy="6858000"/>
          </a:xfrm>
          <a:custGeom>
            <a:avLst/>
            <a:gdLst>
              <a:gd name="connsiteX0" fmla="*/ 0 w 4424557"/>
              <a:gd name="connsiteY0" fmla="*/ 0 h 6858000"/>
              <a:gd name="connsiteX1" fmla="*/ 4424557 w 4424557"/>
              <a:gd name="connsiteY1" fmla="*/ 0 h 6858000"/>
              <a:gd name="connsiteX2" fmla="*/ 4424557 w 4424557"/>
              <a:gd name="connsiteY2" fmla="*/ 6858000 h 6858000"/>
              <a:gd name="connsiteX3" fmla="*/ 1327057 w 4424557"/>
              <a:gd name="connsiteY3" fmla="*/ 6858000 h 6858000"/>
              <a:gd name="connsiteX4" fmla="*/ 1291940 w 4424557"/>
              <a:gd name="connsiteY4" fmla="*/ 6781860 h 6858000"/>
              <a:gd name="connsiteX5" fmla="*/ 1214511 w 4424557"/>
              <a:gd name="connsiteY5" fmla="*/ 5856790 h 6858000"/>
              <a:gd name="connsiteX6" fmla="*/ 2059463 w 4424557"/>
              <a:gd name="connsiteY6" fmla="*/ 5139159 h 6858000"/>
              <a:gd name="connsiteX7" fmla="*/ 1631200 w 4424557"/>
              <a:gd name="connsiteY7" fmla="*/ 4363656 h 6858000"/>
              <a:gd name="connsiteX8" fmla="*/ 658927 w 4424557"/>
              <a:gd name="connsiteY8" fmla="*/ 3518704 h 6858000"/>
              <a:gd name="connsiteX9" fmla="*/ 936719 w 4424557"/>
              <a:gd name="connsiteY9" fmla="*/ 3020992 h 6858000"/>
              <a:gd name="connsiteX10" fmla="*/ 1758522 w 4424557"/>
              <a:gd name="connsiteY10" fmla="*/ 3020992 h 6858000"/>
              <a:gd name="connsiteX11" fmla="*/ 647352 w 4424557"/>
              <a:gd name="connsiteY11" fmla="*/ 1585732 h 6858000"/>
              <a:gd name="connsiteX12" fmla="*/ 1307109 w 4424557"/>
              <a:gd name="connsiteY12" fmla="*/ 937549 h 6858000"/>
              <a:gd name="connsiteX13" fmla="*/ 99792 w 4424557"/>
              <a:gd name="connsiteY13" fmla="*/ 81147 h 6858000"/>
              <a:gd name="connsiteX14" fmla="*/ 0 w 4424557"/>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24557" h="6858000">
                <a:moveTo>
                  <a:pt x="0" y="0"/>
                </a:moveTo>
                <a:lnTo>
                  <a:pt x="4424557" y="0"/>
                </a:lnTo>
                <a:lnTo>
                  <a:pt x="4424557" y="6858000"/>
                </a:lnTo>
                <a:lnTo>
                  <a:pt x="1327057" y="6858000"/>
                </a:lnTo>
                <a:lnTo>
                  <a:pt x="1291940" y="6781860"/>
                </a:lnTo>
                <a:cubicBezTo>
                  <a:pt x="1161762" y="6459940"/>
                  <a:pt x="1178340" y="6076227"/>
                  <a:pt x="1214511" y="5856790"/>
                </a:cubicBezTo>
                <a:cubicBezTo>
                  <a:pt x="1272384" y="5505691"/>
                  <a:pt x="1990015" y="5388015"/>
                  <a:pt x="2059463" y="5139159"/>
                </a:cubicBezTo>
                <a:cubicBezTo>
                  <a:pt x="2128911" y="4890303"/>
                  <a:pt x="1864623" y="4633732"/>
                  <a:pt x="1631200" y="4363656"/>
                </a:cubicBezTo>
                <a:cubicBezTo>
                  <a:pt x="1397777" y="4093580"/>
                  <a:pt x="774674" y="3742481"/>
                  <a:pt x="658927" y="3518704"/>
                </a:cubicBezTo>
                <a:cubicBezTo>
                  <a:pt x="543180" y="3294927"/>
                  <a:pt x="753453" y="3103944"/>
                  <a:pt x="936719" y="3020992"/>
                </a:cubicBezTo>
                <a:cubicBezTo>
                  <a:pt x="1119985" y="2938040"/>
                  <a:pt x="1806750" y="3260202"/>
                  <a:pt x="1758522" y="3020992"/>
                </a:cubicBezTo>
                <a:cubicBezTo>
                  <a:pt x="1710294" y="2781782"/>
                  <a:pt x="722587" y="1932972"/>
                  <a:pt x="647352" y="1585732"/>
                </a:cubicBezTo>
                <a:cubicBezTo>
                  <a:pt x="572117" y="1238492"/>
                  <a:pt x="1418998" y="1259711"/>
                  <a:pt x="1307109" y="937549"/>
                </a:cubicBezTo>
                <a:cubicBezTo>
                  <a:pt x="1237178" y="736198"/>
                  <a:pt x="496580" y="379613"/>
                  <a:pt x="99792" y="81147"/>
                </a:cubicBezTo>
                <a:lnTo>
                  <a:pt x="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F2FF1398-47C5-361B-D77F-2066E5DE0F8E}"/>
              </a:ext>
            </a:extLst>
          </p:cNvPr>
          <p:cNvSpPr/>
          <p:nvPr/>
        </p:nvSpPr>
        <p:spPr>
          <a:xfrm>
            <a:off x="5082613" y="-6931569"/>
            <a:ext cx="3992822" cy="6858000"/>
          </a:xfrm>
          <a:custGeom>
            <a:avLst/>
            <a:gdLst>
              <a:gd name="connsiteX0" fmla="*/ 0 w 3992822"/>
              <a:gd name="connsiteY0" fmla="*/ 0 h 6858000"/>
              <a:gd name="connsiteX1" fmla="*/ 1922071 w 3992822"/>
              <a:gd name="connsiteY1" fmla="*/ 0 h 6858000"/>
              <a:gd name="connsiteX2" fmla="*/ 2021863 w 3992822"/>
              <a:gd name="connsiteY2" fmla="*/ 81147 h 6858000"/>
              <a:gd name="connsiteX3" fmla="*/ 3229180 w 3992822"/>
              <a:gd name="connsiteY3" fmla="*/ 937549 h 6858000"/>
              <a:gd name="connsiteX4" fmla="*/ 2569423 w 3992822"/>
              <a:gd name="connsiteY4" fmla="*/ 1585732 h 6858000"/>
              <a:gd name="connsiteX5" fmla="*/ 3680593 w 3992822"/>
              <a:gd name="connsiteY5" fmla="*/ 3020992 h 6858000"/>
              <a:gd name="connsiteX6" fmla="*/ 2858790 w 3992822"/>
              <a:gd name="connsiteY6" fmla="*/ 3020992 h 6858000"/>
              <a:gd name="connsiteX7" fmla="*/ 2580998 w 3992822"/>
              <a:gd name="connsiteY7" fmla="*/ 3518704 h 6858000"/>
              <a:gd name="connsiteX8" fmla="*/ 3553271 w 3992822"/>
              <a:gd name="connsiteY8" fmla="*/ 4363656 h 6858000"/>
              <a:gd name="connsiteX9" fmla="*/ 3981534 w 3992822"/>
              <a:gd name="connsiteY9" fmla="*/ 5139159 h 6858000"/>
              <a:gd name="connsiteX10" fmla="*/ 3136582 w 3992822"/>
              <a:gd name="connsiteY10" fmla="*/ 5856790 h 6858000"/>
              <a:gd name="connsiteX11" fmla="*/ 3214011 w 3992822"/>
              <a:gd name="connsiteY11" fmla="*/ 6781860 h 6858000"/>
              <a:gd name="connsiteX12" fmla="*/ 3249128 w 3992822"/>
              <a:gd name="connsiteY12" fmla="*/ 6858000 h 6858000"/>
              <a:gd name="connsiteX13" fmla="*/ 1007008 w 3992822"/>
              <a:gd name="connsiteY13" fmla="*/ 6858000 h 6858000"/>
              <a:gd name="connsiteX14" fmla="*/ 1154347 w 3992822"/>
              <a:gd name="connsiteY14" fmla="*/ 6787846 h 6858000"/>
              <a:gd name="connsiteX15" fmla="*/ 1805494 w 3992822"/>
              <a:gd name="connsiteY15" fmla="*/ 6412375 h 6858000"/>
              <a:gd name="connsiteX16" fmla="*/ 1145737 w 3992822"/>
              <a:gd name="connsiteY16" fmla="*/ 5706319 h 6858000"/>
              <a:gd name="connsiteX17" fmla="*/ 2303205 w 3992822"/>
              <a:gd name="connsiteY17" fmla="*/ 4977114 h 6858000"/>
              <a:gd name="connsiteX18" fmla="*/ 624876 w 3992822"/>
              <a:gd name="connsiteY18" fmla="*/ 3784922 h 6858000"/>
              <a:gd name="connsiteX19" fmla="*/ 1492977 w 3992822"/>
              <a:gd name="connsiteY19" fmla="*/ 2673752 h 6858000"/>
              <a:gd name="connsiteX20" fmla="*/ 104015 w 3992822"/>
              <a:gd name="connsiteY20" fmla="*/ 1562582 h 6858000"/>
              <a:gd name="connsiteX21" fmla="*/ 960542 w 3992822"/>
              <a:gd name="connsiteY21" fmla="*/ 590309 h 6858000"/>
              <a:gd name="connsiteX22" fmla="*/ 206741 w 3992822"/>
              <a:gd name="connsiteY22" fmla="*/ 91151 h 6858000"/>
              <a:gd name="connsiteX23" fmla="*/ 0 w 3992822"/>
              <a:gd name="connsiteY23"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92822" h="6858000">
                <a:moveTo>
                  <a:pt x="0" y="0"/>
                </a:moveTo>
                <a:lnTo>
                  <a:pt x="1922071" y="0"/>
                </a:lnTo>
                <a:lnTo>
                  <a:pt x="2021863" y="81147"/>
                </a:lnTo>
                <a:cubicBezTo>
                  <a:pt x="2418651" y="379613"/>
                  <a:pt x="3159249" y="736198"/>
                  <a:pt x="3229180" y="937549"/>
                </a:cubicBezTo>
                <a:cubicBezTo>
                  <a:pt x="3341069" y="1259711"/>
                  <a:pt x="2494188" y="1238492"/>
                  <a:pt x="2569423" y="1585732"/>
                </a:cubicBezTo>
                <a:cubicBezTo>
                  <a:pt x="2644658" y="1932972"/>
                  <a:pt x="3632365" y="2781782"/>
                  <a:pt x="3680593" y="3020992"/>
                </a:cubicBezTo>
                <a:cubicBezTo>
                  <a:pt x="3728821" y="3260202"/>
                  <a:pt x="3042056" y="2938040"/>
                  <a:pt x="2858790" y="3020992"/>
                </a:cubicBezTo>
                <a:cubicBezTo>
                  <a:pt x="2675524" y="3103944"/>
                  <a:pt x="2465251" y="3294927"/>
                  <a:pt x="2580998" y="3518704"/>
                </a:cubicBezTo>
                <a:cubicBezTo>
                  <a:pt x="2696745" y="3742481"/>
                  <a:pt x="3319848" y="4093580"/>
                  <a:pt x="3553271" y="4363656"/>
                </a:cubicBezTo>
                <a:cubicBezTo>
                  <a:pt x="3786694" y="4633732"/>
                  <a:pt x="4050982" y="4890303"/>
                  <a:pt x="3981534" y="5139159"/>
                </a:cubicBezTo>
                <a:cubicBezTo>
                  <a:pt x="3912086" y="5388015"/>
                  <a:pt x="3194455" y="5505691"/>
                  <a:pt x="3136582" y="5856790"/>
                </a:cubicBezTo>
                <a:cubicBezTo>
                  <a:pt x="3100411" y="6076227"/>
                  <a:pt x="3083833" y="6459940"/>
                  <a:pt x="3214011" y="6781860"/>
                </a:cubicBezTo>
                <a:lnTo>
                  <a:pt x="3249128" y="6858000"/>
                </a:lnTo>
                <a:lnTo>
                  <a:pt x="1007008" y="6858000"/>
                </a:lnTo>
                <a:lnTo>
                  <a:pt x="1154347" y="6787846"/>
                </a:lnTo>
                <a:cubicBezTo>
                  <a:pt x="1446046" y="6644510"/>
                  <a:pt x="1672867" y="6510640"/>
                  <a:pt x="1805494" y="6412375"/>
                </a:cubicBezTo>
                <a:cubicBezTo>
                  <a:pt x="2229899" y="6097930"/>
                  <a:pt x="1062785" y="5945529"/>
                  <a:pt x="1145737" y="5706319"/>
                </a:cubicBezTo>
                <a:cubicBezTo>
                  <a:pt x="1228689" y="5467109"/>
                  <a:pt x="2390015" y="5297347"/>
                  <a:pt x="2303205" y="4977114"/>
                </a:cubicBezTo>
                <a:cubicBezTo>
                  <a:pt x="2216395" y="4656881"/>
                  <a:pt x="759914" y="4168816"/>
                  <a:pt x="624876" y="3784922"/>
                </a:cubicBezTo>
                <a:cubicBezTo>
                  <a:pt x="489838" y="3401028"/>
                  <a:pt x="1579787" y="3044142"/>
                  <a:pt x="1492977" y="2673752"/>
                </a:cubicBezTo>
                <a:cubicBezTo>
                  <a:pt x="1406167" y="2303362"/>
                  <a:pt x="192754" y="1909822"/>
                  <a:pt x="104015" y="1562582"/>
                </a:cubicBezTo>
                <a:cubicBezTo>
                  <a:pt x="15276" y="1215342"/>
                  <a:pt x="1103296" y="904755"/>
                  <a:pt x="960542" y="590309"/>
                </a:cubicBezTo>
                <a:cubicBezTo>
                  <a:pt x="889165" y="433086"/>
                  <a:pt x="565074" y="255125"/>
                  <a:pt x="206741" y="91151"/>
                </a:cubicBezTo>
                <a:lnTo>
                  <a:pt x="0"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1534757"/>
          </a:xfrm>
        </p:spPr>
        <p:txBody>
          <a:bodyPr/>
          <a:lstStyle/>
          <a:p>
            <a:r>
              <a:rPr lang="en-US" dirty="0"/>
              <a:t>The dataset Walmart sales contains several features in the dataset.</a:t>
            </a:r>
          </a:p>
          <a:p>
            <a:r>
              <a:rPr lang="en-US" dirty="0"/>
              <a:t>Like the basic details of the customers, Customer ID, Customer type, Total Sales contribution of each customer, Number Quantity of the products that they have purchased, Date, Time, City, Tax invoice ID, COGS, 5% of tax and etc.</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normAutofit fontScale="90000"/>
          </a:bodyPr>
          <a:lstStyle/>
          <a:p>
            <a:r>
              <a:rPr lang="en-US" sz="4400" b="1" i="0" u="none" strike="noStrike" baseline="0" dirty="0">
                <a:solidFill>
                  <a:srgbClr val="0070C0"/>
                </a:solidFill>
                <a:latin typeface="Arial-BoldMT"/>
              </a:rPr>
              <a:t>Task 1: </a:t>
            </a:r>
            <a:r>
              <a:rPr lang="en-US" sz="4400" b="1" i="0" u="none" strike="noStrike" baseline="0" dirty="0">
                <a:latin typeface="Arial-BoldMT"/>
              </a:rPr>
              <a:t>Identifying the Top Branch by Sales Growth Rate</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281023" y="2707639"/>
            <a:ext cx="6395719" cy="3607119"/>
          </a:xfrm>
        </p:spPr>
        <p:txBody>
          <a:bodyPr vert="horz" lIns="91440" tIns="45720" rIns="91440" bIns="45720" rtlCol="0" anchor="t">
            <a:normAutofit/>
          </a:bodyPr>
          <a:lstStyle/>
          <a:p>
            <a:pPr algn="l"/>
            <a:r>
              <a:rPr lang="en-US" sz="2800" b="0" i="0" u="none" strike="noStrike" baseline="0" dirty="0">
                <a:solidFill>
                  <a:srgbClr val="0070C0"/>
                </a:solidFill>
                <a:latin typeface="ArialMT"/>
              </a:rPr>
              <a:t>	Walmart wants to identify which branch has exhibited the highest sales growth over time. </a:t>
            </a:r>
          </a:p>
          <a:p>
            <a:pPr algn="l"/>
            <a:r>
              <a:rPr lang="en-IN" sz="2800" b="0" i="0" u="none" strike="noStrike" baseline="0" dirty="0">
                <a:solidFill>
                  <a:srgbClr val="0070C0"/>
                </a:solidFill>
                <a:latin typeface="ArialMT"/>
              </a:rPr>
              <a:t>	</a:t>
            </a:r>
            <a:r>
              <a:rPr lang="en-US" sz="2800" b="0" i="0" u="none" strike="noStrike" baseline="0" dirty="0">
                <a:solidFill>
                  <a:srgbClr val="0070C0"/>
                </a:solidFill>
                <a:latin typeface="ArialMT"/>
              </a:rPr>
              <a:t>Analyze the total sales for each branch and compare the growth rate across months to find the top performer.</a:t>
            </a:r>
            <a:endParaRPr lang="en-US" sz="2800" dirty="0">
              <a:solidFill>
                <a:srgbClr val="0070C0"/>
              </a:solidFill>
            </a:endParaRPr>
          </a:p>
        </p:txBody>
      </p:sp>
      <p:pic>
        <p:nvPicPr>
          <p:cNvPr id="2" name="Graphic 1" descr="Fire with solid fill">
            <a:extLst>
              <a:ext uri="{FF2B5EF4-FFF2-40B4-BE49-F238E27FC236}">
                <a16:creationId xmlns:a16="http://schemas.microsoft.com/office/drawing/2014/main" id="{DF80B408-08B0-2A4D-51E2-269224087E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00344" y="2783346"/>
            <a:ext cx="378954" cy="378954"/>
          </a:xfrm>
          <a:prstGeom prst="rect">
            <a:avLst/>
          </a:prstGeom>
        </p:spPr>
      </p:pic>
      <p:pic>
        <p:nvPicPr>
          <p:cNvPr id="4" name="Graphic 3" descr="Fire with solid fill">
            <a:extLst>
              <a:ext uri="{FF2B5EF4-FFF2-40B4-BE49-F238E27FC236}">
                <a16:creationId xmlns:a16="http://schemas.microsoft.com/office/drawing/2014/main" id="{1CC90562-C227-74A5-4FE1-74F31986B9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00344" y="4170098"/>
            <a:ext cx="378954" cy="378954"/>
          </a:xfrm>
          <a:prstGeom prst="rect">
            <a:avLst/>
          </a:prstGeom>
        </p:spPr>
      </p:pic>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426720" y="0"/>
            <a:ext cx="3469640" cy="646332"/>
          </a:xfrm>
        </p:spPr>
        <p:txBody>
          <a:bodyPr/>
          <a:lstStyle/>
          <a:p>
            <a:r>
              <a:rPr lang="en-US" dirty="0">
                <a:solidFill>
                  <a:schemeClr val="accent1"/>
                </a:solidFill>
              </a:rPr>
              <a:t>Task 1 </a:t>
            </a:r>
            <a:r>
              <a:rPr lang="en-US" dirty="0">
                <a:solidFill>
                  <a:schemeClr val="bg1"/>
                </a:solidFill>
              </a:rPr>
              <a:t>Query</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426720" y="646332"/>
            <a:ext cx="10617200" cy="4754878"/>
          </a:xfrm>
        </p:spPr>
        <p:txBody>
          <a:bodyPr/>
          <a:lstStyle/>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with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monthly_sales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 select Branch,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date_format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str_to_date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Date, '%d-%m-%Y’ ) , '%Y-%m’ ) as </a:t>
            </a:r>
          </a:p>
          <a:p>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month_year</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SUM( Total )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monthly_sales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group by Branch,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month_year</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t>
            </a:r>
          </a:p>
          <a:p>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sales_with_growth</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select Branch,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month_year</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monthly_sales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lag</a:t>
            </a:r>
            <a:r>
              <a:rPr lang="en-IN"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monthly_sales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Over ( partition by Branch order by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month_year</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previous_month_sales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monthly_sales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lag(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monthly_sales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over( partition by Branch order by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month_year</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 / lag(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monthly_sales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Over ( partition by Branch order by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month_year</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 * 100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growth_rate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monthly_sales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select Branch, round( avg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growth_rate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2 )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avg_growth_rate</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sales_with_growth</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group by Branch order by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avg_growth_rate</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DESC limit 1;</a:t>
            </a:r>
          </a:p>
        </p:txBody>
      </p:sp>
      <p:graphicFrame>
        <p:nvGraphicFramePr>
          <p:cNvPr id="5" name="Table 4">
            <a:extLst>
              <a:ext uri="{FF2B5EF4-FFF2-40B4-BE49-F238E27FC236}">
                <a16:creationId xmlns:a16="http://schemas.microsoft.com/office/drawing/2014/main" id="{503529D8-2EB3-B2B9-27C4-172981294809}"/>
              </a:ext>
            </a:extLst>
          </p:cNvPr>
          <p:cNvGraphicFramePr>
            <a:graphicFrameLocks noGrp="1"/>
          </p:cNvGraphicFramePr>
          <p:nvPr>
            <p:extLst>
              <p:ext uri="{D42A27DB-BD31-4B8C-83A1-F6EECF244321}">
                <p14:modId xmlns:p14="http://schemas.microsoft.com/office/powerpoint/2010/main" val="2787687309"/>
              </p:ext>
            </p:extLst>
          </p:nvPr>
        </p:nvGraphicFramePr>
        <p:xfrm>
          <a:off x="513080" y="5148069"/>
          <a:ext cx="4399280" cy="731520"/>
        </p:xfrm>
        <a:graphic>
          <a:graphicData uri="http://schemas.openxmlformats.org/drawingml/2006/table">
            <a:tbl>
              <a:tblPr firstRow="1" bandRow="1">
                <a:tableStyleId>{5C22544A-7EE6-4342-B048-85BDC9FD1C3A}</a:tableStyleId>
              </a:tblPr>
              <a:tblGrid>
                <a:gridCol w="2072274">
                  <a:extLst>
                    <a:ext uri="{9D8B030D-6E8A-4147-A177-3AD203B41FA5}">
                      <a16:colId xmlns:a16="http://schemas.microsoft.com/office/drawing/2014/main" val="1460322414"/>
                    </a:ext>
                  </a:extLst>
                </a:gridCol>
                <a:gridCol w="2327006">
                  <a:extLst>
                    <a:ext uri="{9D8B030D-6E8A-4147-A177-3AD203B41FA5}">
                      <a16:colId xmlns:a16="http://schemas.microsoft.com/office/drawing/2014/main" val="1464463558"/>
                    </a:ext>
                  </a:extLst>
                </a:gridCol>
              </a:tblGrid>
              <a:tr h="291086">
                <a:tc>
                  <a:txBody>
                    <a:bodyPr/>
                    <a:lstStyle/>
                    <a:p>
                      <a:r>
                        <a:rPr lang="en-IN" dirty="0"/>
                        <a:t>Branch</a:t>
                      </a:r>
                    </a:p>
                  </a:txBody>
                  <a:tcPr/>
                </a:tc>
                <a:tc>
                  <a:txBody>
                    <a:bodyPr/>
                    <a:lstStyle/>
                    <a:p>
                      <a:r>
                        <a:rPr lang="en-IN" dirty="0" err="1"/>
                        <a:t>Avg_growth_rate</a:t>
                      </a:r>
                      <a:endParaRPr lang="en-IN" dirty="0"/>
                    </a:p>
                  </a:txBody>
                  <a:tcPr/>
                </a:tc>
                <a:extLst>
                  <a:ext uri="{0D108BD9-81ED-4DB2-BD59-A6C34878D82A}">
                    <a16:rowId xmlns:a16="http://schemas.microsoft.com/office/drawing/2014/main" val="819268717"/>
                  </a:ext>
                </a:extLst>
              </a:tr>
              <a:tr h="291086">
                <a:tc>
                  <a:txBody>
                    <a:bodyPr/>
                    <a:lstStyle/>
                    <a:p>
                      <a:r>
                        <a:rPr lang="en-IN" dirty="0">
                          <a:solidFill>
                            <a:srgbClr val="0070C0"/>
                          </a:solidFill>
                          <a:latin typeface="Cascadia Code" panose="020B0609020000020004" pitchFamily="49" charset="0"/>
                          <a:ea typeface="Cascadia Code" panose="020B0609020000020004" pitchFamily="49" charset="0"/>
                          <a:cs typeface="Cascadia Code" panose="020B0609020000020004" pitchFamily="49" charset="0"/>
                        </a:rPr>
                        <a:t>A</a:t>
                      </a:r>
                    </a:p>
                  </a:txBody>
                  <a:tcPr/>
                </a:tc>
                <a:tc>
                  <a:txBody>
                    <a:bodyPr/>
                    <a:lstStyle/>
                    <a:p>
                      <a:r>
                        <a:rPr lang="en-IN" dirty="0">
                          <a:solidFill>
                            <a:srgbClr val="0070C0"/>
                          </a:solidFill>
                        </a:rPr>
                        <a:t>1.66</a:t>
                      </a:r>
                    </a:p>
                  </a:txBody>
                  <a:tcPr/>
                </a:tc>
                <a:extLst>
                  <a:ext uri="{0D108BD9-81ED-4DB2-BD59-A6C34878D82A}">
                    <a16:rowId xmlns:a16="http://schemas.microsoft.com/office/drawing/2014/main" val="3044979972"/>
                  </a:ext>
                </a:extLst>
              </a:tr>
            </a:tbl>
          </a:graphicData>
        </a:graphic>
      </p:graphicFrame>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 calcmode="lin" valueType="num">
                                      <p:cBhvr additive="base">
                                        <p:cTn id="2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 calcmode="lin" valueType="num">
                                      <p:cBhvr additive="base">
                                        <p:cTn id="3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 calcmode="lin" valueType="num">
                                      <p:cBhvr additive="base">
                                        <p:cTn id="4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 calcmode="lin" valueType="num">
                                      <p:cBhvr additive="base">
                                        <p:cTn id="4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xEl>
                                              <p:pRg st="7" end="7"/>
                                            </p:txEl>
                                          </p:spTgt>
                                        </p:tgtEl>
                                        <p:attrNameLst>
                                          <p:attrName>style.visibility</p:attrName>
                                        </p:attrNameLst>
                                      </p:cBhvr>
                                      <p:to>
                                        <p:strVal val="visible"/>
                                      </p:to>
                                    </p:set>
                                    <p:anim calcmode="lin" valueType="num">
                                      <p:cBhvr additive="base">
                                        <p:cTn id="5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anim calcmode="lin" valueType="num">
                                      <p:cBhvr additive="base">
                                        <p:cTn id="5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
                                            <p:txEl>
                                              <p:pRg st="9" end="9"/>
                                            </p:txEl>
                                          </p:spTgt>
                                        </p:tgtEl>
                                        <p:attrNameLst>
                                          <p:attrName>style.visibility</p:attrName>
                                        </p:attrNameLst>
                                      </p:cBhvr>
                                      <p:to>
                                        <p:strVal val="visible"/>
                                      </p:to>
                                    </p:set>
                                    <p:anim calcmode="lin" valueType="num">
                                      <p:cBhvr additive="base">
                                        <p:cTn id="6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1">
                                            <p:txEl>
                                              <p:pRg st="10" end="10"/>
                                            </p:txEl>
                                          </p:spTgt>
                                        </p:tgtEl>
                                        <p:attrNameLst>
                                          <p:attrName>style.visibility</p:attrName>
                                        </p:attrNameLst>
                                      </p:cBhvr>
                                      <p:to>
                                        <p:strVal val="visible"/>
                                      </p:to>
                                    </p:set>
                                    <p:anim calcmode="lin" valueType="num">
                                      <p:cBhvr additive="base">
                                        <p:cTn id="7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1000"/>
                                        <p:tgtEl>
                                          <p:spTgt spid="5"/>
                                        </p:tgtEl>
                                      </p:cBhvr>
                                    </p:animEffect>
                                    <p:anim calcmode="lin" valueType="num">
                                      <p:cBhvr>
                                        <p:cTn id="78" dur="1000" fill="hold"/>
                                        <p:tgtEl>
                                          <p:spTgt spid="5"/>
                                        </p:tgtEl>
                                        <p:attrNameLst>
                                          <p:attrName>ppt_x</p:attrName>
                                        </p:attrNameLst>
                                      </p:cBhvr>
                                      <p:tavLst>
                                        <p:tav tm="0">
                                          <p:val>
                                            <p:strVal val="#ppt_x"/>
                                          </p:val>
                                        </p:tav>
                                        <p:tav tm="100000">
                                          <p:val>
                                            <p:strVal val="#ppt_x"/>
                                          </p:val>
                                        </p:tav>
                                      </p:tavLst>
                                    </p:anim>
                                    <p:anim calcmode="lin" valueType="num">
                                      <p:cBhvr>
                                        <p:cTn id="7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96A4470-2B62-8519-DAF4-4672FC5F7D8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2F8E5CD-BD6C-21A0-9F39-4F0BAA4623A8}"/>
              </a:ext>
            </a:extLst>
          </p:cNvPr>
          <p:cNvSpPr>
            <a:spLocks noGrp="1"/>
          </p:cNvSpPr>
          <p:nvPr>
            <p:ph type="title"/>
          </p:nvPr>
        </p:nvSpPr>
        <p:spPr>
          <a:xfrm>
            <a:off x="5199742" y="715961"/>
            <a:ext cx="6477000" cy="1773239"/>
          </a:xfrm>
        </p:spPr>
        <p:txBody>
          <a:bodyPr>
            <a:normAutofit fontScale="90000"/>
          </a:bodyPr>
          <a:lstStyle/>
          <a:p>
            <a:r>
              <a:rPr lang="en-US" sz="4400" b="1" i="0" u="none" strike="noStrike" baseline="0" dirty="0">
                <a:solidFill>
                  <a:srgbClr val="0070C0"/>
                </a:solidFill>
                <a:latin typeface="Arial-BoldMT"/>
              </a:rPr>
              <a:t>Task 2: </a:t>
            </a:r>
            <a:r>
              <a:rPr lang="en-US" sz="4400" b="1" i="0" u="none" strike="noStrike" baseline="0" dirty="0">
                <a:latin typeface="Arial-BoldMT"/>
              </a:rPr>
              <a:t>Finding the Most Profitable Product Line for Each Branch </a:t>
            </a:r>
            <a:br>
              <a:rPr lang="en-US" dirty="0"/>
            </a:br>
            <a:endParaRPr lang="en-US" dirty="0"/>
          </a:p>
        </p:txBody>
      </p:sp>
      <p:sp>
        <p:nvSpPr>
          <p:cNvPr id="3" name="Text Placeholder 2">
            <a:extLst>
              <a:ext uri="{FF2B5EF4-FFF2-40B4-BE49-F238E27FC236}">
                <a16:creationId xmlns:a16="http://schemas.microsoft.com/office/drawing/2014/main" id="{B78A8469-1660-EC10-FBC8-218F81F894B3}"/>
              </a:ext>
            </a:extLst>
          </p:cNvPr>
          <p:cNvSpPr>
            <a:spLocks noGrp="1"/>
          </p:cNvSpPr>
          <p:nvPr>
            <p:ph type="body" sz="quarter" idx="11"/>
          </p:nvPr>
        </p:nvSpPr>
        <p:spPr>
          <a:xfrm>
            <a:off x="5281023" y="2707639"/>
            <a:ext cx="6395719" cy="3607119"/>
          </a:xfrm>
        </p:spPr>
        <p:txBody>
          <a:bodyPr vert="horz" lIns="91440" tIns="45720" rIns="91440" bIns="45720" rtlCol="0" anchor="t">
            <a:normAutofit/>
          </a:bodyPr>
          <a:lstStyle/>
          <a:p>
            <a:pPr algn="l"/>
            <a:r>
              <a:rPr lang="en-US" sz="2800" b="0" i="0" u="none" strike="noStrike" baseline="0" dirty="0">
                <a:solidFill>
                  <a:srgbClr val="0070C0"/>
                </a:solidFill>
                <a:latin typeface="ArialMT"/>
              </a:rPr>
              <a:t>	Walmart wants to segment customers based on their average spending behavior. </a:t>
            </a:r>
          </a:p>
          <a:p>
            <a:pPr algn="l"/>
            <a:r>
              <a:rPr lang="en-US" sz="2800" b="0" dirty="0">
                <a:solidFill>
                  <a:srgbClr val="0070C0"/>
                </a:solidFill>
                <a:latin typeface="ArialMT"/>
              </a:rPr>
              <a:t>	</a:t>
            </a:r>
            <a:r>
              <a:rPr lang="en-US" sz="2800" b="0" i="0" u="none" strike="noStrike" baseline="0" dirty="0">
                <a:solidFill>
                  <a:srgbClr val="0070C0"/>
                </a:solidFill>
                <a:latin typeface="ArialMT"/>
              </a:rPr>
              <a:t>Classify customers into three tiers: High, Medium, and Low spenders based on their total purchase amounts.</a:t>
            </a:r>
            <a:endParaRPr lang="en-US" sz="2800" b="0" dirty="0">
              <a:solidFill>
                <a:srgbClr val="0070C0"/>
              </a:solidFill>
            </a:endParaRPr>
          </a:p>
        </p:txBody>
      </p:sp>
      <p:pic>
        <p:nvPicPr>
          <p:cNvPr id="2" name="Graphic 1" descr="Fire with solid fill">
            <a:extLst>
              <a:ext uri="{FF2B5EF4-FFF2-40B4-BE49-F238E27FC236}">
                <a16:creationId xmlns:a16="http://schemas.microsoft.com/office/drawing/2014/main" id="{CA175088-4E3A-803C-2554-CC16A182E8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00344" y="2783346"/>
            <a:ext cx="378954" cy="378954"/>
          </a:xfrm>
          <a:prstGeom prst="rect">
            <a:avLst/>
          </a:prstGeom>
        </p:spPr>
      </p:pic>
      <p:pic>
        <p:nvPicPr>
          <p:cNvPr id="4" name="Graphic 3" descr="Fire with solid fill">
            <a:extLst>
              <a:ext uri="{FF2B5EF4-FFF2-40B4-BE49-F238E27FC236}">
                <a16:creationId xmlns:a16="http://schemas.microsoft.com/office/drawing/2014/main" id="{0EF51757-AD07-4C6A-5459-3A812552F0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00344" y="4170098"/>
            <a:ext cx="378954" cy="378954"/>
          </a:xfrm>
          <a:prstGeom prst="rect">
            <a:avLst/>
          </a:prstGeom>
        </p:spPr>
      </p:pic>
    </p:spTree>
    <p:extLst>
      <p:ext uri="{BB962C8B-B14F-4D97-AF65-F5344CB8AC3E}">
        <p14:creationId xmlns:p14="http://schemas.microsoft.com/office/powerpoint/2010/main" val="160775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B0032-AB68-9DC8-60C6-12465F3207B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97D510-4207-4CA4-4DDF-71273152C243}"/>
              </a:ext>
            </a:extLst>
          </p:cNvPr>
          <p:cNvSpPr>
            <a:spLocks noGrp="1"/>
          </p:cNvSpPr>
          <p:nvPr>
            <p:ph type="title"/>
          </p:nvPr>
        </p:nvSpPr>
        <p:spPr>
          <a:xfrm>
            <a:off x="721360" y="558800"/>
            <a:ext cx="3469640" cy="646332"/>
          </a:xfrm>
        </p:spPr>
        <p:txBody>
          <a:bodyPr/>
          <a:lstStyle/>
          <a:p>
            <a:r>
              <a:rPr lang="en-US" dirty="0">
                <a:solidFill>
                  <a:schemeClr val="accent1"/>
                </a:solidFill>
              </a:rPr>
              <a:t>Task 2 </a:t>
            </a:r>
            <a:r>
              <a:rPr lang="en-US" dirty="0">
                <a:solidFill>
                  <a:schemeClr val="bg1"/>
                </a:solidFill>
              </a:rPr>
              <a:t>Query:</a:t>
            </a:r>
          </a:p>
        </p:txBody>
      </p:sp>
      <p:sp>
        <p:nvSpPr>
          <p:cNvPr id="11" name="Text Placeholder 10">
            <a:extLst>
              <a:ext uri="{FF2B5EF4-FFF2-40B4-BE49-F238E27FC236}">
                <a16:creationId xmlns:a16="http://schemas.microsoft.com/office/drawing/2014/main" id="{DB8C2A11-E5C1-3FA2-18FA-8A480963ADB9}"/>
              </a:ext>
            </a:extLst>
          </p:cNvPr>
          <p:cNvSpPr>
            <a:spLocks noGrp="1"/>
          </p:cNvSpPr>
          <p:nvPr>
            <p:ph type="body" sz="quarter" idx="11"/>
          </p:nvPr>
        </p:nvSpPr>
        <p:spPr>
          <a:xfrm>
            <a:off x="721360" y="1536504"/>
            <a:ext cx="9001760" cy="3661508"/>
          </a:xfrm>
        </p:spPr>
        <p:txBody>
          <a:bodyPr/>
          <a:lstStyle/>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with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profit_with_branch</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as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Branch, `Product line`, round( SUM ( cogs - `gross income` ), 2 ) </a:t>
            </a:r>
            <a:endParaRPr lang="en-IN"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Total_profit</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walmart_sales</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group by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Branch,`Product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line`</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order by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Total_profit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desc)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select Branch , `Product line` ,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Total_profit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row_number</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 </a:t>
            </a: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over(partition by Branch) as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rank_based_on_profit</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from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profit_with_branch</a:t>
            </a:r>
            <a:endPar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endParaRPr>
          </a:p>
          <a:p>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order by Branch, </a:t>
            </a:r>
            <a:r>
              <a:rPr lang="en-US" altLang="en-US" dirty="0" err="1">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Total_profit</a:t>
            </a:r>
            <a:r>
              <a:rPr lang="en-US" altLang="en-US" dirty="0">
                <a:solidFill>
                  <a:srgbClr val="0070C0"/>
                </a:solidFill>
                <a:latin typeface="Bahnschrift SemiBold" panose="020B0502040204020203" pitchFamily="34" charset="0"/>
                <a:ea typeface="Cascadia Code" panose="020B0609020000020004" pitchFamily="49" charset="0"/>
                <a:cs typeface="Cascadia Code" panose="020B0609020000020004" pitchFamily="49" charset="0"/>
              </a:rPr>
              <a:t> desc;</a:t>
            </a:r>
          </a:p>
        </p:txBody>
      </p:sp>
    </p:spTree>
    <p:extLst>
      <p:ext uri="{BB962C8B-B14F-4D97-AF65-F5344CB8AC3E}">
        <p14:creationId xmlns:p14="http://schemas.microsoft.com/office/powerpoint/2010/main" val="34134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 calcmode="lin" valueType="num">
                                      <p:cBhvr additive="base">
                                        <p:cTn id="2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 calcmode="lin" valueType="num">
                                      <p:cBhvr additive="base">
                                        <p:cTn id="3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 calcmode="lin" valueType="num">
                                      <p:cBhvr additive="base">
                                        <p:cTn id="4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 calcmode="lin" valueType="num">
                                      <p:cBhvr additive="base">
                                        <p:cTn id="4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xEl>
                                              <p:pRg st="7" end="7"/>
                                            </p:txEl>
                                          </p:spTgt>
                                        </p:tgtEl>
                                        <p:attrNameLst>
                                          <p:attrName>style.visibility</p:attrName>
                                        </p:attrNameLst>
                                      </p:cBhvr>
                                      <p:to>
                                        <p:strVal val="visible"/>
                                      </p:to>
                                    </p:set>
                                    <p:anim calcmode="lin" valueType="num">
                                      <p:cBhvr additive="base">
                                        <p:cTn id="5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anim calcmode="lin" valueType="num">
                                      <p:cBhvr additive="base">
                                        <p:cTn id="5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0828B03F-208D-FF6C-952B-61E22D45D1F4}"/>
              </a:ext>
            </a:extLst>
          </p:cNvPr>
          <p:cNvGraphicFramePr>
            <a:graphicFrameLocks/>
          </p:cNvGraphicFramePr>
          <p:nvPr>
            <p:extLst>
              <p:ext uri="{D42A27DB-BD31-4B8C-83A1-F6EECF244321}">
                <p14:modId xmlns:p14="http://schemas.microsoft.com/office/powerpoint/2010/main" val="4136047520"/>
              </p:ext>
            </p:extLst>
          </p:nvPr>
        </p:nvGraphicFramePr>
        <p:xfrm>
          <a:off x="367030" y="1990725"/>
          <a:ext cx="6560820" cy="4339590"/>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BB1C8018-1742-E1B4-17FE-7F2C7B5DF13C}"/>
              </a:ext>
            </a:extLst>
          </p:cNvPr>
          <p:cNvSpPr txBox="1"/>
          <p:nvPr/>
        </p:nvSpPr>
        <p:spPr>
          <a:xfrm>
            <a:off x="367030" y="368479"/>
            <a:ext cx="5881370" cy="1384995"/>
          </a:xfrm>
          <a:prstGeom prst="rect">
            <a:avLst/>
          </a:prstGeom>
          <a:noFill/>
        </p:spPr>
        <p:txBody>
          <a:bodyPr wrap="square" rtlCol="0">
            <a:spAutoFit/>
          </a:bodyPr>
          <a:lstStyle/>
          <a:p>
            <a:r>
              <a:rPr lang="en-IN" sz="2800" dirty="0">
                <a:solidFill>
                  <a:srgbClr val="0070C0"/>
                </a:solidFill>
                <a:latin typeface="Bahnschrift SemiBold" panose="020B0502040204020203" pitchFamily="34" charset="0"/>
              </a:rPr>
              <a:t>Based on the Output of the </a:t>
            </a:r>
            <a:r>
              <a:rPr lang="en-IN" sz="2800" dirty="0">
                <a:solidFill>
                  <a:schemeClr val="accent1"/>
                </a:solidFill>
                <a:latin typeface="Bahnschrift SemiBold" panose="020B0502040204020203" pitchFamily="34" charset="0"/>
              </a:rPr>
              <a:t>Task 2 </a:t>
            </a:r>
            <a:r>
              <a:rPr lang="en-IN" sz="2800" dirty="0">
                <a:solidFill>
                  <a:srgbClr val="0070C0"/>
                </a:solidFill>
                <a:latin typeface="Bahnschrift SemiBold" panose="020B0502040204020203" pitchFamily="34" charset="0"/>
              </a:rPr>
              <a:t>Query the distribution is displayed on the below Column chart.</a:t>
            </a:r>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16" grpId="0"/>
    </p:bldLst>
  </p:timing>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5C1F8C-D27A-4CE7-9DF4-4AFDB2880FA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1294</TotalTime>
  <Words>2440</Words>
  <Application>Microsoft Office PowerPoint</Application>
  <PresentationFormat>Widescreen</PresentationFormat>
  <Paragraphs>339</Paragraphs>
  <Slides>36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Arial-BoldMT</vt:lpstr>
      <vt:lpstr>ArialMT</vt:lpstr>
      <vt:lpstr>Bahnschrift SemiBold</vt:lpstr>
      <vt:lpstr>Cascadia Code</vt:lpstr>
      <vt:lpstr>Segoe UI</vt:lpstr>
      <vt:lpstr>Wingdings</vt:lpstr>
      <vt:lpstr>Office Theme</vt:lpstr>
      <vt:lpstr>Vishnu N Walmart Sales Analysis Report</vt:lpstr>
      <vt:lpstr>Vishnu N Walmart Sales Analysis Report</vt:lpstr>
      <vt:lpstr>Introduction</vt:lpstr>
      <vt:lpstr>Overview</vt:lpstr>
      <vt:lpstr>Task 1: Identifying the Top Branch by Sales Growth Rate </vt:lpstr>
      <vt:lpstr>Task 1 Query</vt:lpstr>
      <vt:lpstr>Task 2: Finding the Most Profitable Product Line for Each Branch  </vt:lpstr>
      <vt:lpstr>Task 2 Query:</vt:lpstr>
      <vt:lpstr>PowerPoint Presentation</vt:lpstr>
      <vt:lpstr>Task 3: Analyzing Customer Segmentation Based on Spending</vt:lpstr>
      <vt:lpstr>Task 3 Query:</vt:lpstr>
      <vt:lpstr>PowerPoint Presentation</vt:lpstr>
      <vt:lpstr>Task 4: Detecting Anomalies in Sales Transactions</vt:lpstr>
      <vt:lpstr>Task 4 Query:</vt:lpstr>
      <vt:lpstr>The reason we use 3 in the Z-score is based on the Empirical Rule (68-95-99.7 Rule) in statistics. </vt:lpstr>
      <vt:lpstr>PowerPoint Presentation</vt:lpstr>
      <vt:lpstr>Task 5: Most Popular Payment Method by City</vt:lpstr>
      <vt:lpstr>Task 5 Query:</vt:lpstr>
      <vt:lpstr>PowerPoint Presentation</vt:lpstr>
      <vt:lpstr>Task 6: Monthly Sales Distribution by Gender</vt:lpstr>
      <vt:lpstr>Task 6 Query:</vt:lpstr>
      <vt:lpstr>PowerPoint Presentation</vt:lpstr>
      <vt:lpstr>Task 7: Best Product Line by Customer Type</vt:lpstr>
      <vt:lpstr>Task 7 Query:</vt:lpstr>
      <vt:lpstr>Task 7 Query:</vt:lpstr>
      <vt:lpstr>Task 8: Identifying Repeat Customers</vt:lpstr>
      <vt:lpstr>Task 8 Query:</vt:lpstr>
      <vt:lpstr>Task 8 Output:</vt:lpstr>
      <vt:lpstr>Task 9: Finding Top 5 Customers by Sales Volume</vt:lpstr>
      <vt:lpstr>Task 9 Query:</vt:lpstr>
      <vt:lpstr>Task 10: Analyzing Sales Trends by Day of the Week</vt:lpstr>
      <vt:lpstr>Task 10 Query:</vt:lpstr>
      <vt:lpstr>PowerPoint Presentation</vt:lpstr>
      <vt:lpstr>Conclusion</vt:lpstr>
      <vt:lpstr>THANK YOU…</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VISHNU NALLENDRAN</dc:creator>
  <cp:keywords/>
  <dc:description/>
  <cp:lastModifiedBy>VISHNU NALLENDRAN</cp:lastModifiedBy>
  <cp:revision>19</cp:revision>
  <dcterms:created xsi:type="dcterms:W3CDTF">2025-03-23T05:00:11Z</dcterms:created>
  <dcterms:modified xsi:type="dcterms:W3CDTF">2025-03-25T19:11:58Z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