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A4A3A4"/>
          </p15:clr>
        </p15:guide>
        <p15:guide id="2" pos="3840">
          <p15:clr>
            <a:srgbClr val="A4A3A4"/>
          </p15:clr>
        </p15:guide>
      </p15:sldGuideLst>
    </p:ext>
    <p:ext uri="GoogleSlidesCustomDataVersion2">
      <go:slidesCustomData xmlns:go="http://customooxmlschemas.google.com/" r:id="rId33" roundtripDataSignature="AMtx7mjB6uDsuCagIiW5R34LXvlWNuns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ED39B8-FAC8-4B02-88B5-3C82FCC775BD}">
  <a:tblStyle styleId="{5DED39B8-FAC8-4B02-88B5-3C82FCC775BD}"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tcStyle>
        <a:fill>
          <a:solidFill>
            <a:schemeClr val="dk1">
              <a:alpha val="20000"/>
            </a:schemeClr>
          </a:solidFill>
        </a:fill>
      </a:tcStyle>
    </a:band1H>
    <a:band2H>
      <a:tcTxStyle b="off" i="off"/>
    </a:band2H>
    <a:band1V>
      <a:tcTxStyle b="off" i="off"/>
      <a:tcStyle>
        <a:fill>
          <a:solidFill>
            <a:schemeClr val="dk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308A6946-7A36-4D47-953D-C87CA764D470}"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F2AAADB-D3A8-4D26-9A81-6720D4F7B952}" styleName="Table_2">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c9363a8d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2c9363a8d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aa1271e8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2aa1271e8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ab9a8a7f7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2ab9a8a7f7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aa1271e8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2aa1271e8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3d9fbd4e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43d9fbd4e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3d9fbd4e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43d9fbd4e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3d9fbd4e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43d9fbd4e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3d9fbd4e5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43d9fbd4e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3d9fbd4e5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43d9fbd4e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aa1271e8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2aa1271e8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ab9a8a7f7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2ab9a8a7f7_1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d9931fb81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12d9931fb81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ab9a8a7f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12ab9a8a7f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ab9a8a7f7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12ab9a8a7f7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ab9a8a7f7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12ab9a8a7f7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 name="Shape 9"/>
        <p:cNvGrpSpPr/>
        <p:nvPr/>
      </p:nvGrpSpPr>
      <p:grpSpPr>
        <a:xfrm>
          <a:off x="0" y="0"/>
          <a:ext cx="0" cy="0"/>
          <a:chOff x="0" y="0"/>
          <a:chExt cx="0" cy="0"/>
        </a:xfrm>
      </p:grpSpPr>
      <p:sp>
        <p:nvSpPr>
          <p:cNvPr id="10" name="Google Shape;10;p1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13"/>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22"/>
          <p:cNvSpPr txBox="1"/>
          <p:nvPr>
            <p:ph type="title"/>
          </p:nvPr>
        </p:nvSpPr>
        <p:spPr>
          <a:xfrm>
            <a:off x="839788" y="457200"/>
            <a:ext cx="3932237" cy="16002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p:nvPr>
            <p:ph idx="2" type="pic"/>
          </p:nvPr>
        </p:nvSpPr>
        <p:spPr>
          <a:xfrm>
            <a:off x="5183188" y="987425"/>
            <a:ext cx="6172200" cy="4873625"/>
          </a:xfrm>
          <a:prstGeom prst="rect">
            <a:avLst/>
          </a:prstGeom>
          <a:noFill/>
          <a:ln>
            <a:noFill/>
          </a:ln>
        </p:spPr>
      </p:sp>
      <p:sp>
        <p:nvSpPr>
          <p:cNvPr id="49" name="Google Shape;49;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280"/>
              <a:buNone/>
              <a:defRPr sz="1600"/>
            </a:lvl1pPr>
            <a:lvl2pPr indent="-228600" lvl="1" marL="914400" algn="l">
              <a:lnSpc>
                <a:spcPct val="100000"/>
              </a:lnSpc>
              <a:spcBef>
                <a:spcPts val="280"/>
              </a:spcBef>
              <a:spcAft>
                <a:spcPts val="0"/>
              </a:spcAft>
              <a:buClr>
                <a:schemeClr val="dk1"/>
              </a:buClr>
              <a:buSzPts val="1120"/>
              <a:buNone/>
              <a:defRPr sz="1400"/>
            </a:lvl2pPr>
            <a:lvl3pPr indent="-228600" lvl="2" marL="1371600" algn="l">
              <a:lnSpc>
                <a:spcPct val="100000"/>
              </a:lnSpc>
              <a:spcBef>
                <a:spcPts val="240"/>
              </a:spcBef>
              <a:spcAft>
                <a:spcPts val="0"/>
              </a:spcAft>
              <a:buClr>
                <a:schemeClr val="dk1"/>
              </a:buClr>
              <a:buSzPts val="960"/>
              <a:buNone/>
              <a:defRPr sz="1200"/>
            </a:lvl3pPr>
            <a:lvl4pPr indent="-228600" lvl="3" marL="1828800" algn="l">
              <a:lnSpc>
                <a:spcPct val="100000"/>
              </a:lnSpc>
              <a:spcBef>
                <a:spcPts val="200"/>
              </a:spcBef>
              <a:spcAft>
                <a:spcPts val="0"/>
              </a:spcAft>
              <a:buClr>
                <a:schemeClr val="dk1"/>
              </a:buClr>
              <a:buSzPts val="800"/>
              <a:buNone/>
              <a:defRPr sz="1000"/>
            </a:lvl4pPr>
            <a:lvl5pPr indent="-228600" lvl="4" marL="2286000" algn="l">
              <a:lnSpc>
                <a:spcPct val="100000"/>
              </a:lnSpc>
              <a:spcBef>
                <a:spcPts val="200"/>
              </a:spcBef>
              <a:spcAft>
                <a:spcPts val="0"/>
              </a:spcAft>
              <a:buClr>
                <a:schemeClr val="dk1"/>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22"/>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2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 type="body"/>
          </p:nvPr>
        </p:nvSpPr>
        <p:spPr>
          <a:xfrm rot="5400000">
            <a:off x="3901282" y="-1356518"/>
            <a:ext cx="4389437" cy="10972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3"/>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24"/>
          <p:cNvSpPr txBox="1"/>
          <p:nvPr>
            <p:ph type="title"/>
          </p:nvPr>
        </p:nvSpPr>
        <p:spPr>
          <a:xfrm rot="5400000">
            <a:off x="7400925" y="2143125"/>
            <a:ext cx="5619750" cy="27432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 type="body"/>
          </p:nvPr>
        </p:nvSpPr>
        <p:spPr>
          <a:xfrm rot="5400000">
            <a:off x="1838325" y="-523875"/>
            <a:ext cx="5619750" cy="80772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4"/>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4"/>
          <p:cNvSpPr txBox="1"/>
          <p:nvPr>
            <p:ph idx="1" type="body"/>
          </p:nvPr>
        </p:nvSpPr>
        <p:spPr>
          <a:xfrm>
            <a:off x="609600" y="1935163"/>
            <a:ext cx="10972800" cy="4389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14"/>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0"/>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1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6"/>
          <p:cNvSpPr txBox="1"/>
          <p:nvPr>
            <p:ph type="ctrTitle"/>
          </p:nvPr>
        </p:nvSpPr>
        <p:spPr>
          <a:xfrm>
            <a:off x="1524000" y="1122363"/>
            <a:ext cx="9144000" cy="2387600"/>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1920"/>
              <a:buNone/>
              <a:defRPr sz="2400"/>
            </a:lvl1pPr>
            <a:lvl2pPr lvl="1" algn="ctr">
              <a:lnSpc>
                <a:spcPct val="100000"/>
              </a:lnSpc>
              <a:spcBef>
                <a:spcPts val="400"/>
              </a:spcBef>
              <a:spcAft>
                <a:spcPts val="0"/>
              </a:spcAft>
              <a:buClr>
                <a:schemeClr val="dk1"/>
              </a:buClr>
              <a:buSzPts val="1600"/>
              <a:buNone/>
              <a:defRPr sz="2000"/>
            </a:lvl2pPr>
            <a:lvl3pPr lvl="2" algn="ctr">
              <a:lnSpc>
                <a:spcPct val="100000"/>
              </a:lnSpc>
              <a:spcBef>
                <a:spcPts val="360"/>
              </a:spcBef>
              <a:spcAft>
                <a:spcPts val="0"/>
              </a:spcAft>
              <a:buClr>
                <a:schemeClr val="dk1"/>
              </a:buClr>
              <a:buSzPts val="1440"/>
              <a:buNone/>
              <a:defRPr sz="1800"/>
            </a:lvl3pPr>
            <a:lvl4pPr lvl="3" algn="ctr">
              <a:lnSpc>
                <a:spcPct val="100000"/>
              </a:lnSpc>
              <a:spcBef>
                <a:spcPts val="320"/>
              </a:spcBef>
              <a:spcAft>
                <a:spcPts val="0"/>
              </a:spcAft>
              <a:buClr>
                <a:schemeClr val="dk1"/>
              </a:buClr>
              <a:buSzPts val="1280"/>
              <a:buNone/>
              <a:defRPr sz="1600"/>
            </a:lvl4pPr>
            <a:lvl5pPr lvl="4" algn="ctr">
              <a:lnSpc>
                <a:spcPct val="100000"/>
              </a:lnSpc>
              <a:spcBef>
                <a:spcPts val="320"/>
              </a:spcBef>
              <a:spcAft>
                <a:spcPts val="0"/>
              </a:spcAft>
              <a:buClr>
                <a:schemeClr val="dk1"/>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6"/>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7"/>
          <p:cNvSpPr txBox="1"/>
          <p:nvPr>
            <p:ph type="title"/>
          </p:nvPr>
        </p:nvSpPr>
        <p:spPr>
          <a:xfrm>
            <a:off x="831850" y="1709738"/>
            <a:ext cx="10515600" cy="2852737"/>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Clr>
                <a:schemeClr val="dk1"/>
              </a:buClr>
              <a:buSzPts val="1920"/>
              <a:buNone/>
              <a:defRPr sz="2400"/>
            </a:lvl1pPr>
            <a:lvl2pPr indent="-228600" lvl="1" marL="914400" algn="l">
              <a:lnSpc>
                <a:spcPct val="100000"/>
              </a:lnSpc>
              <a:spcBef>
                <a:spcPts val="400"/>
              </a:spcBef>
              <a:spcAft>
                <a:spcPts val="0"/>
              </a:spcAft>
              <a:buClr>
                <a:schemeClr val="dk1"/>
              </a:buClr>
              <a:buSzPts val="1600"/>
              <a:buNone/>
              <a:defRPr sz="2000"/>
            </a:lvl2pPr>
            <a:lvl3pPr indent="-228600" lvl="2" marL="1371600" algn="l">
              <a:lnSpc>
                <a:spcPct val="100000"/>
              </a:lnSpc>
              <a:spcBef>
                <a:spcPts val="360"/>
              </a:spcBef>
              <a:spcAft>
                <a:spcPts val="0"/>
              </a:spcAft>
              <a:buClr>
                <a:schemeClr val="dk1"/>
              </a:buClr>
              <a:buSzPts val="1440"/>
              <a:buNone/>
              <a:defRPr sz="1800"/>
            </a:lvl3pPr>
            <a:lvl4pPr indent="-228600" lvl="3" marL="1828800" algn="l">
              <a:lnSpc>
                <a:spcPct val="100000"/>
              </a:lnSpc>
              <a:spcBef>
                <a:spcPts val="320"/>
              </a:spcBef>
              <a:spcAft>
                <a:spcPts val="0"/>
              </a:spcAft>
              <a:buClr>
                <a:schemeClr val="dk1"/>
              </a:buClr>
              <a:buSzPts val="1280"/>
              <a:buNone/>
              <a:defRPr sz="1600"/>
            </a:lvl4pPr>
            <a:lvl5pPr indent="-228600" lvl="4" marL="2286000" algn="l">
              <a:lnSpc>
                <a:spcPct val="100000"/>
              </a:lnSpc>
              <a:spcBef>
                <a:spcPts val="320"/>
              </a:spcBef>
              <a:spcAft>
                <a:spcPts val="0"/>
              </a:spcAft>
              <a:buClr>
                <a:schemeClr val="dk1"/>
              </a:buClr>
              <a:buSzPts val="128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17"/>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609600" y="1935163"/>
            <a:ext cx="5410200" cy="4389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935163"/>
            <a:ext cx="5410200" cy="4389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9"/>
          <p:cNvSpPr txBox="1"/>
          <p:nvPr>
            <p:ph type="title"/>
          </p:nvPr>
        </p:nvSpPr>
        <p:spPr>
          <a:xfrm>
            <a:off x="839788" y="365125"/>
            <a:ext cx="10515600" cy="1325563"/>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1920"/>
              <a:buNone/>
              <a:defRPr b="1" sz="2400"/>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1920"/>
              <a:buNone/>
              <a:defRPr b="1" sz="2400"/>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21"/>
          <p:cNvSpPr txBox="1"/>
          <p:nvPr>
            <p:ph type="title"/>
          </p:nvPr>
        </p:nvSpPr>
        <p:spPr>
          <a:xfrm>
            <a:off x="839788" y="457200"/>
            <a:ext cx="3932237" cy="16002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391160" lvl="0" marL="457200" algn="l">
              <a:lnSpc>
                <a:spcPct val="100000"/>
              </a:lnSpc>
              <a:spcBef>
                <a:spcPts val="640"/>
              </a:spcBef>
              <a:spcAft>
                <a:spcPts val="0"/>
              </a:spcAft>
              <a:buClr>
                <a:schemeClr val="dk1"/>
              </a:buClr>
              <a:buSzPts val="2560"/>
              <a:buChar char="⮚"/>
              <a:defRPr sz="3200"/>
            </a:lvl1pPr>
            <a:lvl2pPr indent="-370840" lvl="1" marL="914400" algn="l">
              <a:lnSpc>
                <a:spcPct val="100000"/>
              </a:lnSpc>
              <a:spcBef>
                <a:spcPts val="560"/>
              </a:spcBef>
              <a:spcAft>
                <a:spcPts val="0"/>
              </a:spcAft>
              <a:buClr>
                <a:schemeClr val="dk1"/>
              </a:buClr>
              <a:buSzPts val="2240"/>
              <a:buChar char="⮚"/>
              <a:defRPr sz="2800"/>
            </a:lvl2pPr>
            <a:lvl3pPr indent="-350519" lvl="2" marL="1371600" algn="l">
              <a:lnSpc>
                <a:spcPct val="100000"/>
              </a:lnSpc>
              <a:spcBef>
                <a:spcPts val="480"/>
              </a:spcBef>
              <a:spcAft>
                <a:spcPts val="0"/>
              </a:spcAft>
              <a:buClr>
                <a:schemeClr val="dk1"/>
              </a:buClr>
              <a:buSzPts val="1920"/>
              <a:buChar char="⮚"/>
              <a:defRPr sz="2400"/>
            </a:lvl3pPr>
            <a:lvl4pPr indent="-330200" lvl="3" marL="1828800" algn="l">
              <a:lnSpc>
                <a:spcPct val="100000"/>
              </a:lnSpc>
              <a:spcBef>
                <a:spcPts val="400"/>
              </a:spcBef>
              <a:spcAft>
                <a:spcPts val="0"/>
              </a:spcAft>
              <a:buClr>
                <a:schemeClr val="dk1"/>
              </a:buClr>
              <a:buSzPts val="1600"/>
              <a:buChar char="⮚"/>
              <a:defRPr sz="2000"/>
            </a:lvl4pPr>
            <a:lvl5pPr indent="-330200" lvl="4" marL="2286000" algn="l">
              <a:lnSpc>
                <a:spcPct val="100000"/>
              </a:lnSpc>
              <a:spcBef>
                <a:spcPts val="400"/>
              </a:spcBef>
              <a:spcAft>
                <a:spcPts val="0"/>
              </a:spcAft>
              <a:buClr>
                <a:schemeClr val="dk1"/>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4" name="Google Shape;44;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280"/>
              <a:buNone/>
              <a:defRPr sz="1600"/>
            </a:lvl1pPr>
            <a:lvl2pPr indent="-228600" lvl="1" marL="914400" algn="l">
              <a:lnSpc>
                <a:spcPct val="100000"/>
              </a:lnSpc>
              <a:spcBef>
                <a:spcPts val="280"/>
              </a:spcBef>
              <a:spcAft>
                <a:spcPts val="0"/>
              </a:spcAft>
              <a:buClr>
                <a:schemeClr val="dk1"/>
              </a:buClr>
              <a:buSzPts val="1120"/>
              <a:buNone/>
              <a:defRPr sz="1400"/>
            </a:lvl2pPr>
            <a:lvl3pPr indent="-228600" lvl="2" marL="1371600" algn="l">
              <a:lnSpc>
                <a:spcPct val="100000"/>
              </a:lnSpc>
              <a:spcBef>
                <a:spcPts val="240"/>
              </a:spcBef>
              <a:spcAft>
                <a:spcPts val="0"/>
              </a:spcAft>
              <a:buClr>
                <a:schemeClr val="dk1"/>
              </a:buClr>
              <a:buSzPts val="960"/>
              <a:buNone/>
              <a:defRPr sz="1200"/>
            </a:lvl3pPr>
            <a:lvl4pPr indent="-228600" lvl="3" marL="1828800" algn="l">
              <a:lnSpc>
                <a:spcPct val="100000"/>
              </a:lnSpc>
              <a:spcBef>
                <a:spcPts val="200"/>
              </a:spcBef>
              <a:spcAft>
                <a:spcPts val="0"/>
              </a:spcAft>
              <a:buClr>
                <a:schemeClr val="dk1"/>
              </a:buClr>
              <a:buSzPts val="800"/>
              <a:buNone/>
              <a:defRPr sz="1000"/>
            </a:lvl4pPr>
            <a:lvl5pPr indent="-228600" lvl="4" marL="2286000" algn="l">
              <a:lnSpc>
                <a:spcPct val="100000"/>
              </a:lnSpc>
              <a:spcBef>
                <a:spcPts val="200"/>
              </a:spcBef>
              <a:spcAft>
                <a:spcPts val="0"/>
              </a:spcAft>
              <a:buClr>
                <a:schemeClr val="dk1"/>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21"/>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9pPr>
          </a:lstStyle>
          <a:p/>
        </p:txBody>
      </p:sp>
      <p:sp>
        <p:nvSpPr>
          <p:cNvPr id="7" name="Google Shape;7;p12"/>
          <p:cNvSpPr txBox="1"/>
          <p:nvPr>
            <p:ph idx="1" type="body"/>
          </p:nvPr>
        </p:nvSpPr>
        <p:spPr>
          <a:xfrm>
            <a:off x="609600" y="1935163"/>
            <a:ext cx="10972800" cy="4389437"/>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62" name="Shape 62"/>
        <p:cNvGrpSpPr/>
        <p:nvPr/>
      </p:nvGrpSpPr>
      <p:grpSpPr>
        <a:xfrm>
          <a:off x="0" y="0"/>
          <a:ext cx="0" cy="0"/>
          <a:chOff x="0" y="0"/>
          <a:chExt cx="0" cy="0"/>
        </a:xfrm>
      </p:grpSpPr>
      <p:sp>
        <p:nvSpPr>
          <p:cNvPr id="63" name="Google Shape;63;p1"/>
          <p:cNvSpPr/>
          <p:nvPr/>
        </p:nvSpPr>
        <p:spPr>
          <a:xfrm>
            <a:off x="3184350" y="299299"/>
            <a:ext cx="8664600" cy="30513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3200"/>
              <a:buFont typeface="Arial"/>
              <a:buNone/>
            </a:pPr>
            <a:r>
              <a:rPr b="1" lang="en-IN" sz="2400">
                <a:solidFill>
                  <a:srgbClr val="222222"/>
                </a:solidFill>
                <a:highlight>
                  <a:srgbClr val="FFFFFF"/>
                </a:highlight>
                <a:latin typeface="Times New Roman"/>
                <a:ea typeface="Times New Roman"/>
                <a:cs typeface="Times New Roman"/>
                <a:sym typeface="Times New Roman"/>
              </a:rPr>
              <a:t>2023 International Conference on Computer Communication and Informatics, Jan 23-25, 2023, Coimbatore, India</a:t>
            </a:r>
            <a:endParaRPr b="1" sz="2400">
              <a:solidFill>
                <a:srgbClr val="222222"/>
              </a:solidFill>
              <a:highlight>
                <a:srgbClr val="FFFFFF"/>
              </a:highlight>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3200"/>
              <a:buFont typeface="Arial"/>
              <a:buNone/>
            </a:pPr>
            <a:r>
              <a:t/>
            </a:r>
            <a:endParaRPr b="1" sz="2900">
              <a:solidFill>
                <a:schemeClr val="dk1"/>
              </a:solidFill>
              <a:latin typeface="Times New Roman"/>
              <a:ea typeface="Times New Roman"/>
              <a:cs typeface="Times New Roman"/>
              <a:sym typeface="Times New Roman"/>
            </a:endParaRPr>
          </a:p>
          <a:p>
            <a:pPr indent="0" lvl="0" marL="0" marR="0" rtl="0" algn="ctr">
              <a:lnSpc>
                <a:spcPct val="107000"/>
              </a:lnSpc>
              <a:spcBef>
                <a:spcPts val="0"/>
              </a:spcBef>
              <a:spcAft>
                <a:spcPts val="0"/>
              </a:spcAft>
              <a:buClr>
                <a:srgbClr val="000000"/>
              </a:buClr>
              <a:buSzPts val="3200"/>
              <a:buFont typeface="Arial"/>
              <a:buNone/>
            </a:pPr>
            <a:r>
              <a:rPr b="1" i="0" lang="en-IN" sz="2700" u="none" cap="none" strike="noStrike">
                <a:solidFill>
                  <a:schemeClr val="dk1"/>
                </a:solidFill>
                <a:latin typeface="Times New Roman"/>
                <a:ea typeface="Times New Roman"/>
                <a:cs typeface="Times New Roman"/>
                <a:sym typeface="Times New Roman"/>
              </a:rPr>
              <a:t>RECURRENT GASTRIC CANCER PREDICTION USING MACHINE LEARNING CLASSIFIER</a:t>
            </a:r>
            <a:endParaRPr i="0" sz="2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80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p:txBody>
      </p:sp>
      <p:pic>
        <p:nvPicPr>
          <p:cNvPr descr="klogo copy.png" id="64" name="Google Shape;64;p1"/>
          <p:cNvPicPr preferRelativeResize="0"/>
          <p:nvPr/>
        </p:nvPicPr>
        <p:blipFill rotWithShape="1">
          <a:blip r:embed="rId4">
            <a:alphaModFix/>
          </a:blip>
          <a:srcRect b="0" l="0" r="0" t="0"/>
          <a:stretch/>
        </p:blipFill>
        <p:spPr>
          <a:xfrm>
            <a:off x="63500" y="63500"/>
            <a:ext cx="1585913" cy="1317625"/>
          </a:xfrm>
          <a:prstGeom prst="rect">
            <a:avLst/>
          </a:prstGeom>
          <a:noFill/>
          <a:ln>
            <a:noFill/>
          </a:ln>
        </p:spPr>
      </p:pic>
      <p:pic>
        <p:nvPicPr>
          <p:cNvPr descr="kec2blackborder png.PNG" id="65" name="Google Shape;65;p1"/>
          <p:cNvPicPr preferRelativeResize="0"/>
          <p:nvPr/>
        </p:nvPicPr>
        <p:blipFill rotWithShape="1">
          <a:blip r:embed="rId5">
            <a:alphaModFix/>
          </a:blip>
          <a:srcRect b="0" l="0" r="0" t="0"/>
          <a:stretch/>
        </p:blipFill>
        <p:spPr>
          <a:xfrm>
            <a:off x="265113" y="4222750"/>
            <a:ext cx="1636712" cy="1793875"/>
          </a:xfrm>
          <a:prstGeom prst="rect">
            <a:avLst/>
          </a:prstGeom>
          <a:noFill/>
          <a:ln>
            <a:noFill/>
          </a:ln>
        </p:spPr>
      </p:pic>
      <p:sp>
        <p:nvSpPr>
          <p:cNvPr id="66" name="Google Shape;66;p1"/>
          <p:cNvSpPr txBox="1"/>
          <p:nvPr/>
        </p:nvSpPr>
        <p:spPr>
          <a:xfrm>
            <a:off x="3184350" y="3350550"/>
            <a:ext cx="8664600" cy="283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chemeClr val="dk1"/>
                </a:solidFill>
                <a:latin typeface="Times New Roman"/>
                <a:ea typeface="Times New Roman"/>
                <a:cs typeface="Times New Roman"/>
                <a:sym typeface="Times New Roman"/>
              </a:rPr>
              <a:t>PAPER ID : CS489 </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IN" sz="2000">
                <a:solidFill>
                  <a:schemeClr val="dk1"/>
                </a:solidFill>
                <a:latin typeface="Times New Roman"/>
                <a:ea typeface="Times New Roman"/>
                <a:cs typeface="Times New Roman"/>
                <a:sym typeface="Times New Roman"/>
              </a:rPr>
              <a:t>                           </a:t>
            </a:r>
            <a:r>
              <a:rPr b="1" i="0" lang="en-IN" sz="2000" u="none" cap="none" strike="noStrike">
                <a:solidFill>
                  <a:schemeClr val="dk1"/>
                </a:solidFill>
                <a:latin typeface="Times New Roman"/>
                <a:ea typeface="Times New Roman"/>
                <a:cs typeface="Times New Roman"/>
                <a:sym typeface="Times New Roman"/>
              </a:rPr>
              <a:t>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Times New Roman"/>
                <a:ea typeface="Times New Roman"/>
                <a:cs typeface="Times New Roman"/>
                <a:sym typeface="Times New Roman"/>
              </a:rPr>
              <a:t>PRESENTED BY</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latin typeface="Times New Roman"/>
                <a:ea typeface="Times New Roman"/>
                <a:cs typeface="Times New Roman"/>
                <a:sym typeface="Times New Roman"/>
              </a:rPr>
              <a:t>Vedhapriyaa</a:t>
            </a:r>
            <a:r>
              <a:rPr b="1" lang="en-IN" sz="2000">
                <a:solidFill>
                  <a:schemeClr val="dk1"/>
                </a:solidFill>
                <a:latin typeface="Times New Roman"/>
                <a:ea typeface="Times New Roman"/>
                <a:cs typeface="Times New Roman"/>
                <a:sym typeface="Times New Roman"/>
              </a:rPr>
              <a:t> </a:t>
            </a:r>
            <a:r>
              <a:rPr b="1" i="0" lang="en-IN" sz="2000" u="none" cap="none" strike="noStrike">
                <a:solidFill>
                  <a:schemeClr val="dk1"/>
                </a:solidFill>
                <a:latin typeface="Times New Roman"/>
                <a:ea typeface="Times New Roman"/>
                <a:cs typeface="Times New Roman"/>
                <a:sym typeface="Times New Roman"/>
              </a:rPr>
              <a:t>S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Times New Roman"/>
                <a:ea typeface="Times New Roman"/>
                <a:cs typeface="Times New Roman"/>
                <a:sym typeface="Times New Roman"/>
              </a:rPr>
              <a:t>Vishal Rupak</a:t>
            </a:r>
            <a:r>
              <a:rPr b="1" lang="en-IN" sz="2000">
                <a:solidFill>
                  <a:schemeClr val="dk1"/>
                </a:solidFill>
                <a:latin typeface="Times New Roman"/>
                <a:ea typeface="Times New Roman"/>
                <a:cs typeface="Times New Roman"/>
                <a:sym typeface="Times New Roman"/>
              </a:rPr>
              <a:t> </a:t>
            </a:r>
            <a:r>
              <a:rPr b="1" i="0" lang="en-IN" sz="2000" u="none" cap="none" strike="noStrike">
                <a:solidFill>
                  <a:schemeClr val="dk1"/>
                </a:solidFill>
                <a:latin typeface="Times New Roman"/>
                <a:ea typeface="Times New Roman"/>
                <a:cs typeface="Times New Roman"/>
                <a:sym typeface="Times New Roman"/>
              </a:rPr>
              <a:t>V</a:t>
            </a:r>
            <a:r>
              <a:rPr b="1" lang="en-IN" sz="2000">
                <a:solidFill>
                  <a:schemeClr val="dk1"/>
                </a:solidFill>
                <a:latin typeface="Times New Roman"/>
                <a:ea typeface="Times New Roman"/>
                <a:cs typeface="Times New Roman"/>
                <a:sym typeface="Times New Roman"/>
              </a:rPr>
              <a:t> </a:t>
            </a:r>
            <a:r>
              <a:rPr b="1" i="0" lang="en-IN" sz="2000" u="none" cap="none" strike="noStrike">
                <a:solidFill>
                  <a:schemeClr val="dk1"/>
                </a:solidFill>
                <a:latin typeface="Times New Roman"/>
                <a:ea typeface="Times New Roman"/>
                <a:cs typeface="Times New Roman"/>
                <a:sym typeface="Times New Roman"/>
              </a:rPr>
              <a:t>R</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Times New Roman"/>
                <a:ea typeface="Times New Roman"/>
                <a:cs typeface="Times New Roman"/>
                <a:sym typeface="Times New Roman"/>
              </a:rPr>
              <a:t>Vishnu</a:t>
            </a:r>
            <a:r>
              <a:rPr b="1" lang="en-IN" sz="2000">
                <a:solidFill>
                  <a:schemeClr val="dk1"/>
                </a:solidFill>
                <a:latin typeface="Times New Roman"/>
                <a:ea typeface="Times New Roman"/>
                <a:cs typeface="Times New Roman"/>
                <a:sym typeface="Times New Roman"/>
              </a:rPr>
              <a:t> </a:t>
            </a:r>
            <a:r>
              <a:rPr b="1" i="0" lang="en-IN" sz="2000" u="none" cap="none" strike="noStrike">
                <a:solidFill>
                  <a:schemeClr val="dk1"/>
                </a:solidFill>
                <a:latin typeface="Times New Roman"/>
                <a:ea typeface="Times New Roman"/>
                <a:cs typeface="Times New Roman"/>
                <a:sym typeface="Times New Roman"/>
              </a:rPr>
              <a:t>M</a:t>
            </a:r>
            <a:r>
              <a:rPr b="1" lang="en-IN" sz="2000">
                <a:solidFill>
                  <a:schemeClr val="dk1"/>
                </a:solidFill>
                <a:latin typeface="Times New Roman"/>
                <a:ea typeface="Times New Roman"/>
                <a:cs typeface="Times New Roman"/>
                <a:sym typeface="Times New Roman"/>
              </a:rPr>
              <a:t> </a:t>
            </a:r>
            <a:r>
              <a:rPr b="1" i="0" lang="en-IN" sz="2000" u="none" cap="none" strike="noStrike">
                <a:solidFill>
                  <a:schemeClr val="dk1"/>
                </a:solidFill>
                <a:latin typeface="Times New Roman"/>
                <a:ea typeface="Times New Roman"/>
                <a:cs typeface="Times New Roman"/>
                <a:sym typeface="Times New Roman"/>
              </a:rPr>
              <a:t>K</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67" name="Google Shape;67;p1"/>
          <p:cNvSpPr txBox="1"/>
          <p:nvPr/>
        </p:nvSpPr>
        <p:spPr>
          <a:xfrm>
            <a:off x="3543100" y="6154752"/>
            <a:ext cx="89670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1219193" y="487284"/>
            <a:ext cx="10972800" cy="7923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lang="en-IN"/>
              <a:t>				        </a:t>
            </a:r>
            <a:r>
              <a:rPr b="1" lang="en-IN"/>
              <a:t>  PROPOSED SYSTEM</a:t>
            </a:r>
            <a:endParaRPr b="1"/>
          </a:p>
        </p:txBody>
      </p:sp>
      <p:sp>
        <p:nvSpPr>
          <p:cNvPr id="123" name="Google Shape;123;p5"/>
          <p:cNvSpPr txBox="1"/>
          <p:nvPr>
            <p:ph idx="1" type="body"/>
          </p:nvPr>
        </p:nvSpPr>
        <p:spPr>
          <a:xfrm>
            <a:off x="1297450" y="1782925"/>
            <a:ext cx="10379100" cy="4395600"/>
          </a:xfrm>
          <a:prstGeom prst="rect">
            <a:avLst/>
          </a:prstGeom>
          <a:noFill/>
          <a:ln>
            <a:noFill/>
          </a:ln>
        </p:spPr>
        <p:txBody>
          <a:bodyPr anchorCtr="0" anchor="t" bIns="45700" lIns="91425" spcFirstLastPara="1" rIns="91425" wrap="square" tIns="45700">
            <a:noAutofit/>
          </a:bodyPr>
          <a:lstStyle/>
          <a:p>
            <a:pPr indent="-273050" lvl="0" marL="273050" rtl="0" algn="just">
              <a:lnSpc>
                <a:spcPct val="100000"/>
              </a:lnSpc>
              <a:spcBef>
                <a:spcPts val="0"/>
              </a:spcBef>
              <a:spcAft>
                <a:spcPts val="0"/>
              </a:spcAft>
              <a:buClr>
                <a:schemeClr val="dk1"/>
              </a:buClr>
              <a:buSzPts val="2500"/>
              <a:buFont typeface="Times New Roman"/>
              <a:buChar char="❏"/>
            </a:pPr>
            <a:r>
              <a:rPr lang="en-IN" sz="2500">
                <a:latin typeface="Times New Roman"/>
                <a:ea typeface="Times New Roman"/>
                <a:cs typeface="Times New Roman"/>
                <a:sym typeface="Times New Roman"/>
              </a:rPr>
              <a:t>With the use of machine learning techniques, </a:t>
            </a:r>
            <a:r>
              <a:rPr lang="en-IN" sz="2500">
                <a:solidFill>
                  <a:srgbClr val="202124"/>
                </a:solidFill>
                <a:latin typeface="Times New Roman"/>
                <a:ea typeface="Times New Roman"/>
                <a:cs typeface="Times New Roman"/>
                <a:sym typeface="Times New Roman"/>
              </a:rPr>
              <a:t>the tumor recurrence of gastric cancer in patients after operation can be predicted</a:t>
            </a:r>
            <a:endParaRPr i="0" sz="2500">
              <a:solidFill>
                <a:srgbClr val="202124"/>
              </a:solidFill>
              <a:latin typeface="Times New Roman"/>
              <a:ea typeface="Times New Roman"/>
              <a:cs typeface="Times New Roman"/>
              <a:sym typeface="Times New Roman"/>
            </a:endParaRPr>
          </a:p>
          <a:p>
            <a:pPr indent="-151130" lvl="0" marL="273050" rtl="0" algn="just">
              <a:lnSpc>
                <a:spcPct val="100000"/>
              </a:lnSpc>
              <a:spcBef>
                <a:spcPts val="480"/>
              </a:spcBef>
              <a:spcAft>
                <a:spcPts val="0"/>
              </a:spcAft>
              <a:buClr>
                <a:schemeClr val="dk1"/>
              </a:buClr>
              <a:buSzPts val="1920"/>
              <a:buNone/>
            </a:pPr>
            <a:r>
              <a:t/>
            </a:r>
            <a:endParaRPr i="0" sz="2500">
              <a:solidFill>
                <a:srgbClr val="202124"/>
              </a:solidFill>
              <a:latin typeface="Times New Roman"/>
              <a:ea typeface="Times New Roman"/>
              <a:cs typeface="Times New Roman"/>
              <a:sym typeface="Times New Roman"/>
            </a:endParaRPr>
          </a:p>
          <a:p>
            <a:pPr indent="-273050" lvl="0" marL="273050" rtl="0" algn="just">
              <a:lnSpc>
                <a:spcPct val="100000"/>
              </a:lnSpc>
              <a:spcBef>
                <a:spcPts val="480"/>
              </a:spcBef>
              <a:spcAft>
                <a:spcPts val="0"/>
              </a:spcAft>
              <a:buClr>
                <a:schemeClr val="dk1"/>
              </a:buClr>
              <a:buSzPts val="2500"/>
              <a:buFont typeface="Times New Roman"/>
              <a:buChar char="❏"/>
            </a:pPr>
            <a:r>
              <a:rPr lang="en-IN" sz="2500">
                <a:latin typeface="Times New Roman"/>
                <a:ea typeface="Times New Roman"/>
                <a:cs typeface="Times New Roman"/>
                <a:sym typeface="Times New Roman"/>
              </a:rPr>
              <a:t>The patient’s clinicopathological dataset is used to train and test the model</a:t>
            </a:r>
            <a:endParaRPr sz="2500">
              <a:latin typeface="Times New Roman"/>
              <a:ea typeface="Times New Roman"/>
              <a:cs typeface="Times New Roman"/>
              <a:sym typeface="Times New Roman"/>
            </a:endParaRPr>
          </a:p>
          <a:p>
            <a:pPr indent="0" lvl="0" marL="273050" rtl="0" algn="just">
              <a:lnSpc>
                <a:spcPct val="100000"/>
              </a:lnSpc>
              <a:spcBef>
                <a:spcPts val="480"/>
              </a:spcBef>
              <a:spcAft>
                <a:spcPts val="0"/>
              </a:spcAft>
              <a:buSzPts val="1440"/>
              <a:buNone/>
            </a:pPr>
            <a:r>
              <a:t/>
            </a:r>
            <a:endParaRPr sz="2500">
              <a:latin typeface="Times New Roman"/>
              <a:ea typeface="Times New Roman"/>
              <a:cs typeface="Times New Roman"/>
              <a:sym typeface="Times New Roman"/>
            </a:endParaRPr>
          </a:p>
          <a:p>
            <a:pPr indent="-273050" lvl="0" marL="273050" rtl="0" algn="just">
              <a:lnSpc>
                <a:spcPct val="100000"/>
              </a:lnSpc>
              <a:spcBef>
                <a:spcPts val="480"/>
              </a:spcBef>
              <a:spcAft>
                <a:spcPts val="0"/>
              </a:spcAft>
              <a:buSzPts val="2500"/>
              <a:buFont typeface="Times New Roman"/>
              <a:buChar char="❏"/>
            </a:pPr>
            <a:r>
              <a:rPr lang="en-IN" sz="2500">
                <a:solidFill>
                  <a:srgbClr val="212529"/>
                </a:solidFill>
                <a:highlight>
                  <a:srgbClr val="FFFFFF"/>
                </a:highlight>
                <a:latin typeface="Times New Roman"/>
                <a:ea typeface="Times New Roman"/>
                <a:cs typeface="Times New Roman"/>
                <a:sym typeface="Times New Roman"/>
              </a:rPr>
              <a:t>Missing values are imputed using the mean value from  nearest neighbors found in the training set</a:t>
            </a:r>
            <a:endParaRPr sz="2500">
              <a:latin typeface="Times New Roman"/>
              <a:ea typeface="Times New Roman"/>
              <a:cs typeface="Times New Roman"/>
              <a:sym typeface="Times New Roman"/>
            </a:endParaRPr>
          </a:p>
          <a:p>
            <a:pPr indent="0" lvl="0" marL="273050" rtl="0" algn="just">
              <a:lnSpc>
                <a:spcPct val="100000"/>
              </a:lnSpc>
              <a:spcBef>
                <a:spcPts val="480"/>
              </a:spcBef>
              <a:spcAft>
                <a:spcPts val="0"/>
              </a:spcAft>
              <a:buSzPts val="1440"/>
              <a:buNone/>
            </a:pPr>
            <a:r>
              <a:t/>
            </a:r>
            <a:endParaRPr sz="2500">
              <a:latin typeface="Times New Roman"/>
              <a:ea typeface="Times New Roman"/>
              <a:cs typeface="Times New Roman"/>
              <a:sym typeface="Times New Roman"/>
            </a:endParaRPr>
          </a:p>
          <a:p>
            <a:pPr indent="-273050" lvl="0" marL="273050" rtl="0" algn="just">
              <a:lnSpc>
                <a:spcPct val="100000"/>
              </a:lnSpc>
              <a:spcBef>
                <a:spcPts val="480"/>
              </a:spcBef>
              <a:spcAft>
                <a:spcPts val="0"/>
              </a:spcAft>
              <a:buSzPts val="2500"/>
              <a:buFont typeface="Times New Roman"/>
              <a:buChar char="❏"/>
            </a:pPr>
            <a:r>
              <a:rPr lang="en-IN" sz="2500">
                <a:latin typeface="Times New Roman"/>
                <a:ea typeface="Times New Roman"/>
                <a:cs typeface="Times New Roman"/>
                <a:sym typeface="Times New Roman"/>
              </a:rPr>
              <a:t>Optimization algorithms can be used to improve the accuracy of the machine learning models</a:t>
            </a:r>
            <a:endParaRPr sz="2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73760" y="704850"/>
            <a:ext cx="10708640" cy="61595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IN"/>
              <a:t>MODULES</a:t>
            </a:r>
            <a:endParaRPr b="1"/>
          </a:p>
        </p:txBody>
      </p:sp>
      <p:sp>
        <p:nvSpPr>
          <p:cNvPr id="129" name="Google Shape;129;p6"/>
          <p:cNvSpPr txBox="1"/>
          <p:nvPr>
            <p:ph idx="1" type="body"/>
          </p:nvPr>
        </p:nvSpPr>
        <p:spPr>
          <a:xfrm>
            <a:off x="1551150" y="2018250"/>
            <a:ext cx="6264600" cy="3990300"/>
          </a:xfrm>
          <a:prstGeom prst="rect">
            <a:avLst/>
          </a:prstGeom>
          <a:noFill/>
          <a:ln>
            <a:noFill/>
          </a:ln>
        </p:spPr>
        <p:txBody>
          <a:bodyPr anchorCtr="0" anchor="t" bIns="45700" lIns="91425" spcFirstLastPara="1" rIns="91425" wrap="square" tIns="45700">
            <a:noAutofit/>
          </a:bodyPr>
          <a:lstStyle/>
          <a:p>
            <a:pPr indent="-273050" lvl="0" marL="273050" rtl="0" algn="l">
              <a:lnSpc>
                <a:spcPct val="150000"/>
              </a:lnSpc>
              <a:spcBef>
                <a:spcPts val="560"/>
              </a:spcBef>
              <a:spcAft>
                <a:spcPts val="0"/>
              </a:spcAft>
              <a:buClr>
                <a:schemeClr val="dk1"/>
              </a:buClr>
              <a:buSzPts val="2600"/>
              <a:buFont typeface="Times New Roman"/>
              <a:buChar char="❏"/>
            </a:pPr>
            <a:r>
              <a:rPr lang="en-IN" sz="2600">
                <a:latin typeface="Times New Roman"/>
                <a:ea typeface="Times New Roman"/>
                <a:cs typeface="Times New Roman"/>
                <a:sym typeface="Times New Roman"/>
              </a:rPr>
              <a:t>Data Pre-processing</a:t>
            </a:r>
            <a:endParaRPr sz="2600">
              <a:latin typeface="Times New Roman"/>
              <a:ea typeface="Times New Roman"/>
              <a:cs typeface="Times New Roman"/>
              <a:sym typeface="Times New Roman"/>
            </a:endParaRPr>
          </a:p>
          <a:p>
            <a:pPr indent="-273050" lvl="0" marL="273050" rtl="0" algn="l">
              <a:lnSpc>
                <a:spcPct val="150000"/>
              </a:lnSpc>
              <a:spcBef>
                <a:spcPts val="560"/>
              </a:spcBef>
              <a:spcAft>
                <a:spcPts val="0"/>
              </a:spcAft>
              <a:buSzPts val="2600"/>
              <a:buFont typeface="Times New Roman"/>
              <a:buChar char="❏"/>
            </a:pPr>
            <a:r>
              <a:rPr lang="en-IN" sz="2600">
                <a:latin typeface="Times New Roman"/>
                <a:ea typeface="Times New Roman"/>
                <a:cs typeface="Times New Roman"/>
                <a:sym typeface="Times New Roman"/>
              </a:rPr>
              <a:t>Optimization</a:t>
            </a:r>
            <a:endParaRPr sz="2600">
              <a:latin typeface="Times New Roman"/>
              <a:ea typeface="Times New Roman"/>
              <a:cs typeface="Times New Roman"/>
              <a:sym typeface="Times New Roman"/>
            </a:endParaRPr>
          </a:p>
          <a:p>
            <a:pPr indent="-273050" lvl="0" marL="273050" rtl="0" algn="l">
              <a:lnSpc>
                <a:spcPct val="150000"/>
              </a:lnSpc>
              <a:spcBef>
                <a:spcPts val="560"/>
              </a:spcBef>
              <a:spcAft>
                <a:spcPts val="0"/>
              </a:spcAft>
              <a:buSzPts val="2600"/>
              <a:buFont typeface="Times New Roman"/>
              <a:buChar char="❏"/>
            </a:pPr>
            <a:r>
              <a:rPr lang="en-IN" sz="2600">
                <a:latin typeface="Times New Roman"/>
                <a:ea typeface="Times New Roman"/>
                <a:cs typeface="Times New Roman"/>
                <a:sym typeface="Times New Roman"/>
              </a:rPr>
              <a:t>ML algorithms</a:t>
            </a:r>
            <a:endParaRPr sz="2600">
              <a:latin typeface="Times New Roman"/>
              <a:ea typeface="Times New Roman"/>
              <a:cs typeface="Times New Roman"/>
              <a:sym typeface="Times New Roman"/>
            </a:endParaRPr>
          </a:p>
          <a:p>
            <a:pPr indent="-273050" lvl="0" marL="273050" rtl="0" algn="l">
              <a:lnSpc>
                <a:spcPct val="150000"/>
              </a:lnSpc>
              <a:spcBef>
                <a:spcPts val="560"/>
              </a:spcBef>
              <a:spcAft>
                <a:spcPts val="0"/>
              </a:spcAft>
              <a:buSzPts val="2600"/>
              <a:buFont typeface="Times New Roman"/>
              <a:buChar char="❏"/>
            </a:pPr>
            <a:r>
              <a:rPr lang="en-IN" sz="2600">
                <a:latin typeface="Times New Roman"/>
                <a:ea typeface="Times New Roman"/>
                <a:cs typeface="Times New Roman"/>
                <a:sym typeface="Times New Roman"/>
              </a:rPr>
              <a:t>Evaluation</a:t>
            </a:r>
            <a:endParaRPr sz="2600">
              <a:latin typeface="Times New Roman"/>
              <a:ea typeface="Times New Roman"/>
              <a:cs typeface="Times New Roman"/>
              <a:sym typeface="Times New Roman"/>
            </a:endParaRPr>
          </a:p>
          <a:p>
            <a:pPr indent="-171450" lvl="0" marL="273050" rtl="0" algn="l">
              <a:lnSpc>
                <a:spcPct val="100000"/>
              </a:lnSpc>
              <a:spcBef>
                <a:spcPts val="400"/>
              </a:spcBef>
              <a:spcAft>
                <a:spcPts val="0"/>
              </a:spcAft>
              <a:buClr>
                <a:schemeClr val="dk1"/>
              </a:buClr>
              <a:buSzPts val="1600"/>
              <a:buNone/>
            </a:pPr>
            <a:r>
              <a:t/>
            </a:r>
            <a:endParaRPr/>
          </a:p>
          <a:p>
            <a:pPr indent="-171450" lvl="0" marL="273050" rtl="0" algn="l">
              <a:lnSpc>
                <a:spcPct val="100000"/>
              </a:lnSpc>
              <a:spcBef>
                <a:spcPts val="400"/>
              </a:spcBef>
              <a:spcAft>
                <a:spcPts val="0"/>
              </a:spcAft>
              <a:buClr>
                <a:schemeClr val="dk1"/>
              </a:buClr>
              <a:buSzPts val="16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1171420" y="896555"/>
            <a:ext cx="10647600" cy="738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IN"/>
              <a:t>DATA PRE-PROCESSING</a:t>
            </a:r>
            <a:endParaRPr b="1"/>
          </a:p>
        </p:txBody>
      </p:sp>
      <p:sp>
        <p:nvSpPr>
          <p:cNvPr id="135" name="Google Shape;135;p8"/>
          <p:cNvSpPr txBox="1"/>
          <p:nvPr>
            <p:ph idx="1" type="body"/>
          </p:nvPr>
        </p:nvSpPr>
        <p:spPr>
          <a:xfrm>
            <a:off x="1435425" y="1869860"/>
            <a:ext cx="10383600" cy="3566100"/>
          </a:xfrm>
          <a:prstGeom prst="rect">
            <a:avLst/>
          </a:prstGeom>
          <a:noFill/>
          <a:ln>
            <a:noFill/>
          </a:ln>
        </p:spPr>
        <p:txBody>
          <a:bodyPr anchorCtr="0" anchor="t" bIns="45700" lIns="91425" spcFirstLastPara="1" rIns="91425" wrap="square" tIns="45700">
            <a:noAutofit/>
          </a:bodyPr>
          <a:lstStyle/>
          <a:p>
            <a:pPr indent="-171450" lvl="0" marL="273050" rtl="0" algn="l">
              <a:lnSpc>
                <a:spcPct val="150000"/>
              </a:lnSpc>
              <a:spcBef>
                <a:spcPts val="0"/>
              </a:spcBef>
              <a:spcAft>
                <a:spcPts val="0"/>
              </a:spcAft>
              <a:buClr>
                <a:schemeClr val="dk1"/>
              </a:buClr>
              <a:buSzPts val="1600"/>
              <a:buNone/>
            </a:pPr>
            <a:r>
              <a:t/>
            </a:r>
            <a:endParaRPr/>
          </a:p>
          <a:p>
            <a:pPr indent="-273050" lvl="0" marL="273050" rtl="0" algn="just">
              <a:lnSpc>
                <a:spcPct val="150000"/>
              </a:lnSpc>
              <a:spcBef>
                <a:spcPts val="480"/>
              </a:spcBef>
              <a:spcAft>
                <a:spcPts val="0"/>
              </a:spcAft>
              <a:buClr>
                <a:schemeClr val="dk1"/>
              </a:buClr>
              <a:buSzPts val="2600"/>
              <a:buFont typeface="Times New Roman"/>
              <a:buChar char="❏"/>
            </a:pPr>
            <a:r>
              <a:rPr lang="en-IN" sz="2600">
                <a:latin typeface="Times New Roman"/>
                <a:ea typeface="Times New Roman"/>
                <a:cs typeface="Times New Roman"/>
                <a:sym typeface="Times New Roman"/>
              </a:rPr>
              <a:t>The proposed work is evaluated on the patient’s clinicopathological dataset</a:t>
            </a:r>
            <a:endParaRPr sz="2600">
              <a:latin typeface="Times New Roman"/>
              <a:ea typeface="Times New Roman"/>
              <a:cs typeface="Times New Roman"/>
              <a:sym typeface="Times New Roman"/>
            </a:endParaRPr>
          </a:p>
          <a:p>
            <a:pPr indent="-273050" lvl="0" marL="273050" rtl="0" algn="just">
              <a:lnSpc>
                <a:spcPct val="150000"/>
              </a:lnSpc>
              <a:spcBef>
                <a:spcPts val="480"/>
              </a:spcBef>
              <a:spcAft>
                <a:spcPts val="0"/>
              </a:spcAft>
              <a:buClr>
                <a:schemeClr val="dk1"/>
              </a:buClr>
              <a:buSzPts val="2600"/>
              <a:buFont typeface="Times New Roman"/>
              <a:buChar char="❏"/>
            </a:pPr>
            <a:r>
              <a:rPr lang="en-IN" sz="2600">
                <a:latin typeface="Times New Roman"/>
                <a:ea typeface="Times New Roman"/>
                <a:cs typeface="Times New Roman"/>
                <a:sym typeface="Times New Roman"/>
              </a:rPr>
              <a:t> It has 2012 patient records in dataset</a:t>
            </a:r>
            <a:endParaRPr sz="2600">
              <a:latin typeface="Times New Roman"/>
              <a:ea typeface="Times New Roman"/>
              <a:cs typeface="Times New Roman"/>
              <a:sym typeface="Times New Roman"/>
            </a:endParaRPr>
          </a:p>
          <a:p>
            <a:pPr indent="-273050" lvl="0" marL="273050" rtl="0" algn="just">
              <a:lnSpc>
                <a:spcPct val="150000"/>
              </a:lnSpc>
              <a:spcBef>
                <a:spcPts val="480"/>
              </a:spcBef>
              <a:spcAft>
                <a:spcPts val="0"/>
              </a:spcAft>
              <a:buSzPts val="2600"/>
              <a:buFont typeface="Times New Roman"/>
              <a:buChar char="❏"/>
            </a:pPr>
            <a:r>
              <a:rPr lang="en-IN" sz="2600">
                <a:latin typeface="Times New Roman"/>
                <a:ea typeface="Times New Roman"/>
                <a:cs typeface="Times New Roman"/>
                <a:sym typeface="Times New Roman"/>
              </a:rPr>
              <a:t>We have selected 15 attributes to work with</a:t>
            </a:r>
            <a:endParaRPr sz="2600">
              <a:latin typeface="Times New Roman"/>
              <a:ea typeface="Times New Roman"/>
              <a:cs typeface="Times New Roman"/>
              <a:sym typeface="Times New Roman"/>
            </a:endParaRPr>
          </a:p>
          <a:p>
            <a:pPr indent="-273050" lvl="0" marL="273050" rtl="0" algn="just">
              <a:lnSpc>
                <a:spcPct val="150000"/>
              </a:lnSpc>
              <a:spcBef>
                <a:spcPts val="480"/>
              </a:spcBef>
              <a:spcAft>
                <a:spcPts val="0"/>
              </a:spcAft>
              <a:buSzPts val="2600"/>
              <a:buFont typeface="Times New Roman"/>
              <a:buChar char="❏"/>
            </a:pPr>
            <a:r>
              <a:rPr lang="en-IN" sz="2600">
                <a:latin typeface="Times New Roman"/>
                <a:ea typeface="Times New Roman"/>
                <a:cs typeface="Times New Roman"/>
                <a:sym typeface="Times New Roman"/>
              </a:rPr>
              <a:t>Missing values are filled using KNN-Imputer using mean (K = 5)</a:t>
            </a:r>
            <a:endParaRPr sz="2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g12c9363a8dd_0_1"/>
          <p:cNvGraphicFramePr/>
          <p:nvPr/>
        </p:nvGraphicFramePr>
        <p:xfrm>
          <a:off x="2887100" y="88525"/>
          <a:ext cx="3000000" cy="3000000"/>
        </p:xfrm>
        <a:graphic>
          <a:graphicData uri="http://schemas.openxmlformats.org/drawingml/2006/table">
            <a:tbl>
              <a:tblPr>
                <a:noFill/>
                <a:tableStyleId>{308A6946-7A36-4D47-953D-C87CA764D470}</a:tableStyleId>
              </a:tblPr>
              <a:tblGrid>
                <a:gridCol w="618725"/>
                <a:gridCol w="1802550"/>
                <a:gridCol w="4711675"/>
              </a:tblGrid>
              <a:tr h="521275">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S. No</a:t>
                      </a:r>
                      <a:endParaRPr b="1" sz="1300" u="none" cap="none" strike="noStrike">
                        <a:solidFill>
                          <a:schemeClr val="dk1"/>
                        </a:solidFill>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Attribute name</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Description</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210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1</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Serial_no</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serial number</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1635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2</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sex</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Sex Of patient (Male: 0, Female: 1)</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1635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3</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age(year)</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Age Of Patient</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1635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5</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weight(kg)</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weight of patient</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1635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6</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height(cm)</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height of patient</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1635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7</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BMI(Kg/m^2)</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Body mass index</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86175">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8</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operation time(min)</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Time Taken For Operation</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1635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9</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Recurrence</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Number of Recurrent patients</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1635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10</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Location</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Tumor Location</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1635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11</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Tumor size(cm)</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Size of cell</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12875">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12</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chemotherapy</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Chemotherapy is a drug treatment </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12875">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13</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dissection</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dismembering of the body of a deceased animal or plant</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16350">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14</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death</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The patient died during surgery</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6825">
                <a:tc>
                  <a:txBody>
                    <a:bodyPr/>
                    <a:lstStyle/>
                    <a:p>
                      <a:pPr indent="0" lvl="0" marL="0" marR="0" rtl="0" algn="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15</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circumference</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IN" sz="1300" u="none" cap="none" strike="noStrike">
                          <a:latin typeface="Times New Roman"/>
                          <a:ea typeface="Times New Roman"/>
                          <a:cs typeface="Times New Roman"/>
                          <a:sym typeface="Times New Roman"/>
                        </a:rPr>
                        <a:t>Size of cell</a:t>
                      </a:r>
                      <a:endParaRPr b="1" sz="1300" u="none" cap="none" strike="noStrike">
                        <a:latin typeface="Times New Roman"/>
                        <a:ea typeface="Times New Roman"/>
                        <a:cs typeface="Times New Roman"/>
                        <a:sym typeface="Times New Roman"/>
                      </a:endParaRPr>
                    </a:p>
                  </a:txBody>
                  <a:tcPr marT="91425" marB="91425"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2aa1271e8f_0_7"/>
          <p:cNvSpPr txBox="1"/>
          <p:nvPr/>
        </p:nvSpPr>
        <p:spPr>
          <a:xfrm>
            <a:off x="3186275" y="622975"/>
            <a:ext cx="5672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46" name="Google Shape;146;g12aa1271e8f_0_7"/>
          <p:cNvSpPr txBox="1"/>
          <p:nvPr/>
        </p:nvSpPr>
        <p:spPr>
          <a:xfrm>
            <a:off x="2676750" y="256725"/>
            <a:ext cx="6838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chemeClr val="accent1"/>
                </a:solidFill>
                <a:latin typeface="Arial"/>
                <a:ea typeface="Arial"/>
                <a:cs typeface="Arial"/>
                <a:sym typeface="Arial"/>
              </a:rPr>
              <a:t>CORRELATION ANALYSIS</a:t>
            </a:r>
            <a:endParaRPr b="1" i="0" sz="1400" u="none" cap="none" strike="noStrike">
              <a:solidFill>
                <a:srgbClr val="000000"/>
              </a:solidFill>
              <a:latin typeface="Arial"/>
              <a:ea typeface="Arial"/>
              <a:cs typeface="Arial"/>
              <a:sym typeface="Arial"/>
            </a:endParaRPr>
          </a:p>
        </p:txBody>
      </p:sp>
      <p:pic>
        <p:nvPicPr>
          <p:cNvPr id="147" name="Google Shape;147;g12aa1271e8f_0_7"/>
          <p:cNvPicPr preferRelativeResize="0"/>
          <p:nvPr/>
        </p:nvPicPr>
        <p:blipFill rotWithShape="1">
          <a:blip r:embed="rId3">
            <a:alphaModFix/>
          </a:blip>
          <a:srcRect b="0" l="0" r="0" t="0"/>
          <a:stretch/>
        </p:blipFill>
        <p:spPr>
          <a:xfrm>
            <a:off x="3286825" y="1080050"/>
            <a:ext cx="6263354" cy="5557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2ab9a8a7f7_1_43"/>
          <p:cNvSpPr txBox="1"/>
          <p:nvPr/>
        </p:nvSpPr>
        <p:spPr>
          <a:xfrm>
            <a:off x="1451925" y="1787200"/>
            <a:ext cx="9885300" cy="48948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00000"/>
              </a:lnSpc>
              <a:spcBef>
                <a:spcPts val="0"/>
              </a:spcBef>
              <a:spcAft>
                <a:spcPts val="0"/>
              </a:spcAft>
              <a:buClr>
                <a:schemeClr val="dk1"/>
              </a:buClr>
              <a:buSzPts val="2200"/>
              <a:buFont typeface="Times New Roman"/>
              <a:buChar char="❏"/>
            </a:pPr>
            <a:r>
              <a:rPr b="0" i="0" lang="en-IN" sz="2200" u="none" cap="none" strike="noStrike">
                <a:solidFill>
                  <a:schemeClr val="dk1"/>
                </a:solidFill>
                <a:latin typeface="Times New Roman"/>
                <a:ea typeface="Times New Roman"/>
                <a:cs typeface="Times New Roman"/>
                <a:sym typeface="Times New Roman"/>
              </a:rPr>
              <a:t>Machine learning models contain hyperparameters that must be set in order for the model to be customized to your dataset</a:t>
            </a:r>
            <a:endParaRPr b="0" i="0" sz="22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Char char="❏"/>
            </a:pPr>
            <a:r>
              <a:rPr b="0" i="0" lang="en-IN" sz="2200" u="none" cap="none" strike="noStrike">
                <a:solidFill>
                  <a:schemeClr val="dk1"/>
                </a:solidFill>
                <a:latin typeface="Times New Roman"/>
                <a:ea typeface="Times New Roman"/>
                <a:cs typeface="Times New Roman"/>
                <a:sym typeface="Times New Roman"/>
              </a:rPr>
              <a:t>Define a grid of hyperparameter ranges, and randomly sample from the grid, performing K-Fold CV with each combination of values</a:t>
            </a:r>
            <a:endParaRPr b="0" i="0" sz="22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Char char="❏"/>
            </a:pPr>
            <a:r>
              <a:rPr b="0" i="0" lang="en-IN" sz="2200" u="none" cap="none" strike="noStrike">
                <a:solidFill>
                  <a:schemeClr val="dk1"/>
                </a:solidFill>
                <a:latin typeface="Times New Roman"/>
                <a:ea typeface="Times New Roman"/>
                <a:cs typeface="Times New Roman"/>
                <a:sym typeface="Times New Roman"/>
              </a:rPr>
              <a:t>The result of a hyperparameter optimization is a single set of well-performing hyperparameters that you can be used to configure your model</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Char char="❏"/>
            </a:pPr>
            <a:r>
              <a:rPr b="0" i="0" lang="en-IN" sz="2200" u="none" cap="none" strike="noStrike">
                <a:solidFill>
                  <a:schemeClr val="dk1"/>
                </a:solidFill>
                <a:latin typeface="Times New Roman"/>
                <a:ea typeface="Times New Roman"/>
                <a:cs typeface="Times New Roman"/>
                <a:sym typeface="Times New Roman"/>
              </a:rPr>
              <a:t>Scikit-Learn’s RandomizedSearchCV method can be used to set the hyperparameters optimally</a:t>
            </a:r>
            <a:br>
              <a:rPr b="0" i="0" lang="en-IN" sz="2200" u="none" cap="none" strike="noStrike">
                <a:solidFill>
                  <a:schemeClr val="dk1"/>
                </a:solidFill>
                <a:latin typeface="Times New Roman"/>
                <a:ea typeface="Times New Roman"/>
                <a:cs typeface="Times New Roman"/>
                <a:sym typeface="Times New Roman"/>
              </a:rPr>
            </a:b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Char char="❏"/>
            </a:pPr>
            <a:r>
              <a:rPr b="0" i="0" lang="en-IN" sz="2200" u="none" cap="none" strike="noStrike">
                <a:solidFill>
                  <a:schemeClr val="dk1"/>
                </a:solidFill>
                <a:latin typeface="Times New Roman"/>
                <a:ea typeface="Times New Roman"/>
                <a:cs typeface="Times New Roman"/>
                <a:sym typeface="Times New Roman"/>
              </a:rPr>
              <a:t>Random Forest model is optimized using RandomizedSearchCV method</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3" name="Google Shape;153;g12ab9a8a7f7_1_43"/>
          <p:cNvSpPr txBox="1"/>
          <p:nvPr/>
        </p:nvSpPr>
        <p:spPr>
          <a:xfrm>
            <a:off x="3399950" y="232475"/>
            <a:ext cx="51579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chemeClr val="accent1"/>
                </a:solidFill>
                <a:latin typeface="Arial"/>
                <a:ea typeface="Arial"/>
                <a:cs typeface="Arial"/>
                <a:sym typeface="Arial"/>
              </a:rPr>
              <a:t>OPTIMIZATION</a:t>
            </a:r>
            <a:endParaRPr b="1" i="0" sz="1400" u="none" cap="none" strike="noStrike">
              <a:solidFill>
                <a:schemeClr val="dk1"/>
              </a:solidFill>
              <a:latin typeface="Arial"/>
              <a:ea typeface="Arial"/>
              <a:cs typeface="Arial"/>
              <a:sym typeface="Arial"/>
            </a:endParaRPr>
          </a:p>
        </p:txBody>
      </p:sp>
      <p:sp>
        <p:nvSpPr>
          <p:cNvPr id="154" name="Google Shape;154;g12ab9a8a7f7_1_43"/>
          <p:cNvSpPr txBox="1"/>
          <p:nvPr/>
        </p:nvSpPr>
        <p:spPr>
          <a:xfrm>
            <a:off x="1170975" y="1084800"/>
            <a:ext cx="6876300" cy="546300"/>
          </a:xfrm>
          <a:prstGeom prst="rect">
            <a:avLst/>
          </a:prstGeom>
          <a:noFill/>
          <a:ln>
            <a:noFill/>
          </a:ln>
        </p:spPr>
        <p:txBody>
          <a:bodyPr anchorCtr="0" anchor="t" bIns="91425" lIns="91425" spcFirstLastPara="1" rIns="91425" wrap="square" tIns="91425">
            <a:spAutoFit/>
          </a:bodyPr>
          <a:lstStyle/>
          <a:p>
            <a:pPr indent="0" lvl="0" marL="0" marR="0" rtl="0" algn="just">
              <a:lnSpc>
                <a:spcPct val="91304"/>
              </a:lnSpc>
              <a:spcBef>
                <a:spcPts val="7200"/>
              </a:spcBef>
              <a:spcAft>
                <a:spcPts val="0"/>
              </a:spcAft>
              <a:buClr>
                <a:srgbClr val="000000"/>
              </a:buClr>
              <a:buSzPts val="2350"/>
              <a:buFont typeface="Arial"/>
              <a:buNone/>
            </a:pPr>
            <a:r>
              <a:rPr b="1" i="0" lang="en-IN" sz="2350" u="none" cap="none" strike="noStrike">
                <a:solidFill>
                  <a:srgbClr val="292929"/>
                </a:solidFill>
                <a:highlight>
                  <a:srgbClr val="FFFFFF"/>
                </a:highlight>
                <a:latin typeface="Times New Roman"/>
                <a:ea typeface="Times New Roman"/>
                <a:cs typeface="Times New Roman"/>
                <a:sym typeface="Times New Roman"/>
              </a:rPr>
              <a:t>Random Search Cross Validation</a:t>
            </a:r>
            <a:endParaRPr b="1" i="0" sz="2350" u="none" cap="none" strike="noStrike">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2aa1271e8f_0_25"/>
          <p:cNvSpPr txBox="1"/>
          <p:nvPr/>
        </p:nvSpPr>
        <p:spPr>
          <a:xfrm>
            <a:off x="3399950" y="360825"/>
            <a:ext cx="51579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chemeClr val="accent1"/>
                </a:solidFill>
                <a:latin typeface="Arial"/>
                <a:ea typeface="Arial"/>
                <a:cs typeface="Arial"/>
                <a:sym typeface="Arial"/>
              </a:rPr>
              <a:t>ML ALGORITHMS</a:t>
            </a:r>
            <a:endParaRPr b="1" i="0" sz="1400" u="none" cap="none" strike="noStrike">
              <a:solidFill>
                <a:schemeClr val="dk1"/>
              </a:solidFill>
              <a:latin typeface="Arial"/>
              <a:ea typeface="Arial"/>
              <a:cs typeface="Arial"/>
              <a:sym typeface="Arial"/>
            </a:endParaRPr>
          </a:p>
        </p:txBody>
      </p:sp>
      <p:sp>
        <p:nvSpPr>
          <p:cNvPr id="160" name="Google Shape;160;g12aa1271e8f_0_25"/>
          <p:cNvSpPr txBox="1"/>
          <p:nvPr/>
        </p:nvSpPr>
        <p:spPr>
          <a:xfrm>
            <a:off x="1592375" y="1587975"/>
            <a:ext cx="9776400" cy="45870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00000"/>
              </a:lnSpc>
              <a:spcBef>
                <a:spcPts val="0"/>
              </a:spcBef>
              <a:spcAft>
                <a:spcPts val="0"/>
              </a:spcAft>
              <a:buClr>
                <a:srgbClr val="000000"/>
              </a:buClr>
              <a:buSzPts val="2200"/>
              <a:buFont typeface="Times New Roman"/>
              <a:buChar char="❏"/>
            </a:pPr>
            <a:r>
              <a:rPr b="0" i="0" lang="en-IN" sz="2200" u="none" cap="none" strike="noStrike">
                <a:solidFill>
                  <a:srgbClr val="000000"/>
                </a:solidFill>
                <a:latin typeface="Times New Roman"/>
                <a:ea typeface="Times New Roman"/>
                <a:cs typeface="Times New Roman"/>
                <a:sym typeface="Times New Roman"/>
              </a:rPr>
              <a:t>RandomForestClassifier from sklearn.ensemble is used to implement Random Forest Classifier</a:t>
            </a:r>
            <a:endParaRPr b="0" i="0" sz="22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rgbClr val="000000"/>
              </a:buClr>
              <a:buSzPts val="2200"/>
              <a:buFont typeface="Times New Roman"/>
              <a:buChar char="❏"/>
            </a:pPr>
            <a:r>
              <a:rPr b="0" i="0" lang="en-IN" sz="2200" u="none" cap="none" strike="noStrike">
                <a:solidFill>
                  <a:srgbClr val="000000"/>
                </a:solidFill>
                <a:latin typeface="Times New Roman"/>
                <a:ea typeface="Times New Roman"/>
                <a:cs typeface="Times New Roman"/>
                <a:sym typeface="Times New Roman"/>
              </a:rPr>
              <a:t>DecisionTreeClassifier from sklearn.tree is used to implement Decision Tree</a:t>
            </a:r>
            <a:endParaRPr b="0" i="0" sz="22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rgbClr val="000000"/>
              </a:buClr>
              <a:buSzPts val="2200"/>
              <a:buFont typeface="Times New Roman"/>
              <a:buChar char="❏"/>
            </a:pPr>
            <a:r>
              <a:rPr b="0" i="0" lang="en-IN" sz="2200" u="none" cap="none" strike="noStrike">
                <a:solidFill>
                  <a:srgbClr val="000000"/>
                </a:solidFill>
                <a:latin typeface="Times New Roman"/>
                <a:ea typeface="Times New Roman"/>
                <a:cs typeface="Times New Roman"/>
                <a:sym typeface="Times New Roman"/>
              </a:rPr>
              <a:t>GradientBoostingClassifier from </a:t>
            </a:r>
            <a:r>
              <a:rPr b="0" i="0" lang="en-IN" sz="2200" u="none" cap="none" strike="noStrike">
                <a:solidFill>
                  <a:schemeClr val="dk1"/>
                </a:solidFill>
                <a:latin typeface="Times New Roman"/>
                <a:ea typeface="Times New Roman"/>
                <a:cs typeface="Times New Roman"/>
                <a:sym typeface="Times New Roman"/>
              </a:rPr>
              <a:t>sklearn.ensemble is used to implement </a:t>
            </a:r>
            <a:r>
              <a:rPr b="0" i="0" lang="en-IN" sz="2200" u="none" cap="none" strike="noStrike">
                <a:solidFill>
                  <a:srgbClr val="000000"/>
                </a:solidFill>
                <a:latin typeface="Times New Roman"/>
                <a:ea typeface="Times New Roman"/>
                <a:cs typeface="Times New Roman"/>
                <a:sym typeface="Times New Roman"/>
              </a:rPr>
              <a:t>Gradient Boosted Decision Tree</a:t>
            </a:r>
            <a:endParaRPr b="0" i="0" sz="22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rgbClr val="000000"/>
              </a:buClr>
              <a:buSzPts val="2200"/>
              <a:buFont typeface="Times New Roman"/>
              <a:buChar char="❏"/>
            </a:pPr>
            <a:r>
              <a:rPr b="0" i="0" lang="en-IN" sz="2200" u="none" cap="none" strike="noStrike">
                <a:solidFill>
                  <a:schemeClr val="dk1"/>
                </a:solidFill>
                <a:latin typeface="Times New Roman"/>
                <a:ea typeface="Times New Roman"/>
                <a:cs typeface="Times New Roman"/>
                <a:sym typeface="Times New Roman"/>
              </a:rPr>
              <a:t>LGBMClassifier from lightgbm is used to implement Light Gradient Boosting Machine</a:t>
            </a:r>
            <a:endParaRPr b="0" i="0" sz="22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rgbClr val="000000"/>
              </a:buClr>
              <a:buSzPts val="2200"/>
              <a:buFont typeface="Times New Roman"/>
              <a:buChar char="❏"/>
            </a:pPr>
            <a:r>
              <a:rPr b="0" i="0" lang="en-IN" sz="2200" u="none" cap="none" strike="noStrike">
                <a:solidFill>
                  <a:srgbClr val="000000"/>
                </a:solidFill>
                <a:latin typeface="Times New Roman"/>
                <a:ea typeface="Times New Roman"/>
                <a:cs typeface="Times New Roman"/>
                <a:sym typeface="Times New Roman"/>
              </a:rPr>
              <a:t>LogisticRegression from sklearn.linear_model is used to implement Linear Regression</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3485900" y="788500"/>
            <a:ext cx="6344700" cy="6069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IN"/>
              <a:t>EVALUATION METRICS</a:t>
            </a:r>
            <a:endParaRPr b="1"/>
          </a:p>
        </p:txBody>
      </p:sp>
      <p:sp>
        <p:nvSpPr>
          <p:cNvPr id="166" name="Google Shape;166;p7"/>
          <p:cNvSpPr txBox="1"/>
          <p:nvPr>
            <p:ph idx="1" type="body"/>
          </p:nvPr>
        </p:nvSpPr>
        <p:spPr>
          <a:xfrm>
            <a:off x="1196425" y="1813950"/>
            <a:ext cx="10593600" cy="3911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920"/>
              <a:buNone/>
            </a:pPr>
            <a:r>
              <a:rPr lang="en-IN" sz="2400"/>
              <a:t>The performance is calculated in terms of following measures,</a:t>
            </a:r>
            <a:endParaRPr sz="2400"/>
          </a:p>
          <a:p>
            <a:pPr indent="0" lvl="0" marL="0" rtl="0" algn="l">
              <a:lnSpc>
                <a:spcPct val="100000"/>
              </a:lnSpc>
              <a:spcBef>
                <a:spcPts val="0"/>
              </a:spcBef>
              <a:spcAft>
                <a:spcPts val="0"/>
              </a:spcAft>
              <a:buClr>
                <a:schemeClr val="dk1"/>
              </a:buClr>
              <a:buSzPts val="1920"/>
              <a:buNone/>
            </a:pPr>
            <a:r>
              <a:t/>
            </a:r>
            <a:endParaRPr sz="2400"/>
          </a:p>
          <a:p>
            <a:pPr indent="-368300" lvl="3" marL="1257300" rtl="0" algn="l">
              <a:lnSpc>
                <a:spcPct val="150000"/>
              </a:lnSpc>
              <a:spcBef>
                <a:spcPts val="480"/>
              </a:spcBef>
              <a:spcAft>
                <a:spcPts val="0"/>
              </a:spcAft>
              <a:buClr>
                <a:schemeClr val="dk1"/>
              </a:buClr>
              <a:buSzPts val="2320"/>
              <a:buFont typeface="Impact"/>
              <a:buChar char="❑"/>
            </a:pPr>
            <a:r>
              <a:rPr lang="en-IN" sz="2400"/>
              <a:t>Accuracy</a:t>
            </a:r>
            <a:endParaRPr/>
          </a:p>
          <a:p>
            <a:pPr indent="-368300" lvl="3" marL="1257300" rtl="0" algn="l">
              <a:lnSpc>
                <a:spcPct val="150000"/>
              </a:lnSpc>
              <a:spcBef>
                <a:spcPts val="480"/>
              </a:spcBef>
              <a:spcAft>
                <a:spcPts val="0"/>
              </a:spcAft>
              <a:buClr>
                <a:schemeClr val="dk1"/>
              </a:buClr>
              <a:buSzPts val="2320"/>
              <a:buFont typeface="Impact"/>
              <a:buChar char="❑"/>
            </a:pPr>
            <a:r>
              <a:rPr lang="en-IN" sz="2400"/>
              <a:t>Sensitivity</a:t>
            </a:r>
            <a:endParaRPr/>
          </a:p>
          <a:p>
            <a:pPr indent="-368300" lvl="3" marL="1257300" rtl="0" algn="l">
              <a:lnSpc>
                <a:spcPct val="150000"/>
              </a:lnSpc>
              <a:spcBef>
                <a:spcPts val="480"/>
              </a:spcBef>
              <a:spcAft>
                <a:spcPts val="0"/>
              </a:spcAft>
              <a:buClr>
                <a:schemeClr val="dk1"/>
              </a:buClr>
              <a:buSzPts val="2320"/>
              <a:buFont typeface="Impact"/>
              <a:buChar char="❑"/>
            </a:pPr>
            <a:r>
              <a:rPr lang="en-IN" sz="2400"/>
              <a:t>Specificity</a:t>
            </a:r>
            <a:endParaRPr sz="2400"/>
          </a:p>
          <a:p>
            <a:pPr indent="-373380" lvl="3" marL="1257300" rtl="0" algn="l">
              <a:lnSpc>
                <a:spcPct val="150000"/>
              </a:lnSpc>
              <a:spcBef>
                <a:spcPts val="480"/>
              </a:spcBef>
              <a:spcAft>
                <a:spcPts val="0"/>
              </a:spcAft>
              <a:buSzPts val="2400"/>
              <a:buFont typeface="Impact"/>
              <a:buChar char="❑"/>
            </a:pPr>
            <a:r>
              <a:rPr lang="en-IN" sz="2400"/>
              <a:t>Precision</a:t>
            </a:r>
            <a:endParaRPr sz="2400"/>
          </a:p>
          <a:p>
            <a:pPr indent="-368300" lvl="3" marL="1257300" rtl="0" algn="l">
              <a:lnSpc>
                <a:spcPct val="150000"/>
              </a:lnSpc>
              <a:spcBef>
                <a:spcPts val="480"/>
              </a:spcBef>
              <a:spcAft>
                <a:spcPts val="0"/>
              </a:spcAft>
              <a:buClr>
                <a:schemeClr val="dk1"/>
              </a:buClr>
              <a:buSzPts val="2320"/>
              <a:buFont typeface="Impact"/>
              <a:buChar char="❑"/>
            </a:pPr>
            <a:r>
              <a:rPr lang="en-IN" sz="2400"/>
              <a:t>AUC - ROC (Area under the receiver operating characteristic curve)</a:t>
            </a:r>
            <a:endParaRPr/>
          </a:p>
          <a:p>
            <a:pPr indent="0" lvl="0" marL="0" rtl="0" algn="l">
              <a:lnSpc>
                <a:spcPct val="100000"/>
              </a:lnSpc>
              <a:spcBef>
                <a:spcPts val="480"/>
              </a:spcBef>
              <a:spcAft>
                <a:spcPts val="0"/>
              </a:spcAft>
              <a:buClr>
                <a:schemeClr val="dk1"/>
              </a:buClr>
              <a:buSzPts val="1920"/>
              <a:buNone/>
            </a:pPr>
            <a:r>
              <a:rPr lang="en-IN" sz="2400"/>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43d9fbd4e5_0_0"/>
          <p:cNvSpPr txBox="1"/>
          <p:nvPr/>
        </p:nvSpPr>
        <p:spPr>
          <a:xfrm>
            <a:off x="3139275" y="333525"/>
            <a:ext cx="68340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3200"/>
              <a:buFont typeface="Arial"/>
              <a:buNone/>
            </a:pPr>
            <a:r>
              <a:rPr b="1" i="0" lang="en-IN" sz="3200" u="none" cap="none" strike="noStrike">
                <a:solidFill>
                  <a:schemeClr val="accent1"/>
                </a:solidFill>
                <a:latin typeface="Arial"/>
                <a:ea typeface="Arial"/>
                <a:cs typeface="Arial"/>
                <a:sym typeface="Arial"/>
              </a:rPr>
              <a:t>PARAMETER FOR EVALUATION</a:t>
            </a:r>
            <a:endParaRPr b="1" i="0" sz="2200" u="none" cap="none" strike="noStrike">
              <a:solidFill>
                <a:schemeClr val="dk1"/>
              </a:solidFill>
              <a:latin typeface="Times New Roman"/>
              <a:ea typeface="Times New Roman"/>
              <a:cs typeface="Times New Roman"/>
              <a:sym typeface="Times New Roman"/>
            </a:endParaRPr>
          </a:p>
        </p:txBody>
      </p:sp>
      <p:sp>
        <p:nvSpPr>
          <p:cNvPr id="172" name="Google Shape;172;g143d9fbd4e5_0_0"/>
          <p:cNvSpPr txBox="1"/>
          <p:nvPr/>
        </p:nvSpPr>
        <p:spPr>
          <a:xfrm>
            <a:off x="1607525" y="1260538"/>
            <a:ext cx="3000000" cy="600300"/>
          </a:xfrm>
          <a:prstGeom prst="rect">
            <a:avLst/>
          </a:prstGeom>
          <a:noFill/>
          <a:ln>
            <a:noFill/>
          </a:ln>
        </p:spPr>
        <p:txBody>
          <a:bodyPr anchorCtr="0" anchor="t" bIns="91425" lIns="91425" spcFirstLastPara="1" rIns="91425" wrap="square" tIns="91425">
            <a:spAutoFit/>
          </a:bodyPr>
          <a:lstStyle/>
          <a:p>
            <a:pPr indent="0" lvl="0" marL="0" marR="398780" rtl="0" algn="just">
              <a:lnSpc>
                <a:spcPct val="150000"/>
              </a:lnSpc>
              <a:spcBef>
                <a:spcPts val="0"/>
              </a:spcBef>
              <a:spcAft>
                <a:spcPts val="0"/>
              </a:spcAft>
              <a:buClr>
                <a:srgbClr val="000000"/>
              </a:buClr>
              <a:buSzPts val="2700"/>
              <a:buFont typeface="Arial"/>
              <a:buNone/>
            </a:pPr>
            <a:r>
              <a:rPr b="1" i="0" lang="en-IN" sz="2700" u="none" cap="none" strike="noStrike">
                <a:solidFill>
                  <a:schemeClr val="dk1"/>
                </a:solidFill>
                <a:latin typeface="Times New Roman"/>
                <a:ea typeface="Times New Roman"/>
                <a:cs typeface="Times New Roman"/>
                <a:sym typeface="Times New Roman"/>
              </a:rPr>
              <a:t>ACCURACY:</a:t>
            </a:r>
            <a:endParaRPr b="1" i="0" sz="2700" u="none" cap="none" strike="noStrike">
              <a:solidFill>
                <a:schemeClr val="dk1"/>
              </a:solidFill>
              <a:latin typeface="Times New Roman"/>
              <a:ea typeface="Times New Roman"/>
              <a:cs typeface="Times New Roman"/>
              <a:sym typeface="Times New Roman"/>
            </a:endParaRPr>
          </a:p>
        </p:txBody>
      </p:sp>
      <p:sp>
        <p:nvSpPr>
          <p:cNvPr id="173" name="Google Shape;173;g143d9fbd4e5_0_0"/>
          <p:cNvSpPr txBox="1"/>
          <p:nvPr/>
        </p:nvSpPr>
        <p:spPr>
          <a:xfrm>
            <a:off x="2380700" y="2012925"/>
            <a:ext cx="7809000" cy="1069800"/>
          </a:xfrm>
          <a:prstGeom prst="rect">
            <a:avLst/>
          </a:prstGeom>
          <a:noFill/>
          <a:ln>
            <a:noFill/>
          </a:ln>
        </p:spPr>
        <p:txBody>
          <a:bodyPr anchorCtr="0" anchor="t" bIns="91425" lIns="91425" spcFirstLastPara="1" rIns="91425" wrap="square" tIns="91425">
            <a:spAutoFit/>
          </a:bodyPr>
          <a:lstStyle/>
          <a:p>
            <a:pPr indent="0" lvl="0" marL="0" marR="1648" rtl="0" algn="ctr">
              <a:lnSpc>
                <a:spcPct val="150000"/>
              </a:lnSpc>
              <a:spcBef>
                <a:spcPts val="0"/>
              </a:spcBef>
              <a:spcAft>
                <a:spcPts val="0"/>
              </a:spcAft>
              <a:buClr>
                <a:srgbClr val="000000"/>
              </a:buClr>
              <a:buSzPts val="2300"/>
              <a:buFont typeface="Arial"/>
              <a:buNone/>
            </a:pPr>
            <a:r>
              <a:rPr b="1" i="0" lang="en-IN" sz="2300" u="none" cap="none" strike="noStrike">
                <a:solidFill>
                  <a:srgbClr val="111111"/>
                </a:solidFill>
                <a:highlight>
                  <a:schemeClr val="lt1"/>
                </a:highlight>
                <a:latin typeface="Times New Roman"/>
                <a:ea typeface="Times New Roman"/>
                <a:cs typeface="Times New Roman"/>
                <a:sym typeface="Times New Roman"/>
              </a:rPr>
              <a:t>Accuracy = (True Positive+True Negative) / (True Positive + False Positive + False Negative + True Negative)</a:t>
            </a:r>
            <a:endParaRPr b="1" i="0" sz="2500" u="none" cap="none" strike="noStrike">
              <a:solidFill>
                <a:srgbClr val="000000"/>
              </a:solidFill>
              <a:highlight>
                <a:schemeClr val="lt1"/>
              </a:highlight>
              <a:latin typeface="Arial"/>
              <a:ea typeface="Arial"/>
              <a:cs typeface="Arial"/>
              <a:sym typeface="Arial"/>
            </a:endParaRPr>
          </a:p>
        </p:txBody>
      </p:sp>
      <p:pic>
        <p:nvPicPr>
          <p:cNvPr id="174" name="Google Shape;174;g143d9fbd4e5_0_0"/>
          <p:cNvPicPr preferRelativeResize="0"/>
          <p:nvPr/>
        </p:nvPicPr>
        <p:blipFill rotWithShape="1">
          <a:blip r:embed="rId3">
            <a:alphaModFix/>
          </a:blip>
          <a:srcRect b="0" l="0" r="0" t="0"/>
          <a:stretch/>
        </p:blipFill>
        <p:spPr>
          <a:xfrm>
            <a:off x="3805763" y="3294650"/>
            <a:ext cx="4580475" cy="31090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43d9fbd4e5_0_3"/>
          <p:cNvSpPr txBox="1"/>
          <p:nvPr/>
        </p:nvSpPr>
        <p:spPr>
          <a:xfrm>
            <a:off x="1752350" y="757175"/>
            <a:ext cx="2985600" cy="846600"/>
          </a:xfrm>
          <a:prstGeom prst="rect">
            <a:avLst/>
          </a:prstGeom>
          <a:noFill/>
          <a:ln>
            <a:noFill/>
          </a:ln>
        </p:spPr>
        <p:txBody>
          <a:bodyPr anchorCtr="0" anchor="t" bIns="91425" lIns="91425" spcFirstLastPara="1" rIns="91425" wrap="square" tIns="91425">
            <a:spAutoFit/>
          </a:bodyPr>
          <a:lstStyle/>
          <a:p>
            <a:pPr indent="0" lvl="0" marL="0" marR="398780" rtl="0" algn="just">
              <a:lnSpc>
                <a:spcPct val="150000"/>
              </a:lnSpc>
              <a:spcBef>
                <a:spcPts val="0"/>
              </a:spcBef>
              <a:spcAft>
                <a:spcPts val="0"/>
              </a:spcAft>
              <a:buClr>
                <a:srgbClr val="000000"/>
              </a:buClr>
              <a:buSzPts val="4300"/>
              <a:buFont typeface="Arial"/>
              <a:buNone/>
            </a:pPr>
            <a:r>
              <a:rPr b="1" baseline="30000" i="0" lang="en-IN" sz="4300" u="none" cap="none" strike="noStrike">
                <a:solidFill>
                  <a:schemeClr val="dk1"/>
                </a:solidFill>
                <a:latin typeface="Times New Roman"/>
                <a:ea typeface="Times New Roman"/>
                <a:cs typeface="Times New Roman"/>
                <a:sym typeface="Times New Roman"/>
              </a:rPr>
              <a:t>SENSITIVITY :</a:t>
            </a:r>
            <a:endParaRPr b="1" baseline="30000" i="0" sz="4300" u="none" cap="none" strike="noStrike">
              <a:solidFill>
                <a:schemeClr val="dk1"/>
              </a:solidFill>
              <a:latin typeface="Times New Roman"/>
              <a:ea typeface="Times New Roman"/>
              <a:cs typeface="Times New Roman"/>
              <a:sym typeface="Times New Roman"/>
            </a:endParaRPr>
          </a:p>
        </p:txBody>
      </p:sp>
      <p:sp>
        <p:nvSpPr>
          <p:cNvPr id="180" name="Google Shape;180;g143d9fbd4e5_0_3"/>
          <p:cNvSpPr txBox="1"/>
          <p:nvPr/>
        </p:nvSpPr>
        <p:spPr>
          <a:xfrm>
            <a:off x="2661000" y="1493700"/>
            <a:ext cx="8264100" cy="554100"/>
          </a:xfrm>
          <a:prstGeom prst="rect">
            <a:avLst/>
          </a:prstGeom>
          <a:noFill/>
          <a:ln>
            <a:noFill/>
          </a:ln>
        </p:spPr>
        <p:txBody>
          <a:bodyPr anchorCtr="0" anchor="t" bIns="91425" lIns="91425" spcFirstLastPara="1" rIns="91425" wrap="square" tIns="91425">
            <a:spAutoFit/>
          </a:bodyPr>
          <a:lstStyle/>
          <a:p>
            <a:pPr indent="0" lvl="0" marL="0" marR="1649" rtl="0" algn="ctr">
              <a:lnSpc>
                <a:spcPct val="150000"/>
              </a:lnSpc>
              <a:spcBef>
                <a:spcPts val="0"/>
              </a:spcBef>
              <a:spcAft>
                <a:spcPts val="0"/>
              </a:spcAft>
              <a:buClr>
                <a:srgbClr val="000000"/>
              </a:buClr>
              <a:buSzPts val="2400"/>
              <a:buFont typeface="Arial"/>
              <a:buNone/>
            </a:pPr>
            <a:r>
              <a:rPr b="1" i="0" lang="en-IN" sz="2400" u="none" cap="none" strike="noStrike">
                <a:solidFill>
                  <a:srgbClr val="111111"/>
                </a:solidFill>
                <a:highlight>
                  <a:srgbClr val="FFFFFF"/>
                </a:highlight>
                <a:latin typeface="Times New Roman"/>
                <a:ea typeface="Times New Roman"/>
                <a:cs typeface="Times New Roman"/>
                <a:sym typeface="Times New Roman"/>
              </a:rPr>
              <a:t>Sensitivity= True Negative / (True Negative + False Positive)</a:t>
            </a:r>
            <a:endParaRPr b="1" i="0" sz="2400" u="none" cap="none" strike="noStrike">
              <a:solidFill>
                <a:srgbClr val="000000"/>
              </a:solidFill>
              <a:latin typeface="Arial"/>
              <a:ea typeface="Arial"/>
              <a:cs typeface="Arial"/>
              <a:sym typeface="Arial"/>
            </a:endParaRPr>
          </a:p>
        </p:txBody>
      </p:sp>
      <p:pic>
        <p:nvPicPr>
          <p:cNvPr id="181" name="Google Shape;181;g143d9fbd4e5_0_3"/>
          <p:cNvPicPr preferRelativeResize="0"/>
          <p:nvPr/>
        </p:nvPicPr>
        <p:blipFill rotWithShape="1">
          <a:blip r:embed="rId3">
            <a:alphaModFix/>
          </a:blip>
          <a:srcRect b="0" l="0" r="0" t="0"/>
          <a:stretch/>
        </p:blipFill>
        <p:spPr>
          <a:xfrm>
            <a:off x="3126313" y="2415525"/>
            <a:ext cx="5939375" cy="40314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646176" y="367664"/>
            <a:ext cx="109728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lang="en-IN"/>
              <a:t>                                    </a:t>
            </a:r>
            <a:r>
              <a:rPr b="1" lang="en-IN"/>
              <a:t>INTRODUCTION</a:t>
            </a:r>
            <a:endParaRPr b="1"/>
          </a:p>
        </p:txBody>
      </p:sp>
      <p:sp>
        <p:nvSpPr>
          <p:cNvPr id="73" name="Google Shape;73;p2"/>
          <p:cNvSpPr txBox="1"/>
          <p:nvPr>
            <p:ph idx="1" type="body"/>
          </p:nvPr>
        </p:nvSpPr>
        <p:spPr>
          <a:xfrm>
            <a:off x="1455575" y="1954125"/>
            <a:ext cx="10163400" cy="4433100"/>
          </a:xfrm>
          <a:prstGeom prst="rect">
            <a:avLst/>
          </a:prstGeom>
          <a:noFill/>
          <a:ln>
            <a:noFill/>
          </a:ln>
        </p:spPr>
        <p:txBody>
          <a:bodyPr anchorCtr="0" anchor="t" bIns="45700" lIns="91425" spcFirstLastPara="1" rIns="91425" wrap="square" tIns="45700">
            <a:noAutofit/>
          </a:bodyPr>
          <a:lstStyle/>
          <a:p>
            <a:pPr indent="-273050" lvl="0" marL="273050" rtl="0" algn="just">
              <a:lnSpc>
                <a:spcPct val="100000"/>
              </a:lnSpc>
              <a:spcBef>
                <a:spcPts val="0"/>
              </a:spcBef>
              <a:spcAft>
                <a:spcPts val="0"/>
              </a:spcAft>
              <a:buClr>
                <a:schemeClr val="dk1"/>
              </a:buClr>
              <a:buSzPts val="2620"/>
              <a:buFont typeface="Times New Roman"/>
              <a:buChar char="❏"/>
            </a:pPr>
            <a:r>
              <a:rPr lang="en-IN" sz="2600">
                <a:latin typeface="Times New Roman"/>
                <a:ea typeface="Times New Roman"/>
                <a:cs typeface="Times New Roman"/>
                <a:sym typeface="Times New Roman"/>
              </a:rPr>
              <a:t>The global incidence of gastric cancer is the fourth in malignant tumors and the second in mortality </a:t>
            </a:r>
            <a:endParaRPr sz="2600">
              <a:latin typeface="Times New Roman"/>
              <a:ea typeface="Times New Roman"/>
              <a:cs typeface="Times New Roman"/>
              <a:sym typeface="Times New Roman"/>
            </a:endParaRPr>
          </a:p>
          <a:p>
            <a:pPr indent="0" lvl="0" marL="0" rtl="0" algn="just">
              <a:lnSpc>
                <a:spcPct val="100000"/>
              </a:lnSpc>
              <a:spcBef>
                <a:spcPts val="480"/>
              </a:spcBef>
              <a:spcAft>
                <a:spcPts val="0"/>
              </a:spcAft>
              <a:buClr>
                <a:schemeClr val="dk1"/>
              </a:buClr>
              <a:buSzPts val="1920"/>
              <a:buNone/>
            </a:pPr>
            <a:r>
              <a:t/>
            </a:r>
            <a:endParaRPr sz="2600">
              <a:latin typeface="Times New Roman"/>
              <a:ea typeface="Times New Roman"/>
              <a:cs typeface="Times New Roman"/>
              <a:sym typeface="Times New Roman"/>
            </a:endParaRPr>
          </a:p>
          <a:p>
            <a:pPr indent="-273050" lvl="0" marL="273050" rtl="0" algn="just">
              <a:lnSpc>
                <a:spcPct val="100000"/>
              </a:lnSpc>
              <a:spcBef>
                <a:spcPts val="480"/>
              </a:spcBef>
              <a:spcAft>
                <a:spcPts val="0"/>
              </a:spcAft>
              <a:buClr>
                <a:schemeClr val="dk1"/>
              </a:buClr>
              <a:buSzPts val="2620"/>
              <a:buFont typeface="Times New Roman"/>
              <a:buChar char="❏"/>
            </a:pPr>
            <a:r>
              <a:rPr lang="en-IN" sz="2600">
                <a:latin typeface="Times New Roman"/>
                <a:ea typeface="Times New Roman"/>
                <a:cs typeface="Times New Roman"/>
                <a:sym typeface="Times New Roman"/>
              </a:rPr>
              <a:t>The prognosis of early gastric cancer is good, but the clinical symptoms are atypical and the signs are not obvious</a:t>
            </a:r>
            <a:endParaRPr sz="2600">
              <a:latin typeface="Times New Roman"/>
              <a:ea typeface="Times New Roman"/>
              <a:cs typeface="Times New Roman"/>
              <a:sym typeface="Times New Roman"/>
            </a:endParaRPr>
          </a:p>
          <a:p>
            <a:pPr indent="0" lvl="0" marL="273050" rtl="0" algn="just">
              <a:lnSpc>
                <a:spcPct val="100000"/>
              </a:lnSpc>
              <a:spcBef>
                <a:spcPts val="480"/>
              </a:spcBef>
              <a:spcAft>
                <a:spcPts val="0"/>
              </a:spcAft>
              <a:buSzPts val="1440"/>
              <a:buNone/>
            </a:pPr>
            <a:r>
              <a:t/>
            </a:r>
            <a:endParaRPr sz="2600">
              <a:latin typeface="Times New Roman"/>
              <a:ea typeface="Times New Roman"/>
              <a:cs typeface="Times New Roman"/>
              <a:sym typeface="Times New Roman"/>
            </a:endParaRPr>
          </a:p>
          <a:p>
            <a:pPr indent="-273050" lvl="0" marL="273050" rtl="0" algn="just">
              <a:lnSpc>
                <a:spcPct val="100000"/>
              </a:lnSpc>
              <a:spcBef>
                <a:spcPts val="480"/>
              </a:spcBef>
              <a:spcAft>
                <a:spcPts val="0"/>
              </a:spcAft>
              <a:buSzPts val="2600"/>
              <a:buFont typeface="Times New Roman"/>
              <a:buChar char="❏"/>
            </a:pPr>
            <a:r>
              <a:rPr lang="en-IN" sz="2600">
                <a:solidFill>
                  <a:srgbClr val="222222"/>
                </a:solidFill>
                <a:highlight>
                  <a:srgbClr val="FFFFFF"/>
                </a:highlight>
                <a:latin typeface="Times New Roman"/>
                <a:ea typeface="Times New Roman"/>
                <a:cs typeface="Times New Roman"/>
                <a:sym typeface="Times New Roman"/>
              </a:rPr>
              <a:t>The purpose of the present study was to improve the accuracy of a prediction model for the development of gastric cancer using </a:t>
            </a:r>
            <a:r>
              <a:rPr lang="en-IN" sz="2600">
                <a:latin typeface="Times New Roman"/>
                <a:ea typeface="Times New Roman"/>
                <a:cs typeface="Times New Roman"/>
                <a:sym typeface="Times New Roman"/>
              </a:rPr>
              <a:t> patient’s clinicopathological data </a:t>
            </a:r>
            <a:r>
              <a:rPr lang="en-IN" sz="2600">
                <a:solidFill>
                  <a:srgbClr val="222222"/>
                </a:solidFill>
                <a:highlight>
                  <a:srgbClr val="FFFFFF"/>
                </a:highlight>
                <a:latin typeface="Times New Roman"/>
                <a:ea typeface="Times New Roman"/>
                <a:cs typeface="Times New Roman"/>
                <a:sym typeface="Times New Roman"/>
              </a:rPr>
              <a:t>and machine learning algorithms</a:t>
            </a:r>
            <a:endParaRPr sz="2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43d9fbd4e5_0_20"/>
          <p:cNvSpPr txBox="1"/>
          <p:nvPr/>
        </p:nvSpPr>
        <p:spPr>
          <a:xfrm>
            <a:off x="2042675" y="735575"/>
            <a:ext cx="3000000" cy="615600"/>
          </a:xfrm>
          <a:prstGeom prst="rect">
            <a:avLst/>
          </a:prstGeom>
          <a:noFill/>
          <a:ln>
            <a:noFill/>
          </a:ln>
        </p:spPr>
        <p:txBody>
          <a:bodyPr anchorCtr="0" anchor="t" bIns="91425" lIns="91425" spcFirstLastPara="1" rIns="91425" wrap="square" tIns="91425">
            <a:spAutoFit/>
          </a:bodyPr>
          <a:lstStyle/>
          <a:p>
            <a:pPr indent="0" lvl="0" marL="0" marR="398780" rtl="0" algn="just">
              <a:lnSpc>
                <a:spcPct val="150000"/>
              </a:lnSpc>
              <a:spcBef>
                <a:spcPts val="0"/>
              </a:spcBef>
              <a:spcAft>
                <a:spcPts val="0"/>
              </a:spcAft>
              <a:buClr>
                <a:srgbClr val="000000"/>
              </a:buClr>
              <a:buSzPts val="2800"/>
              <a:buFont typeface="Arial"/>
              <a:buNone/>
            </a:pPr>
            <a:r>
              <a:rPr b="1" i="0" lang="en-IN" sz="2800" u="none" cap="none" strike="noStrike">
                <a:solidFill>
                  <a:schemeClr val="dk1"/>
                </a:solidFill>
                <a:latin typeface="Times New Roman"/>
                <a:ea typeface="Times New Roman"/>
                <a:cs typeface="Times New Roman"/>
                <a:sym typeface="Times New Roman"/>
              </a:rPr>
              <a:t>SPECIFICITY:</a:t>
            </a:r>
            <a:endParaRPr b="0" i="0" sz="2800" u="none" cap="none" strike="noStrike">
              <a:solidFill>
                <a:srgbClr val="000000"/>
              </a:solidFill>
              <a:latin typeface="Arial"/>
              <a:ea typeface="Arial"/>
              <a:cs typeface="Arial"/>
              <a:sym typeface="Arial"/>
            </a:endParaRPr>
          </a:p>
        </p:txBody>
      </p:sp>
      <p:pic>
        <p:nvPicPr>
          <p:cNvPr id="187" name="Google Shape;187;g143d9fbd4e5_0_20"/>
          <p:cNvPicPr preferRelativeResize="0"/>
          <p:nvPr/>
        </p:nvPicPr>
        <p:blipFill rotWithShape="1">
          <a:blip r:embed="rId3">
            <a:alphaModFix/>
          </a:blip>
          <a:srcRect b="0" l="0" r="0" t="0"/>
          <a:stretch/>
        </p:blipFill>
        <p:spPr>
          <a:xfrm>
            <a:off x="2990213" y="2295700"/>
            <a:ext cx="6211575" cy="4216150"/>
          </a:xfrm>
          <a:prstGeom prst="rect">
            <a:avLst/>
          </a:prstGeom>
          <a:noFill/>
          <a:ln cap="flat" cmpd="sng" w="9525">
            <a:solidFill>
              <a:srgbClr val="000000"/>
            </a:solidFill>
            <a:prstDash val="solid"/>
            <a:round/>
            <a:headEnd len="sm" w="sm" type="none"/>
            <a:tailEnd len="sm" w="sm" type="none"/>
          </a:ln>
        </p:spPr>
      </p:pic>
      <p:sp>
        <p:nvSpPr>
          <p:cNvPr id="188" name="Google Shape;188;g143d9fbd4e5_0_20"/>
          <p:cNvSpPr txBox="1"/>
          <p:nvPr/>
        </p:nvSpPr>
        <p:spPr>
          <a:xfrm>
            <a:off x="2920600" y="1449500"/>
            <a:ext cx="8653800" cy="554100"/>
          </a:xfrm>
          <a:prstGeom prst="rect">
            <a:avLst/>
          </a:prstGeom>
          <a:noFill/>
          <a:ln>
            <a:noFill/>
          </a:ln>
        </p:spPr>
        <p:txBody>
          <a:bodyPr anchorCtr="0" anchor="t" bIns="91425" lIns="91425" spcFirstLastPara="1" rIns="91425" wrap="square" tIns="91425">
            <a:spAutoFit/>
          </a:bodyPr>
          <a:lstStyle/>
          <a:p>
            <a:pPr indent="0" lvl="0" marL="0" marR="1649" rtl="0" algn="ctr">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Specificity=True Negative / ( True Negative + False Positive )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43d9fbd4e5_0_29"/>
          <p:cNvSpPr txBox="1"/>
          <p:nvPr/>
        </p:nvSpPr>
        <p:spPr>
          <a:xfrm>
            <a:off x="3179700" y="1600925"/>
            <a:ext cx="8799000" cy="538800"/>
          </a:xfrm>
          <a:prstGeom prst="rect">
            <a:avLst/>
          </a:prstGeom>
          <a:noFill/>
          <a:ln>
            <a:noFill/>
          </a:ln>
        </p:spPr>
        <p:txBody>
          <a:bodyPr anchorCtr="0" anchor="t" bIns="91425" lIns="91425" spcFirstLastPara="1" rIns="91425" wrap="square" tIns="91425">
            <a:spAutoFit/>
          </a:bodyPr>
          <a:lstStyle/>
          <a:p>
            <a:pPr indent="0" lvl="0" marL="0" marR="2625" rtl="0" algn="ctr">
              <a:lnSpc>
                <a:spcPct val="150000"/>
              </a:lnSpc>
              <a:spcBef>
                <a:spcPts val="0"/>
              </a:spcBef>
              <a:spcAft>
                <a:spcPts val="0"/>
              </a:spcAft>
              <a:buClr>
                <a:srgbClr val="000000"/>
              </a:buClr>
              <a:buSzPts val="2300"/>
              <a:buFont typeface="Arial"/>
              <a:buNone/>
            </a:pPr>
            <a:r>
              <a:rPr b="1" i="0" lang="en-IN" sz="2300" u="none" cap="none" strike="noStrike">
                <a:solidFill>
                  <a:schemeClr val="dk1"/>
                </a:solidFill>
                <a:latin typeface="Times New Roman"/>
                <a:ea typeface="Times New Roman"/>
                <a:cs typeface="Times New Roman"/>
                <a:sym typeface="Times New Roman"/>
              </a:rPr>
              <a:t>Precision = TruePositive/ (TruePositive + FalsePositive)</a:t>
            </a:r>
            <a:endParaRPr b="1" i="0" sz="2300" u="none" cap="none" strike="noStrike">
              <a:solidFill>
                <a:srgbClr val="000000"/>
              </a:solidFill>
              <a:latin typeface="Arial"/>
              <a:ea typeface="Arial"/>
              <a:cs typeface="Arial"/>
              <a:sym typeface="Arial"/>
            </a:endParaRPr>
          </a:p>
        </p:txBody>
      </p:sp>
      <p:pic>
        <p:nvPicPr>
          <p:cNvPr id="194" name="Google Shape;194;g143d9fbd4e5_0_29"/>
          <p:cNvPicPr preferRelativeResize="0"/>
          <p:nvPr/>
        </p:nvPicPr>
        <p:blipFill rotWithShape="1">
          <a:blip r:embed="rId3">
            <a:alphaModFix/>
          </a:blip>
          <a:srcRect b="0" l="0" r="0" t="0"/>
          <a:stretch/>
        </p:blipFill>
        <p:spPr>
          <a:xfrm>
            <a:off x="3426952" y="2400300"/>
            <a:ext cx="5940600" cy="4032225"/>
          </a:xfrm>
          <a:prstGeom prst="rect">
            <a:avLst/>
          </a:prstGeom>
          <a:noFill/>
          <a:ln cap="flat" cmpd="sng" w="9525">
            <a:solidFill>
              <a:srgbClr val="000000"/>
            </a:solidFill>
            <a:prstDash val="solid"/>
            <a:round/>
            <a:headEnd len="sm" w="sm" type="none"/>
            <a:tailEnd len="sm" w="sm" type="none"/>
          </a:ln>
        </p:spPr>
      </p:pic>
      <p:sp>
        <p:nvSpPr>
          <p:cNvPr id="195" name="Google Shape;195;g143d9fbd4e5_0_29"/>
          <p:cNvSpPr txBox="1"/>
          <p:nvPr/>
        </p:nvSpPr>
        <p:spPr>
          <a:xfrm>
            <a:off x="1905700" y="724750"/>
            <a:ext cx="3000000" cy="615600"/>
          </a:xfrm>
          <a:prstGeom prst="rect">
            <a:avLst/>
          </a:prstGeom>
          <a:noFill/>
          <a:ln>
            <a:noFill/>
          </a:ln>
        </p:spPr>
        <p:txBody>
          <a:bodyPr anchorCtr="0" anchor="t" bIns="91425" lIns="91425" spcFirstLastPara="1" rIns="91425" wrap="square" tIns="91425">
            <a:spAutoFit/>
          </a:bodyPr>
          <a:lstStyle/>
          <a:p>
            <a:pPr indent="0" lvl="0" marL="0" marR="398780" rtl="0" algn="just">
              <a:lnSpc>
                <a:spcPct val="150000"/>
              </a:lnSpc>
              <a:spcBef>
                <a:spcPts val="0"/>
              </a:spcBef>
              <a:spcAft>
                <a:spcPts val="0"/>
              </a:spcAft>
              <a:buClr>
                <a:srgbClr val="000000"/>
              </a:buClr>
              <a:buSzPts val="2800"/>
              <a:buFont typeface="Arial"/>
              <a:buNone/>
            </a:pPr>
            <a:r>
              <a:rPr b="1" i="0" lang="en-IN" sz="2800" u="none" cap="none" strike="noStrike">
                <a:solidFill>
                  <a:schemeClr val="dk1"/>
                </a:solidFill>
                <a:latin typeface="Times New Roman"/>
                <a:ea typeface="Times New Roman"/>
                <a:cs typeface="Times New Roman"/>
                <a:sym typeface="Times New Roman"/>
              </a:rPr>
              <a:t>PRECISION:</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43d9fbd4e5_0_38"/>
          <p:cNvSpPr txBox="1"/>
          <p:nvPr/>
        </p:nvSpPr>
        <p:spPr>
          <a:xfrm>
            <a:off x="1320250" y="641800"/>
            <a:ext cx="10543800" cy="569400"/>
          </a:xfrm>
          <a:prstGeom prst="rect">
            <a:avLst/>
          </a:prstGeom>
          <a:noFill/>
          <a:ln>
            <a:noFill/>
          </a:ln>
        </p:spPr>
        <p:txBody>
          <a:bodyPr anchorCtr="0" anchor="t" bIns="91425" lIns="91425" spcFirstLastPara="1" rIns="91425" wrap="square" tIns="91425">
            <a:spAutoFit/>
          </a:bodyPr>
          <a:lstStyle/>
          <a:p>
            <a:pPr indent="0" lvl="0" marL="0" marR="398780" rtl="0" algn="just">
              <a:lnSpc>
                <a:spcPct val="150000"/>
              </a:lnSpc>
              <a:spcBef>
                <a:spcPts val="0"/>
              </a:spcBef>
              <a:spcAft>
                <a:spcPts val="0"/>
              </a:spcAft>
              <a:buClr>
                <a:srgbClr val="000000"/>
              </a:buClr>
              <a:buSzPts val="2500"/>
              <a:buFont typeface="Arial"/>
              <a:buNone/>
            </a:pPr>
            <a:r>
              <a:rPr b="1" i="0" lang="en-IN" sz="2500" u="none" cap="none" strike="noStrike">
                <a:solidFill>
                  <a:schemeClr val="dk1"/>
                </a:solidFill>
                <a:latin typeface="Times New Roman"/>
                <a:ea typeface="Times New Roman"/>
                <a:cs typeface="Times New Roman"/>
                <a:sym typeface="Times New Roman"/>
              </a:rPr>
              <a:t>AUC - ROC (Area under the receiver operating characteristic curve) :</a:t>
            </a:r>
            <a:endParaRPr b="1" i="0" sz="2500" u="none" cap="none" strike="noStrike">
              <a:solidFill>
                <a:schemeClr val="dk1"/>
              </a:solidFill>
              <a:latin typeface="Times New Roman"/>
              <a:ea typeface="Times New Roman"/>
              <a:cs typeface="Times New Roman"/>
              <a:sym typeface="Times New Roman"/>
            </a:endParaRPr>
          </a:p>
        </p:txBody>
      </p:sp>
      <p:sp>
        <p:nvSpPr>
          <p:cNvPr id="201" name="Google Shape;201;g143d9fbd4e5_0_38"/>
          <p:cNvSpPr txBox="1"/>
          <p:nvPr/>
        </p:nvSpPr>
        <p:spPr>
          <a:xfrm>
            <a:off x="1320250" y="1435975"/>
            <a:ext cx="9681900" cy="1477500"/>
          </a:xfrm>
          <a:prstGeom prst="rect">
            <a:avLst/>
          </a:prstGeom>
          <a:noFill/>
          <a:ln>
            <a:noFill/>
          </a:ln>
        </p:spPr>
        <p:txBody>
          <a:bodyPr anchorCtr="0" anchor="t" bIns="91425" lIns="91425" spcFirstLastPara="1" rIns="91425" wrap="square" tIns="91425">
            <a:spAutoFit/>
          </a:bodyPr>
          <a:lstStyle/>
          <a:p>
            <a:pPr indent="450000" lvl="0" marL="0" marR="1649" rtl="0" algn="just">
              <a:lnSpc>
                <a:spcPct val="150000"/>
              </a:lnSpc>
              <a:spcBef>
                <a:spcPts val="0"/>
              </a:spcBef>
              <a:spcAft>
                <a:spcPts val="0"/>
              </a:spcAft>
              <a:buClr>
                <a:srgbClr val="000000"/>
              </a:buClr>
              <a:buSzPts val="2100"/>
              <a:buFont typeface="Arial"/>
              <a:buNone/>
            </a:pPr>
            <a:r>
              <a:rPr b="0" i="0" lang="en-IN" sz="2100" u="none" cap="none" strike="noStrike">
                <a:solidFill>
                  <a:schemeClr val="dk1"/>
                </a:solidFill>
                <a:latin typeface="Times New Roman"/>
                <a:ea typeface="Times New Roman"/>
                <a:cs typeface="Times New Roman"/>
                <a:sym typeface="Times New Roman"/>
              </a:rPr>
              <a:t>AUC-ROC is a performance metric for classification issues that is based on varying threshold values. ROC stands for Receiver Operating Characteristic. ROC is a probability curve, and AUC is a measure of separability</a:t>
            </a:r>
            <a:endParaRPr b="0" i="0" sz="2300" u="none" cap="none" strike="noStrike">
              <a:solidFill>
                <a:srgbClr val="000000"/>
              </a:solidFill>
              <a:latin typeface="Arial"/>
              <a:ea typeface="Arial"/>
              <a:cs typeface="Arial"/>
              <a:sym typeface="Arial"/>
            </a:endParaRPr>
          </a:p>
        </p:txBody>
      </p:sp>
      <p:pic>
        <p:nvPicPr>
          <p:cNvPr id="202" name="Google Shape;202;g143d9fbd4e5_0_38"/>
          <p:cNvPicPr preferRelativeResize="0"/>
          <p:nvPr/>
        </p:nvPicPr>
        <p:blipFill rotWithShape="1">
          <a:blip r:embed="rId3">
            <a:alphaModFix/>
          </a:blip>
          <a:srcRect b="0" l="0" r="0" t="0"/>
          <a:stretch/>
        </p:blipFill>
        <p:spPr>
          <a:xfrm>
            <a:off x="1320250" y="3007557"/>
            <a:ext cx="5043375" cy="3632293"/>
          </a:xfrm>
          <a:prstGeom prst="rect">
            <a:avLst/>
          </a:prstGeom>
          <a:noFill/>
          <a:ln cap="flat" cmpd="sng" w="9525">
            <a:solidFill>
              <a:srgbClr val="000000"/>
            </a:solidFill>
            <a:prstDash val="solid"/>
            <a:round/>
            <a:headEnd len="sm" w="sm" type="none"/>
            <a:tailEnd len="sm" w="sm" type="none"/>
          </a:ln>
        </p:spPr>
      </p:pic>
      <p:pic>
        <p:nvPicPr>
          <p:cNvPr id="203" name="Google Shape;203;g143d9fbd4e5_0_38"/>
          <p:cNvPicPr preferRelativeResize="0"/>
          <p:nvPr/>
        </p:nvPicPr>
        <p:blipFill rotWithShape="1">
          <a:blip r:embed="rId4">
            <a:alphaModFix/>
          </a:blip>
          <a:srcRect b="0" l="0" r="0" t="0"/>
          <a:stretch/>
        </p:blipFill>
        <p:spPr>
          <a:xfrm>
            <a:off x="6606975" y="3007563"/>
            <a:ext cx="5043375" cy="36322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2aa1271e8f_0_2"/>
          <p:cNvSpPr txBox="1"/>
          <p:nvPr/>
        </p:nvSpPr>
        <p:spPr>
          <a:xfrm>
            <a:off x="3253800" y="183375"/>
            <a:ext cx="56844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chemeClr val="accent1"/>
                </a:solidFill>
                <a:latin typeface="Arial"/>
                <a:ea typeface="Arial"/>
                <a:cs typeface="Arial"/>
                <a:sym typeface="Arial"/>
              </a:rPr>
              <a:t>Performance comparison</a:t>
            </a:r>
            <a:endParaRPr b="1" i="0" sz="3200" u="none" cap="none" strike="noStrike">
              <a:solidFill>
                <a:schemeClr val="accent1"/>
              </a:solidFill>
              <a:latin typeface="Arial"/>
              <a:ea typeface="Arial"/>
              <a:cs typeface="Arial"/>
              <a:sym typeface="Arial"/>
            </a:endParaRPr>
          </a:p>
        </p:txBody>
      </p:sp>
      <p:graphicFrame>
        <p:nvGraphicFramePr>
          <p:cNvPr id="209" name="Google Shape;209;g12aa1271e8f_0_2"/>
          <p:cNvGraphicFramePr/>
          <p:nvPr/>
        </p:nvGraphicFramePr>
        <p:xfrm>
          <a:off x="1070600" y="952150"/>
          <a:ext cx="3000000" cy="3000000"/>
        </p:xfrm>
        <a:graphic>
          <a:graphicData uri="http://schemas.openxmlformats.org/drawingml/2006/table">
            <a:tbl>
              <a:tblPr bandCol="1" bandRow="1">
                <a:noFill/>
                <a:tableStyleId>{CF2AAADB-D3A8-4D26-9A81-6720D4F7B952}</a:tableStyleId>
              </a:tblPr>
              <a:tblGrid>
                <a:gridCol w="995400"/>
                <a:gridCol w="2761575"/>
                <a:gridCol w="1500200"/>
                <a:gridCol w="1633825"/>
                <a:gridCol w="1621350"/>
                <a:gridCol w="1758500"/>
              </a:tblGrid>
              <a:tr h="629625">
                <a:tc>
                  <a:txBody>
                    <a:bodyPr/>
                    <a:lstStyle/>
                    <a:p>
                      <a:pPr indent="0" lvl="0" marL="66675" marR="0" rtl="0" algn="ctr">
                        <a:lnSpc>
                          <a:spcPct val="11375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S.No</a:t>
                      </a:r>
                      <a:endParaRPr b="1" sz="16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375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 Model</a:t>
                      </a:r>
                      <a:endParaRPr b="1" sz="16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1375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Accuracy</a:t>
                      </a:r>
                      <a:endParaRPr b="1" sz="16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1375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Specificity</a:t>
                      </a:r>
                      <a:endParaRPr b="1" sz="16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1375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Precision</a:t>
                      </a:r>
                      <a:endParaRPr b="1" sz="16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1375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Sensitivity</a:t>
                      </a:r>
                      <a:endParaRPr b="1" sz="16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91325">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1</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Random Forest with Random Search CV</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90.57</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96.70</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79.63</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61.43</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69825">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2</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Random Forest</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89.83</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97.00</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79.59</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55.71</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69825">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3</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Logistic Regression</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85.86</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97.00</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69.7</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32.86</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16950">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4</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Light Gradient Boosting Machine</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89.58</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95.20</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73.33</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62.86</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46025">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5</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Gradient Boosting Classifier</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89.58</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95.80</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75.00</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60.00</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69825">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6</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Decision Tree</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83.62</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89.49</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52.70</a:t>
                      </a:r>
                      <a:endParaRPr sz="1700" u="none" cap="none" strike="noStrike">
                        <a:latin typeface="Times New Roman"/>
                        <a:ea typeface="Times New Roman"/>
                        <a:cs typeface="Times New Roman"/>
                        <a:sym typeface="Times New Roman"/>
                      </a:endParaRPr>
                    </a:p>
                  </a:txBody>
                  <a:tcPr marT="0" marB="0" marR="0" marL="0">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ctr">
                        <a:lnSpc>
                          <a:spcPct val="121250"/>
                        </a:lnSpc>
                        <a:spcBef>
                          <a:spcPts val="0"/>
                        </a:spcBef>
                        <a:spcAft>
                          <a:spcPts val="0"/>
                        </a:spcAft>
                        <a:buClr>
                          <a:srgbClr val="000000"/>
                        </a:buClr>
                        <a:buSzPts val="1700"/>
                        <a:buFont typeface="Arial"/>
                        <a:buNone/>
                      </a:pPr>
                      <a:r>
                        <a:rPr lang="en-IN" sz="1700" u="none" cap="none" strike="noStrike">
                          <a:latin typeface="Times New Roman"/>
                          <a:ea typeface="Times New Roman"/>
                          <a:cs typeface="Times New Roman"/>
                          <a:sym typeface="Times New Roman"/>
                        </a:rPr>
                        <a:t>55.71</a:t>
                      </a:r>
                      <a:endParaRPr sz="17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type="title"/>
          </p:nvPr>
        </p:nvSpPr>
        <p:spPr>
          <a:xfrm>
            <a:off x="1188722" y="548850"/>
            <a:ext cx="10505400" cy="687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b="1" lang="en-IN"/>
              <a:t>REFERENCE</a:t>
            </a:r>
            <a:endParaRPr b="1"/>
          </a:p>
        </p:txBody>
      </p:sp>
      <p:sp>
        <p:nvSpPr>
          <p:cNvPr id="215" name="Google Shape;215;p9"/>
          <p:cNvSpPr txBox="1"/>
          <p:nvPr>
            <p:ph idx="1" type="body"/>
          </p:nvPr>
        </p:nvSpPr>
        <p:spPr>
          <a:xfrm>
            <a:off x="1188720" y="1402080"/>
            <a:ext cx="10505440" cy="5014486"/>
          </a:xfrm>
          <a:prstGeom prst="rect">
            <a:avLst/>
          </a:prstGeom>
          <a:noFill/>
          <a:ln>
            <a:noFill/>
          </a:ln>
        </p:spPr>
        <p:txBody>
          <a:bodyPr anchorCtr="0" anchor="t" bIns="45700" lIns="91425" spcFirstLastPara="1" rIns="91425" wrap="square" tIns="45700">
            <a:noAutofit/>
          </a:bodyPr>
          <a:lstStyle/>
          <a:p>
            <a:pPr indent="-273050" lvl="0" marL="273050" rtl="0" algn="just">
              <a:lnSpc>
                <a:spcPct val="150000"/>
              </a:lnSpc>
              <a:spcBef>
                <a:spcPts val="0"/>
              </a:spcBef>
              <a:spcAft>
                <a:spcPts val="0"/>
              </a:spcAft>
              <a:buClr>
                <a:schemeClr val="dk1"/>
              </a:buClr>
              <a:buSzPts val="1600"/>
              <a:buChar char="⮚"/>
            </a:pPr>
            <a:r>
              <a:rPr lang="en-IN"/>
              <a:t>Noh, S.H.et al. Adjuvant capecitabine plus oxaliplatin for gastric cancer after D2 gastrectomy (CLASSIC): 5-year follow-up of an open-label, randomised phase 3 trial. Lancet Oncol. 15, 1389–1396. https://doi.org/10.1016/s1470-2045(14)70473-5 (2014). </a:t>
            </a:r>
            <a:endParaRPr/>
          </a:p>
          <a:p>
            <a:pPr indent="-273050" lvl="0" marL="273050" rtl="0" algn="just">
              <a:lnSpc>
                <a:spcPct val="150000"/>
              </a:lnSpc>
              <a:spcBef>
                <a:spcPts val="400"/>
              </a:spcBef>
              <a:spcAft>
                <a:spcPts val="0"/>
              </a:spcAft>
              <a:buClr>
                <a:schemeClr val="dk1"/>
              </a:buClr>
              <a:buSzPts val="1600"/>
              <a:buChar char="⮚"/>
            </a:pPr>
            <a:r>
              <a:rPr lang="en-IN"/>
              <a:t>Wu, B., Wu, D., Wang, M. &amp; Wang, G. Recurrence in patients following curative resection of early gastric carcinoma. J. Surg. Oncol. 98, 411–414. https://doi.org/10.1002/jso.21133 (2008).</a:t>
            </a:r>
            <a:endParaRPr/>
          </a:p>
          <a:p>
            <a:pPr indent="-273050" lvl="0" marL="273050" rtl="0" algn="just">
              <a:lnSpc>
                <a:spcPct val="150000"/>
              </a:lnSpc>
              <a:spcBef>
                <a:spcPts val="400"/>
              </a:spcBef>
              <a:spcAft>
                <a:spcPts val="0"/>
              </a:spcAft>
              <a:buClr>
                <a:schemeClr val="dk1"/>
              </a:buClr>
              <a:buSzPts val="1600"/>
              <a:buChar char="⮚"/>
            </a:pPr>
            <a:r>
              <a:rPr lang="en-IN"/>
              <a:t>Tahmassebi, A.et al. Impact of machine learning with multiparametric magnetic resonance imaging of the breast for early prediction of response to neoadjuvant chemotherapy and survival outcomes in breast cancer patients. Investig. Radiol. 54, 110–117. https ://doi.org/10.1097/rli.0000000000000518 (2019).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ph type="title"/>
          </p:nvPr>
        </p:nvSpPr>
        <p:spPr>
          <a:xfrm>
            <a:off x="1168400" y="828040"/>
            <a:ext cx="10972800" cy="4863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b="1" lang="en-IN"/>
              <a:t>REFERENCE</a:t>
            </a:r>
            <a:endParaRPr b="1"/>
          </a:p>
        </p:txBody>
      </p:sp>
      <p:sp>
        <p:nvSpPr>
          <p:cNvPr id="221" name="Google Shape;221;p10"/>
          <p:cNvSpPr txBox="1"/>
          <p:nvPr>
            <p:ph idx="1" type="body"/>
          </p:nvPr>
        </p:nvSpPr>
        <p:spPr>
          <a:xfrm>
            <a:off x="1168400" y="1675763"/>
            <a:ext cx="10302240" cy="4074797"/>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50000"/>
              </a:lnSpc>
              <a:spcBef>
                <a:spcPts val="0"/>
              </a:spcBef>
              <a:spcAft>
                <a:spcPts val="0"/>
              </a:spcAft>
              <a:buClr>
                <a:srgbClr val="000000"/>
              </a:buClr>
              <a:buSzPts val="1600"/>
              <a:buFont typeface="Noto Sans Symbols"/>
              <a:buChar char="⮚"/>
            </a:pPr>
            <a:r>
              <a:rPr b="0" i="0" lang="en-IN" sz="2000" u="none" cap="none" strike="noStrike">
                <a:solidFill>
                  <a:srgbClr val="000000"/>
                </a:solidFill>
                <a:latin typeface="Arial"/>
                <a:ea typeface="Arial"/>
                <a:cs typeface="Arial"/>
                <a:sym typeface="Arial"/>
              </a:rPr>
              <a:t>Uhlig, J. et al. Novel breast imaging and machine learning: predicting breast lesion malignancy at cone-beam CT using machine learning techniques. Am. J. Roentgenol. 211, W123–W131. https://doi.org/10.2214/ajr.17.19298 (2018). </a:t>
            </a:r>
            <a:endParaRPr/>
          </a:p>
          <a:p>
            <a:pPr indent="-273050" lvl="0" marL="273050" marR="0" rtl="0" algn="just">
              <a:lnSpc>
                <a:spcPct val="150000"/>
              </a:lnSpc>
              <a:spcBef>
                <a:spcPts val="400"/>
              </a:spcBef>
              <a:spcAft>
                <a:spcPts val="0"/>
              </a:spcAft>
              <a:buClr>
                <a:srgbClr val="000000"/>
              </a:buClr>
              <a:buSzPts val="1600"/>
              <a:buFont typeface="Noto Sans Symbols"/>
              <a:buChar char="⮚"/>
            </a:pPr>
            <a:r>
              <a:rPr b="0" i="0" lang="en-IN" sz="2000" u="none" cap="none" strike="noStrike">
                <a:solidFill>
                  <a:srgbClr val="000000"/>
                </a:solidFill>
                <a:latin typeface="Arial"/>
                <a:ea typeface="Arial"/>
                <a:cs typeface="Arial"/>
                <a:sym typeface="Arial"/>
              </a:rPr>
              <a:t>Wong, N. C., Lam, C., Patterson, L. &amp; Shayegan, B. Use of machine learning to predict early biochemical recurrence after robot-assisted prostatectomy. BJU Int. 123, 51–57. https://doi.org/10.1111/bju.14477 (2019). </a:t>
            </a:r>
            <a:endParaRPr/>
          </a:p>
          <a:p>
            <a:pPr indent="-273050" lvl="0" marL="273050" marR="0" rtl="0" algn="just">
              <a:lnSpc>
                <a:spcPct val="150000"/>
              </a:lnSpc>
              <a:spcBef>
                <a:spcPts val="400"/>
              </a:spcBef>
              <a:spcAft>
                <a:spcPts val="0"/>
              </a:spcAft>
              <a:buClr>
                <a:srgbClr val="000000"/>
              </a:buClr>
              <a:buSzPts val="1600"/>
              <a:buFont typeface="Noto Sans Symbols"/>
              <a:buChar char="⮚"/>
            </a:pPr>
            <a:r>
              <a:rPr b="0" i="0" lang="en-IN" sz="2000" u="none" cap="none" strike="noStrike">
                <a:solidFill>
                  <a:srgbClr val="000000"/>
                </a:solidFill>
                <a:latin typeface="Arial"/>
                <a:ea typeface="Arial"/>
                <a:cs typeface="Arial"/>
                <a:sym typeface="Arial"/>
              </a:rPr>
              <a:t>Cuocolo, R., Caruso, M., Perillo, T., Ugga, L. &amp; Petretta, M. Machine learning in oncology: a clinical appraisal. Cancer Lett. 481, 55–62 (2020).</a:t>
            </a:r>
            <a:endParaRPr/>
          </a:p>
          <a:p>
            <a:pPr indent="0" lvl="0" marL="0" rtl="0" algn="l">
              <a:lnSpc>
                <a:spcPct val="100000"/>
              </a:lnSpc>
              <a:spcBef>
                <a:spcPts val="400"/>
              </a:spcBef>
              <a:spcAft>
                <a:spcPts val="0"/>
              </a:spcAft>
              <a:buClr>
                <a:schemeClr val="dk1"/>
              </a:buClr>
              <a:buSzPts val="16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1625600" y="2286000"/>
            <a:ext cx="9296400" cy="118745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lang="en-IN"/>
              <a:t>                  </a:t>
            </a:r>
            <a:r>
              <a:rPr b="1" lang="en-IN" sz="2300">
                <a:solidFill>
                  <a:schemeClr val="dk1"/>
                </a:solidFill>
                <a:latin typeface="Times New Roman"/>
                <a:ea typeface="Times New Roman"/>
                <a:cs typeface="Times New Roman"/>
                <a:sym typeface="Times New Roman"/>
              </a:rPr>
              <a:t>TRUE POSITIVE RATE:</a:t>
            </a:r>
            <a:endParaRPr sz="2000">
              <a:solidFill>
                <a:schemeClr val="dk1"/>
              </a:solidFill>
              <a:latin typeface="Times New Roman"/>
              <a:ea typeface="Times New Roman"/>
              <a:cs typeface="Times New Roman"/>
              <a:sym typeface="Times New Roman"/>
            </a:endParaRPr>
          </a:p>
          <a:p>
            <a:pPr indent="-368300" lvl="0" marL="457200" rtl="0" algn="l">
              <a:lnSpc>
                <a:spcPct val="150000"/>
              </a:lnSpc>
              <a:spcBef>
                <a:spcPts val="36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It represents the percentage of the number of records correctly identified over the total number of anomaly records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b="1" lang="en-IN" sz="2000">
                <a:solidFill>
                  <a:schemeClr val="dk1"/>
                </a:solidFill>
                <a:latin typeface="Times New Roman"/>
                <a:ea typeface="Times New Roman"/>
                <a:cs typeface="Times New Roman"/>
                <a:sym typeface="Times New Roman"/>
              </a:rPr>
              <a:t> T P R =True Positive / (True Positive + False Negative)</a:t>
            </a:r>
            <a:r>
              <a:rPr b="1" lang="en-IN"/>
              <a:t>       </a:t>
            </a:r>
            <a:r>
              <a:rPr b="1" lang="en-IN" sz="4400">
                <a:latin typeface="Times New Roman"/>
                <a:ea typeface="Times New Roman"/>
                <a:cs typeface="Times New Roman"/>
                <a:sym typeface="Times New Roman"/>
              </a:rPr>
              <a:t>THANK YOU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2ab9a8a7f7_1_38"/>
          <p:cNvSpPr txBox="1"/>
          <p:nvPr>
            <p:ph type="title"/>
          </p:nvPr>
        </p:nvSpPr>
        <p:spPr>
          <a:xfrm>
            <a:off x="5135650" y="640100"/>
            <a:ext cx="2387100" cy="6852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IN"/>
              <a:t>OBJECTIVE</a:t>
            </a:r>
            <a:endParaRPr b="1"/>
          </a:p>
        </p:txBody>
      </p:sp>
      <p:sp>
        <p:nvSpPr>
          <p:cNvPr id="79" name="Google Shape;79;g12ab9a8a7f7_1_38"/>
          <p:cNvSpPr txBox="1"/>
          <p:nvPr>
            <p:ph idx="1" type="body"/>
          </p:nvPr>
        </p:nvSpPr>
        <p:spPr>
          <a:xfrm>
            <a:off x="1329225" y="1774500"/>
            <a:ext cx="10388100" cy="4389300"/>
          </a:xfrm>
          <a:prstGeom prst="rect">
            <a:avLst/>
          </a:prstGeom>
          <a:noFill/>
          <a:ln>
            <a:noFill/>
          </a:ln>
        </p:spPr>
        <p:txBody>
          <a:bodyPr anchorCtr="0" anchor="t" bIns="45700" lIns="91425" spcFirstLastPara="1" rIns="91425" wrap="square" tIns="45700">
            <a:noAutofit/>
          </a:bodyPr>
          <a:lstStyle/>
          <a:p>
            <a:pPr indent="-393700" lvl="0" marL="457200" rtl="0" algn="just">
              <a:lnSpc>
                <a:spcPct val="100000"/>
              </a:lnSpc>
              <a:spcBef>
                <a:spcPts val="360"/>
              </a:spcBef>
              <a:spcAft>
                <a:spcPts val="0"/>
              </a:spcAft>
              <a:buSzPts val="2600"/>
              <a:buFont typeface="Times New Roman"/>
              <a:buChar char="❏"/>
            </a:pPr>
            <a:r>
              <a:rPr lang="en-IN" sz="2600">
                <a:latin typeface="Times New Roman"/>
                <a:ea typeface="Times New Roman"/>
                <a:cs typeface="Times New Roman"/>
                <a:sym typeface="Times New Roman"/>
              </a:rPr>
              <a:t>To predict recurrent gastric cancer prediction using Machine learning model and a optimization technique</a:t>
            </a:r>
            <a:endParaRPr sz="26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440"/>
              <a:buNone/>
            </a:pPr>
            <a:r>
              <a:t/>
            </a:r>
            <a:endParaRPr sz="2600">
              <a:latin typeface="Times New Roman"/>
              <a:ea typeface="Times New Roman"/>
              <a:cs typeface="Times New Roman"/>
              <a:sym typeface="Times New Roman"/>
            </a:endParaRPr>
          </a:p>
          <a:p>
            <a:pPr indent="-393700" lvl="0" marL="457200" rtl="0" algn="just">
              <a:lnSpc>
                <a:spcPct val="100000"/>
              </a:lnSpc>
              <a:spcBef>
                <a:spcPts val="480"/>
              </a:spcBef>
              <a:spcAft>
                <a:spcPts val="0"/>
              </a:spcAft>
              <a:buSzPts val="2600"/>
              <a:buFont typeface="Times New Roman"/>
              <a:buChar char="❏"/>
            </a:pPr>
            <a:r>
              <a:rPr lang="en-IN" sz="2600">
                <a:latin typeface="Times New Roman"/>
                <a:ea typeface="Times New Roman"/>
                <a:cs typeface="Times New Roman"/>
                <a:sym typeface="Times New Roman"/>
              </a:rPr>
              <a:t>Machine Learning model used for predicting cancer is Random Forest Model</a:t>
            </a:r>
            <a:endParaRPr sz="2600">
              <a:latin typeface="Times New Roman"/>
              <a:ea typeface="Times New Roman"/>
              <a:cs typeface="Times New Roman"/>
              <a:sym typeface="Times New Roman"/>
            </a:endParaRPr>
          </a:p>
          <a:p>
            <a:pPr indent="0" lvl="0" marL="457200" rtl="0" algn="just">
              <a:lnSpc>
                <a:spcPct val="100000"/>
              </a:lnSpc>
              <a:spcBef>
                <a:spcPts val="480"/>
              </a:spcBef>
              <a:spcAft>
                <a:spcPts val="0"/>
              </a:spcAft>
              <a:buSzPts val="1440"/>
              <a:buNone/>
            </a:pPr>
            <a:r>
              <a:t/>
            </a:r>
            <a:endParaRPr sz="2600">
              <a:latin typeface="Times New Roman"/>
              <a:ea typeface="Times New Roman"/>
              <a:cs typeface="Times New Roman"/>
              <a:sym typeface="Times New Roman"/>
            </a:endParaRPr>
          </a:p>
          <a:p>
            <a:pPr indent="-393700" lvl="0" marL="457200" rtl="0" algn="just">
              <a:lnSpc>
                <a:spcPct val="100000"/>
              </a:lnSpc>
              <a:spcBef>
                <a:spcPts val="0"/>
              </a:spcBef>
              <a:spcAft>
                <a:spcPts val="0"/>
              </a:spcAft>
              <a:buSzPts val="2600"/>
              <a:buFont typeface="Times New Roman"/>
              <a:buChar char="❏"/>
            </a:pPr>
            <a:r>
              <a:rPr lang="en-IN" sz="2600">
                <a:latin typeface="Times New Roman"/>
                <a:ea typeface="Times New Roman"/>
                <a:cs typeface="Times New Roman"/>
                <a:sym typeface="Times New Roman"/>
              </a:rPr>
              <a:t>Using  Scikit-Learn’s  Randomized Search CV method, Optimization  is performed</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1440"/>
              <a:buNone/>
            </a:pPr>
            <a:r>
              <a:t/>
            </a:r>
            <a:endParaRPr sz="2400"/>
          </a:p>
          <a:p>
            <a:pPr indent="0" lvl="0" marL="0" rtl="0" algn="just">
              <a:lnSpc>
                <a:spcPct val="100000"/>
              </a:lnSpc>
              <a:spcBef>
                <a:spcPts val="480"/>
              </a:spcBef>
              <a:spcAft>
                <a:spcPts val="0"/>
              </a:spcAft>
              <a:buSzPts val="1440"/>
              <a:buNone/>
            </a:pPr>
            <a:r>
              <a:t/>
            </a:r>
            <a:endParaRPr sz="2400"/>
          </a:p>
          <a:p>
            <a:pPr indent="0" lvl="0" marL="0" rtl="0" algn="just">
              <a:lnSpc>
                <a:spcPct val="100000"/>
              </a:lnSpc>
              <a:spcBef>
                <a:spcPts val="480"/>
              </a:spcBef>
              <a:spcAft>
                <a:spcPts val="0"/>
              </a:spcAft>
              <a:buSzPts val="1440"/>
              <a:buNone/>
            </a:pPr>
            <a:r>
              <a:t/>
            </a:r>
            <a:endParaRPr sz="2400"/>
          </a:p>
          <a:p>
            <a:pPr indent="0" lvl="0" marL="457200" rtl="0" algn="l">
              <a:lnSpc>
                <a:spcPct val="150000"/>
              </a:lnSpc>
              <a:spcBef>
                <a:spcPts val="480"/>
              </a:spcBef>
              <a:spcAft>
                <a:spcPts val="0"/>
              </a:spcAft>
              <a:buSzPts val="1440"/>
              <a:buNone/>
            </a:pPr>
            <a:r>
              <a:t/>
            </a:r>
            <a:endParaRPr sz="2400"/>
          </a:p>
          <a:p>
            <a:pPr indent="0" lvl="0" marL="0" rtl="0" algn="just">
              <a:lnSpc>
                <a:spcPct val="100000"/>
              </a:lnSpc>
              <a:spcBef>
                <a:spcPts val="480"/>
              </a:spcBef>
              <a:spcAft>
                <a:spcPts val="0"/>
              </a:spcAft>
              <a:buSzPts val="1440"/>
              <a:buNone/>
            </a:pPr>
            <a:r>
              <a:t/>
            </a:r>
            <a:endParaRPr sz="2400"/>
          </a:p>
          <a:p>
            <a:pPr indent="0" lvl="0" marL="0" rtl="0" algn="just">
              <a:lnSpc>
                <a:spcPct val="100000"/>
              </a:lnSpc>
              <a:spcBef>
                <a:spcPts val="480"/>
              </a:spcBef>
              <a:spcAft>
                <a:spcPts val="0"/>
              </a:spcAft>
              <a:buSzPts val="1440"/>
              <a:buNone/>
            </a:pPr>
            <a:r>
              <a:t/>
            </a:r>
            <a:endParaRPr sz="2400"/>
          </a:p>
          <a:p>
            <a:pPr indent="0" lvl="0" marL="0" rtl="0" algn="l">
              <a:lnSpc>
                <a:spcPct val="100000"/>
              </a:lnSpc>
              <a:spcBef>
                <a:spcPts val="360"/>
              </a:spcBef>
              <a:spcAft>
                <a:spcPts val="0"/>
              </a:spcAft>
              <a:buSzPts val="144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2d9931fb81_2_5"/>
          <p:cNvSpPr txBox="1"/>
          <p:nvPr>
            <p:ph type="title"/>
          </p:nvPr>
        </p:nvSpPr>
        <p:spPr>
          <a:xfrm>
            <a:off x="3678875" y="224850"/>
            <a:ext cx="5382000" cy="5286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IN"/>
              <a:t>ARCHITECTURE DIAGRAM</a:t>
            </a:r>
            <a:endParaRPr b="1"/>
          </a:p>
        </p:txBody>
      </p:sp>
      <p:pic>
        <p:nvPicPr>
          <p:cNvPr id="85" name="Google Shape;85;g12d9931fb81_2_5"/>
          <p:cNvPicPr preferRelativeResize="0"/>
          <p:nvPr/>
        </p:nvPicPr>
        <p:blipFill>
          <a:blip r:embed="rId3">
            <a:alphaModFix/>
          </a:blip>
          <a:stretch>
            <a:fillRect/>
          </a:stretch>
        </p:blipFill>
        <p:spPr>
          <a:xfrm>
            <a:off x="1619900" y="1036625"/>
            <a:ext cx="9585375" cy="560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609600" y="704850"/>
            <a:ext cx="10972800" cy="73787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1400"/>
              <a:buNone/>
            </a:pPr>
            <a:r>
              <a:rPr b="1" lang="en-IN"/>
              <a:t>PROBLEM STATEMENT</a:t>
            </a:r>
            <a:endParaRPr b="1"/>
          </a:p>
        </p:txBody>
      </p:sp>
      <p:sp>
        <p:nvSpPr>
          <p:cNvPr id="91" name="Google Shape;91;p3"/>
          <p:cNvSpPr txBox="1"/>
          <p:nvPr>
            <p:ph idx="1" type="body"/>
          </p:nvPr>
        </p:nvSpPr>
        <p:spPr>
          <a:xfrm>
            <a:off x="1406775" y="1794550"/>
            <a:ext cx="10029000" cy="4561800"/>
          </a:xfrm>
          <a:prstGeom prst="rect">
            <a:avLst/>
          </a:prstGeom>
          <a:noFill/>
          <a:ln>
            <a:noFill/>
          </a:ln>
        </p:spPr>
        <p:txBody>
          <a:bodyPr anchorCtr="0" anchor="t" bIns="45700" lIns="91425" spcFirstLastPara="1" rIns="91425" wrap="square" tIns="45700">
            <a:noAutofit/>
          </a:bodyPr>
          <a:lstStyle/>
          <a:p>
            <a:pPr indent="-273050" lvl="0" marL="273050" rtl="0" algn="just">
              <a:lnSpc>
                <a:spcPct val="150000"/>
              </a:lnSpc>
              <a:spcBef>
                <a:spcPts val="0"/>
              </a:spcBef>
              <a:spcAft>
                <a:spcPts val="0"/>
              </a:spcAft>
              <a:buClr>
                <a:schemeClr val="dk1"/>
              </a:buClr>
              <a:buSzPts val="2620"/>
              <a:buFont typeface="Times New Roman"/>
              <a:buChar char="❏"/>
            </a:pPr>
            <a:r>
              <a:rPr lang="en-IN" sz="2600">
                <a:latin typeface="Times New Roman"/>
                <a:ea typeface="Times New Roman"/>
                <a:cs typeface="Times New Roman"/>
                <a:sym typeface="Times New Roman"/>
              </a:rPr>
              <a:t>When gastric cancer recurs after the operation, some chemotherapy and immunotherapy can be used in close cooperation to control cancer and reduce necrosis, to create conditions and strive for operation</a:t>
            </a:r>
            <a:endParaRPr sz="2600">
              <a:latin typeface="Times New Roman"/>
              <a:ea typeface="Times New Roman"/>
              <a:cs typeface="Times New Roman"/>
              <a:sym typeface="Times New Roman"/>
            </a:endParaRPr>
          </a:p>
          <a:p>
            <a:pPr indent="0" lvl="0" marL="273050" rtl="0" algn="just">
              <a:lnSpc>
                <a:spcPct val="150000"/>
              </a:lnSpc>
              <a:spcBef>
                <a:spcPts val="0"/>
              </a:spcBef>
              <a:spcAft>
                <a:spcPts val="0"/>
              </a:spcAft>
              <a:buSzPts val="1440"/>
              <a:buNone/>
            </a:pPr>
            <a:r>
              <a:t/>
            </a:r>
            <a:endParaRPr sz="2600">
              <a:latin typeface="Times New Roman"/>
              <a:ea typeface="Times New Roman"/>
              <a:cs typeface="Times New Roman"/>
              <a:sym typeface="Times New Roman"/>
            </a:endParaRPr>
          </a:p>
          <a:p>
            <a:pPr indent="-273050" lvl="0" marL="273050" rtl="0" algn="just">
              <a:lnSpc>
                <a:spcPct val="150000"/>
              </a:lnSpc>
              <a:spcBef>
                <a:spcPts val="480"/>
              </a:spcBef>
              <a:spcAft>
                <a:spcPts val="0"/>
              </a:spcAft>
              <a:buClr>
                <a:schemeClr val="dk1"/>
              </a:buClr>
              <a:buSzPts val="2620"/>
              <a:buFont typeface="Times New Roman"/>
              <a:buChar char="❏"/>
            </a:pPr>
            <a:r>
              <a:rPr lang="en-IN" sz="2600">
                <a:latin typeface="Times New Roman"/>
                <a:ea typeface="Times New Roman"/>
                <a:cs typeface="Times New Roman"/>
                <a:sym typeface="Times New Roman"/>
              </a:rPr>
              <a:t>Predicting the recurring cancer can play a major role in prevention</a:t>
            </a:r>
            <a:endParaRPr sz="2600">
              <a:latin typeface="Times New Roman"/>
              <a:ea typeface="Times New Roman"/>
              <a:cs typeface="Times New Roman"/>
              <a:sym typeface="Times New Roman"/>
            </a:endParaRPr>
          </a:p>
          <a:p>
            <a:pPr indent="0" lvl="0" marL="0" rtl="0" algn="just">
              <a:lnSpc>
                <a:spcPct val="150000"/>
              </a:lnSpc>
              <a:spcBef>
                <a:spcPts val="480"/>
              </a:spcBef>
              <a:spcAft>
                <a:spcPts val="0"/>
              </a:spcAft>
              <a:buClr>
                <a:schemeClr val="dk1"/>
              </a:buClr>
              <a:buSzPts val="192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4212382" y="157575"/>
            <a:ext cx="4639500" cy="6567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b="1" lang="en-IN"/>
              <a:t>LITERATURE SURVEY</a:t>
            </a:r>
            <a:endParaRPr b="1"/>
          </a:p>
        </p:txBody>
      </p:sp>
      <p:graphicFrame>
        <p:nvGraphicFramePr>
          <p:cNvPr id="97" name="Google Shape;97;p4"/>
          <p:cNvGraphicFramePr/>
          <p:nvPr/>
        </p:nvGraphicFramePr>
        <p:xfrm>
          <a:off x="1144130" y="1110251"/>
          <a:ext cx="3000000" cy="3000000"/>
        </p:xfrm>
        <a:graphic>
          <a:graphicData uri="http://schemas.openxmlformats.org/drawingml/2006/table">
            <a:tbl>
              <a:tblPr bandRow="1" firstRow="1">
                <a:noFill/>
                <a:tableStyleId>{5DED39B8-FAC8-4B02-88B5-3C82FCC775BD}</a:tableStyleId>
              </a:tblPr>
              <a:tblGrid>
                <a:gridCol w="707450"/>
                <a:gridCol w="2745225"/>
                <a:gridCol w="1922425"/>
                <a:gridCol w="895750"/>
                <a:gridCol w="2985950"/>
                <a:gridCol w="1519225"/>
              </a:tblGrid>
              <a:tr h="4623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PAPER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METHOD AND ALGORITHM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ACCURACY</a:t>
                      </a:r>
                      <a:endParaRPr sz="1400" u="none" cap="none" strike="noStrike"/>
                    </a:p>
                  </a:txBody>
                  <a:tcPr marT="45725" marB="45725" marR="91450" marL="91450"/>
                </a:tc>
              </a:tr>
              <a:tr h="1472775">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t>1</a:t>
                      </a:r>
                      <a:endParaRPr b="0"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IN" sz="1400" u="none" cap="none" strike="noStrike">
                          <a:solidFill>
                            <a:schemeClr val="dk1"/>
                          </a:solidFill>
                          <a:latin typeface="Arial"/>
                          <a:ea typeface="Arial"/>
                          <a:cs typeface="Arial"/>
                          <a:sym typeface="Arial"/>
                        </a:rPr>
                        <a:t>PAAP: a web server for predicting antihypertensive activity of peptides</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Thet Su Win.et al</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2018</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This study introduces predictor of antihypertensive activity of peptides constructed using random forest classifier as a function of various combinations of amino acid, dipeptide and pseudoamino acid composition descriptors.</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84.73%</a:t>
                      </a:r>
                      <a:endParaRPr sz="1400" u="none" cap="none" strike="noStrike"/>
                    </a:p>
                  </a:txBody>
                  <a:tcPr marT="45725" marB="45725" marR="91450" marL="91450">
                    <a:solidFill>
                      <a:schemeClr val="lt1"/>
                    </a:solidFill>
                  </a:tcPr>
                </a:tc>
              </a:tr>
              <a:tr h="14145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HemoPred : a web server for predicting the hemolytic activity of peptides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Thet Su Win.et 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This study describes a sequence-based predictor based on a random forest classifier using amino acid composition, dipeptide composition and physicochemical descriptors (named HemoPred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95%</a:t>
                      </a:r>
                      <a:endParaRPr sz="1400" u="none" cap="none" strike="noStrike"/>
                    </a:p>
                  </a:txBody>
                  <a:tcPr marT="45725" marB="45725" marR="91450" marL="91450"/>
                </a:tc>
              </a:tr>
              <a:tr h="12320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IN" sz="1400" u="none" cap="none" strike="noStrike">
                          <a:solidFill>
                            <a:schemeClr val="dk1"/>
                          </a:solidFill>
                          <a:latin typeface="Arial"/>
                          <a:ea typeface="Arial"/>
                          <a:cs typeface="Arial"/>
                          <a:sym typeface="Arial"/>
                        </a:rPr>
                        <a:t>Prediction of recurrence of early gastric cancer after curative resection</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chemeClr val="dk1"/>
                          </a:solidFill>
                          <a:latin typeface="Arial"/>
                          <a:ea typeface="Arial"/>
                          <a:cs typeface="Arial"/>
                          <a:sym typeface="Arial"/>
                        </a:rPr>
                        <a:t>Ji Fu Lai.et al</a:t>
                      </a:r>
                      <a:endParaRPr sz="1400" u="none" cap="none" strike="noStrike">
                        <a:solidFill>
                          <a:schemeClr val="dk1"/>
                        </a:solidFill>
                        <a:latin typeface="Arial"/>
                        <a:ea typeface="Arial"/>
                        <a:cs typeface="Arial"/>
                        <a:sym typeface="Arial"/>
                      </a:endParaRPr>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2009</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Logistic regression was performed to identify independent risk factors for overall recurrence and early recurrence (recurred within 24 months after resection) of EGC.</a:t>
                      </a:r>
                      <a:endParaRPr sz="1400" u="none" cap="none" strike="noStrike">
                        <a:latin typeface="Times New Roman"/>
                        <a:ea typeface="Times New Roman"/>
                        <a:cs typeface="Times New Roman"/>
                        <a:sym typeface="Times New Roman"/>
                      </a:endParaRPr>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79%</a:t>
                      </a:r>
                      <a:endParaRPr sz="1400" u="none" cap="none" strike="noStrike"/>
                    </a:p>
                  </a:txBody>
                  <a:tcPr marT="45725" marB="45725" marR="91450" marL="91450">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2ab9a8a7f7_1_0"/>
          <p:cNvSpPr txBox="1"/>
          <p:nvPr>
            <p:ph idx="10" type="dt"/>
          </p:nvPr>
        </p:nvSpPr>
        <p:spPr>
          <a:xfrm>
            <a:off x="609600" y="6356351"/>
            <a:ext cx="1686600" cy="32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IN" sz="1200"/>
              <a:t>05/04/22</a:t>
            </a:r>
            <a:endParaRPr/>
          </a:p>
        </p:txBody>
      </p:sp>
      <p:sp>
        <p:nvSpPr>
          <p:cNvPr id="103" name="Google Shape;103;g12ab9a8a7f7_1_0"/>
          <p:cNvSpPr txBox="1"/>
          <p:nvPr>
            <p:ph type="title"/>
          </p:nvPr>
        </p:nvSpPr>
        <p:spPr>
          <a:xfrm>
            <a:off x="3793044" y="111250"/>
            <a:ext cx="4605900" cy="6567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b="1" lang="en-IN"/>
              <a:t>LITERATURE SURVEY</a:t>
            </a:r>
            <a:endParaRPr b="1"/>
          </a:p>
        </p:txBody>
      </p:sp>
      <p:graphicFrame>
        <p:nvGraphicFramePr>
          <p:cNvPr id="104" name="Google Shape;104;g12ab9a8a7f7_1_0"/>
          <p:cNvGraphicFramePr/>
          <p:nvPr/>
        </p:nvGraphicFramePr>
        <p:xfrm>
          <a:off x="609605" y="767961"/>
          <a:ext cx="3000000" cy="3000000"/>
        </p:xfrm>
        <a:graphic>
          <a:graphicData uri="http://schemas.openxmlformats.org/drawingml/2006/table">
            <a:tbl>
              <a:tblPr bandRow="1" firstRow="1">
                <a:noFill/>
                <a:tableStyleId>{5DED39B8-FAC8-4B02-88B5-3C82FCC775BD}</a:tableStyleId>
              </a:tblPr>
              <a:tblGrid>
                <a:gridCol w="585775"/>
                <a:gridCol w="2554825"/>
                <a:gridCol w="1789075"/>
                <a:gridCol w="833625"/>
                <a:gridCol w="4474875"/>
                <a:gridCol w="1213475"/>
              </a:tblGrid>
              <a:tr h="3629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PAPER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METHOD AND ALGORITHM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ACCURACY</a:t>
                      </a:r>
                      <a:endParaRPr sz="1400" u="none" cap="none" strike="noStrike"/>
                    </a:p>
                  </a:txBody>
                  <a:tcPr marT="45725" marB="45725" marR="91450" marL="91450"/>
                </a:tc>
              </a:tr>
              <a:tr h="17804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a:t>
                      </a:r>
                      <a:endParaRPr b="0" sz="1400" u="none" cap="none" strike="noStrike"/>
                    </a:p>
                  </a:txBody>
                  <a:tcPr marT="45725" marB="45725" marR="91450" marL="91450">
                    <a:solidFill>
                      <a:schemeClr val="lt1"/>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rgbClr val="2E2E2E"/>
                          </a:solidFill>
                        </a:rPr>
                        <a:t>Feature selection using genetic algorithm for breast cancer diagnosis: experiment on three different datasets</a:t>
                      </a:r>
                      <a:endParaRPr sz="1400" u="none" cap="none" strike="noStrike">
                        <a:solidFill>
                          <a:srgbClr val="2E2E2E"/>
                        </a:solidFill>
                      </a:endParaRPr>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2E2E2E"/>
                          </a:solidFill>
                        </a:rPr>
                        <a:t>S. Aalaei, H. Shahraki, A. Rowhanimanesh, S. Eslami</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2016</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323232"/>
                          </a:solidFill>
                          <a:highlight>
                            <a:srgbClr val="FFFFFF"/>
                          </a:highlight>
                        </a:rPr>
                        <a:t>To evaluate effectiveness of proposed feature selection method, we employed three different classifiers artificial neural network (ANN) and PS-classifier and genetic algorithm based classifier (GA-classifier) on Wisconsin breast cancer datasets include Wisconsin breast cancer dataset (WBC), Wisconsin diagnosis breast cancer (WDBC), and Wisconsin prognosis breast cancer (WPBC).</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84.73%</a:t>
                      </a:r>
                      <a:endParaRPr sz="1400" u="none" cap="none" strike="noStrike"/>
                    </a:p>
                  </a:txBody>
                  <a:tcPr marT="45725" marB="45725" marR="91450" marL="91450">
                    <a:solidFill>
                      <a:schemeClr val="lt1"/>
                    </a:solidFill>
                  </a:tcPr>
                </a:tc>
              </a:tr>
              <a:tr h="20104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a:t>
                      </a:r>
                      <a:endParaRPr sz="14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rgbClr val="2E2E2E"/>
                          </a:solidFill>
                        </a:rPr>
                        <a:t>Multimodal Fusion for Multimedia Analysis: a Survey</a:t>
                      </a:r>
                      <a:endParaRPr sz="1400" u="none" cap="none" strike="noStrike">
                        <a:solidFill>
                          <a:srgbClr val="2E2E2E"/>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2E2E2E"/>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2E2E2E"/>
                          </a:solidFill>
                        </a:rPr>
                        <a:t>P.K. Atrey, M.A. Hossain, A. El Saddik, M.S. Kankanhalli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333333"/>
                          </a:solidFill>
                          <a:highlight>
                            <a:srgbClr val="FCFCFC"/>
                          </a:highlight>
                        </a:rPr>
                        <a:t>In this section, we provide an overview of the different fusion methods that have been used by the multimedia researchers to perform various multimedia analysis tasks. The advantages and the drawbacks of each method are also highlighted. The fusion methods are divided into the following three categories: rule-based methods, classification-based methods, and estimation-based 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rgbClr val="323232"/>
                          </a:solidFill>
                          <a:highlight>
                            <a:srgbClr val="FFFFFF"/>
                          </a:highlight>
                        </a:rPr>
                        <a:t>46.949%</a:t>
                      </a:r>
                      <a:endParaRPr sz="1400" u="none" cap="none" strike="noStrike">
                        <a:solidFill>
                          <a:srgbClr val="323232"/>
                        </a:solidFill>
                        <a:highlight>
                          <a:srgbClr val="FFFFFF"/>
                        </a:highlight>
                      </a:endParaRPr>
                    </a:p>
                  </a:txBody>
                  <a:tcPr marT="45725" marB="45725" marR="91450" marL="91450"/>
                </a:tc>
              </a:tr>
              <a:tr h="11088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6</a:t>
                      </a:r>
                      <a:endParaRPr sz="1400" u="none" cap="none" strike="noStrike"/>
                    </a:p>
                  </a:txBody>
                  <a:tcPr marT="45725" marB="45725" marR="91450" marL="91450">
                    <a:solidFill>
                      <a:schemeClr val="lt1"/>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rgbClr val="2E2E2E"/>
                          </a:solidFill>
                        </a:rPr>
                        <a:t>Brainstorm Optimization Algorithm: A Review</a:t>
                      </a:r>
                      <a:endParaRPr sz="1400" u="none" cap="none" strike="noStrike">
                        <a:solidFill>
                          <a:srgbClr val="2E2E2E"/>
                        </a:solidFill>
                      </a:endParaRPr>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rgbClr val="2E2E2E"/>
                          </a:solidFill>
                        </a:rPr>
                        <a:t>S. Cheng, Q. Qin, J. Chen, Y. Shi</a:t>
                      </a:r>
                      <a:endParaRPr sz="1400" u="none" cap="none" strike="noStrike">
                        <a:solidFill>
                          <a:srgbClr val="2E2E2E"/>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2016</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323232"/>
                          </a:solidFill>
                          <a:highlight>
                            <a:srgbClr val="FFFFFF"/>
                          </a:highlight>
                        </a:rPr>
                        <a:t>For swarm intelligence algorithms, each individual in the swarm represents a solution in the search space, and it also can be seen as a data sample from the search space. Based on the analyses of these data, more effective algorithms and search strategies could be proposed. Brain storm optimization (BSO) algorithm </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323232"/>
                          </a:solidFill>
                          <a:highlight>
                            <a:srgbClr val="FFFFFF"/>
                          </a:highlight>
                        </a:rPr>
                        <a:t>78.909%</a:t>
                      </a:r>
                      <a:endParaRPr sz="1400" u="none" cap="none" strike="noStrike"/>
                    </a:p>
                  </a:txBody>
                  <a:tcPr marT="45725" marB="45725" marR="91450" marL="91450">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2ab9a8a7f7_1_6"/>
          <p:cNvSpPr txBox="1"/>
          <p:nvPr>
            <p:ph type="title"/>
          </p:nvPr>
        </p:nvSpPr>
        <p:spPr>
          <a:xfrm>
            <a:off x="3825820" y="142150"/>
            <a:ext cx="5132700" cy="6567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b="1" lang="en-IN"/>
              <a:t>LITERATURE SURVEY</a:t>
            </a:r>
            <a:endParaRPr b="1"/>
          </a:p>
        </p:txBody>
      </p:sp>
      <p:graphicFrame>
        <p:nvGraphicFramePr>
          <p:cNvPr id="110" name="Google Shape;110;g12ab9a8a7f7_1_6"/>
          <p:cNvGraphicFramePr/>
          <p:nvPr/>
        </p:nvGraphicFramePr>
        <p:xfrm>
          <a:off x="1000304" y="1158747"/>
          <a:ext cx="3000000" cy="3000000"/>
        </p:xfrm>
        <a:graphic>
          <a:graphicData uri="http://schemas.openxmlformats.org/drawingml/2006/table">
            <a:tbl>
              <a:tblPr bandRow="1" firstRow="1">
                <a:noFill/>
                <a:tableStyleId>{5DED39B8-FAC8-4B02-88B5-3C82FCC775BD}</a:tableStyleId>
              </a:tblPr>
              <a:tblGrid>
                <a:gridCol w="707950"/>
                <a:gridCol w="2747200"/>
                <a:gridCol w="1923800"/>
                <a:gridCol w="896400"/>
                <a:gridCol w="3133500"/>
                <a:gridCol w="1374900"/>
              </a:tblGrid>
              <a:tr h="3584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PAPER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METHOD AND ALGORITHM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ACCURACY</a:t>
                      </a:r>
                      <a:endParaRPr sz="1400" u="none" cap="none" strike="noStrike"/>
                    </a:p>
                  </a:txBody>
                  <a:tcPr marT="45725" marB="45725" marR="91450" marL="91450"/>
                </a:tc>
              </a:tr>
              <a:tr h="2552400">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t>7</a:t>
                      </a:r>
                      <a:endParaRPr sz="1300" u="none" cap="none" strike="noStrike"/>
                    </a:p>
                  </a:txBody>
                  <a:tcPr marT="45725" marB="45725" marR="91450" marL="91450">
                    <a:solidFill>
                      <a:schemeClr val="lt1"/>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IN" sz="1300" u="none" cap="none" strike="noStrike">
                          <a:solidFill>
                            <a:srgbClr val="2E2E2E"/>
                          </a:solidFill>
                        </a:rPr>
                        <a:t>Support Vector Machines Combined with Feature Selection for Breast Cancer Diagnosis</a:t>
                      </a:r>
                      <a:endParaRPr sz="1300" u="none" cap="none" strike="noStrike">
                        <a:solidFill>
                          <a:srgbClr val="2E2E2E"/>
                        </a:solidFill>
                      </a:endParaRPr>
                    </a:p>
                    <a:p>
                      <a:pPr indent="0" lvl="0" marL="0" marR="0" rtl="0" algn="l">
                        <a:lnSpc>
                          <a:spcPct val="100000"/>
                        </a:lnSpc>
                        <a:spcBef>
                          <a:spcPts val="0"/>
                        </a:spcBef>
                        <a:spcAft>
                          <a:spcPts val="0"/>
                        </a:spcAft>
                        <a:buClr>
                          <a:schemeClr val="dk1"/>
                        </a:buClr>
                        <a:buSzPts val="1400"/>
                        <a:buFont typeface="Arial"/>
                        <a:buNone/>
                      </a:pPr>
                      <a:r>
                        <a:t/>
                      </a:r>
                      <a:endParaRPr sz="1300" u="none" cap="none" strike="noStrike"/>
                    </a:p>
                    <a:p>
                      <a:pPr indent="0" lvl="0" marL="0" marR="0" rtl="0" algn="l">
                        <a:lnSpc>
                          <a:spcPct val="100000"/>
                        </a:lnSpc>
                        <a:spcBef>
                          <a:spcPts val="0"/>
                        </a:spcBef>
                        <a:spcAft>
                          <a:spcPts val="0"/>
                        </a:spcAft>
                        <a:buClr>
                          <a:schemeClr val="dk1"/>
                        </a:buClr>
                        <a:buSzPts val="1400"/>
                        <a:buFont typeface="Arial"/>
                        <a:buNone/>
                      </a:pPr>
                      <a:r>
                        <a:t/>
                      </a:r>
                      <a:endParaRPr sz="13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rgbClr val="2E2E2E"/>
                          </a:solidFill>
                        </a:rPr>
                        <a:t>M.F. Akay</a:t>
                      </a:r>
                      <a:endParaRPr sz="1300" u="none" cap="none" strike="noStrike">
                        <a:solidFill>
                          <a:srgbClr val="2E2E2E"/>
                        </a:solidFill>
                      </a:endParaRPr>
                    </a:p>
                    <a:p>
                      <a:pPr indent="0" lvl="0" marL="0" marR="0" rtl="0" algn="l">
                        <a:lnSpc>
                          <a:spcPct val="100000"/>
                        </a:lnSpc>
                        <a:spcBef>
                          <a:spcPts val="0"/>
                        </a:spcBef>
                        <a:spcAft>
                          <a:spcPts val="0"/>
                        </a:spcAft>
                        <a:buClr>
                          <a:schemeClr val="dk1"/>
                        </a:buClr>
                        <a:buSzPts val="1300"/>
                        <a:buFont typeface="Arial"/>
                        <a:buNone/>
                      </a:pPr>
                      <a:r>
                        <a:t/>
                      </a:r>
                      <a:endParaRPr sz="1300" u="none" cap="none" strike="noStrike"/>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IN" sz="1300" u="none" cap="none" strike="noStrike"/>
                        <a:t>2009</a:t>
                      </a:r>
                      <a:endParaRPr sz="13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IN" sz="1300" u="none" cap="none" strike="noStrike">
                          <a:solidFill>
                            <a:srgbClr val="323232"/>
                          </a:solidFill>
                          <a:highlight>
                            <a:srgbClr val="FFFFFF"/>
                          </a:highlight>
                        </a:rPr>
                        <a:t>Feature selection methods are used to select a subset of features from data, therefore only the useful information can be mined from the samples to get better accuracy and improves the computational efficiency of the learning model. Moth-flame Optimization (MFO) algorithm is a population-based approach, that simulates the behavior of real moth in nature, one drawback of the MFO algorithm is that the solutions move toward the best solution</a:t>
                      </a:r>
                      <a:endParaRPr sz="13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rgbClr val="323232"/>
                          </a:solidFill>
                          <a:highlight>
                            <a:srgbClr val="FFFFFF"/>
                          </a:highlight>
                        </a:rPr>
                        <a:t>99.796</a:t>
                      </a:r>
                      <a:r>
                        <a:rPr lang="en-IN" sz="1300" u="none" cap="none" strike="noStrike"/>
                        <a:t>%</a:t>
                      </a:r>
                      <a:endParaRPr sz="1300" u="none" cap="none" strike="noStrike"/>
                    </a:p>
                    <a:p>
                      <a:pPr indent="0" lvl="0" marL="0" marR="0" rtl="0" algn="l">
                        <a:lnSpc>
                          <a:spcPct val="100000"/>
                        </a:lnSpc>
                        <a:spcBef>
                          <a:spcPts val="0"/>
                        </a:spcBef>
                        <a:spcAft>
                          <a:spcPts val="0"/>
                        </a:spcAft>
                        <a:buClr>
                          <a:schemeClr val="dk1"/>
                        </a:buClr>
                        <a:buSzPts val="1300"/>
                        <a:buFont typeface="Arial"/>
                        <a:buNone/>
                      </a:pPr>
                      <a:r>
                        <a:t/>
                      </a:r>
                      <a:endParaRPr sz="1300" u="none" cap="none" strike="noStrike">
                        <a:solidFill>
                          <a:srgbClr val="323232"/>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p>
                  </a:txBody>
                  <a:tcPr marT="45725" marB="45725" marR="91450" marL="91450">
                    <a:solidFill>
                      <a:schemeClr val="lt1"/>
                    </a:solidFill>
                  </a:tcPr>
                </a:tc>
              </a:tr>
              <a:tr h="1096750">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t>8</a:t>
                      </a:r>
                      <a:endParaRPr sz="13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IN" sz="1300" u="none" cap="none" strike="noStrike">
                          <a:solidFill>
                            <a:srgbClr val="2E2E2E"/>
                          </a:solidFill>
                        </a:rPr>
                        <a:t>A Comprehensive Survey of Brainstorm Optimization Algorithms</a:t>
                      </a:r>
                      <a:endParaRPr sz="1300" u="none" cap="none" strike="noStrike">
                        <a:solidFill>
                          <a:srgbClr val="2E2E2E"/>
                        </a:solidFill>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300" u="none" cap="none" strike="noStrike">
                          <a:solidFill>
                            <a:srgbClr val="2E2E2E"/>
                          </a:solidFill>
                        </a:rPr>
                        <a:t>S. Cheng, Y. Sun, J. Chen, Q. Qin, X. Chu, X. Lei, Y. Shi</a:t>
                      </a:r>
                      <a:endParaRPr sz="1300" u="none" cap="none" strike="noStrike">
                        <a:solidFill>
                          <a:srgbClr val="2E2E2E"/>
                        </a:solidFill>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t>2017</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rgbClr val="323232"/>
                          </a:solidFill>
                          <a:highlight>
                            <a:srgbClr val="FFFFFF"/>
                          </a:highlight>
                        </a:rPr>
                        <a:t>The development, implementation, variant, and future directions of a new swarm intelligence algorithm, brain storm optimization (BSO) algorithm, are comprehensively surveyed. </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rgbClr val="323232"/>
                          </a:solidFill>
                          <a:highlight>
                            <a:srgbClr val="FFFFFF"/>
                          </a:highlight>
                        </a:rPr>
                        <a:t>78.909</a:t>
                      </a:r>
                      <a:r>
                        <a:rPr lang="en-IN" sz="1300" u="none" cap="none" strike="noStrike"/>
                        <a:t>%</a:t>
                      </a:r>
                      <a:endParaRPr sz="1300" u="none" cap="none" strike="noStrike"/>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solidFill>
                          <a:srgbClr val="323232"/>
                        </a:solidFill>
                        <a:highlight>
                          <a:srgbClr val="FFFFFF"/>
                        </a:highlight>
                      </a:endParaRPr>
                    </a:p>
                  </a:txBody>
                  <a:tcPr marT="45725" marB="45725" marR="91450" marL="91450"/>
                </a:tc>
              </a:tr>
              <a:tr h="1559800">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t>9</a:t>
                      </a:r>
                      <a:endParaRPr sz="1300" u="none" cap="none" strike="noStrike"/>
                    </a:p>
                  </a:txBody>
                  <a:tcPr marT="45725" marB="45725" marR="91450" marL="91450">
                    <a:solidFill>
                      <a:schemeClr val="lt1"/>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IN" sz="1300" u="none" cap="none" strike="noStrike">
                          <a:solidFill>
                            <a:srgbClr val="2E2E2E"/>
                          </a:solidFill>
                        </a:rPr>
                        <a:t>Fuzzy Data Mining for Interesting Generalized Association Rules</a:t>
                      </a:r>
                      <a:endParaRPr sz="1300" u="none" cap="none" strike="noStrike">
                        <a:solidFill>
                          <a:srgbClr val="2E2E2E"/>
                        </a:solidFill>
                      </a:endParaRPr>
                    </a:p>
                    <a:p>
                      <a:pPr indent="0" lvl="0" marL="0" marR="0" rtl="0" algn="l">
                        <a:lnSpc>
                          <a:spcPct val="100000"/>
                        </a:lnSpc>
                        <a:spcBef>
                          <a:spcPts val="0"/>
                        </a:spcBef>
                        <a:spcAft>
                          <a:spcPts val="0"/>
                        </a:spcAft>
                        <a:buClr>
                          <a:schemeClr val="dk1"/>
                        </a:buClr>
                        <a:buSzPts val="1400"/>
                        <a:buFont typeface="Arial"/>
                        <a:buNone/>
                      </a:pPr>
                      <a:r>
                        <a:t/>
                      </a:r>
                      <a:endParaRPr sz="13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rgbClr val="2E2E2E"/>
                          </a:solidFill>
                        </a:rPr>
                        <a:t>T.P. Hong, K.Y. Lin, S.L. Wang</a:t>
                      </a:r>
                      <a:endParaRPr sz="1300" u="none" cap="none" strike="noStrike">
                        <a:solidFill>
                          <a:schemeClr val="dk1"/>
                        </a:solidFill>
                      </a:endParaRPr>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t>2003</a:t>
                      </a:r>
                      <a:endParaRPr sz="13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rgbClr val="323232"/>
                          </a:solidFill>
                          <a:highlight>
                            <a:srgbClr val="FFFFFF"/>
                          </a:highlight>
                        </a:rPr>
                        <a:t>A fuzzy mining algorithm based on Srikant and Agrawal's method is proposed for extracting implicit generalized knowledge from transactions stored as quantitative values. It integrates fuzzy-set concepts and generalized data mining technologies to achieve this purpose. </a:t>
                      </a:r>
                      <a:endParaRPr sz="13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solidFill>
                            <a:srgbClr val="323232"/>
                          </a:solidFill>
                          <a:highlight>
                            <a:srgbClr val="FFFFFF"/>
                          </a:highlight>
                        </a:rPr>
                        <a:t>83.828</a:t>
                      </a:r>
                      <a:r>
                        <a:rPr lang="en-IN" sz="1300" u="none" cap="none" strike="noStrike"/>
                        <a:t>%</a:t>
                      </a:r>
                      <a:endParaRPr sz="1300" u="none" cap="none" strike="noStrike"/>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solidFill>
                          <a:srgbClr val="323232"/>
                        </a:solidFill>
                        <a:highlight>
                          <a:srgbClr val="FFFFFF"/>
                        </a:highlight>
                      </a:endParaRPr>
                    </a:p>
                  </a:txBody>
                  <a:tcPr marT="45725" marB="45725" marR="91450" marL="91450">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2ab9a8a7f7_1_53"/>
          <p:cNvSpPr txBox="1"/>
          <p:nvPr>
            <p:ph idx="10" type="dt"/>
          </p:nvPr>
        </p:nvSpPr>
        <p:spPr>
          <a:xfrm>
            <a:off x="609600" y="6356351"/>
            <a:ext cx="1686600" cy="3213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116" name="Google Shape;116;g12ab9a8a7f7_1_53"/>
          <p:cNvSpPr txBox="1"/>
          <p:nvPr>
            <p:ph type="title"/>
          </p:nvPr>
        </p:nvSpPr>
        <p:spPr>
          <a:xfrm>
            <a:off x="2775490" y="111245"/>
            <a:ext cx="10424100" cy="6567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b="1" lang="en-IN"/>
              <a:t>LITERATURE SURVEY</a:t>
            </a:r>
            <a:endParaRPr b="1"/>
          </a:p>
        </p:txBody>
      </p:sp>
      <p:graphicFrame>
        <p:nvGraphicFramePr>
          <p:cNvPr id="117" name="Google Shape;117;g12ab9a8a7f7_1_53"/>
          <p:cNvGraphicFramePr/>
          <p:nvPr/>
        </p:nvGraphicFramePr>
        <p:xfrm>
          <a:off x="1144130" y="1110251"/>
          <a:ext cx="3000000" cy="3000000"/>
        </p:xfrm>
        <a:graphic>
          <a:graphicData uri="http://schemas.openxmlformats.org/drawingml/2006/table">
            <a:tbl>
              <a:tblPr bandRow="1" firstRow="1">
                <a:noFill/>
                <a:tableStyleId>{5DED39B8-FAC8-4B02-88B5-3C82FCC775BD}</a:tableStyleId>
              </a:tblPr>
              <a:tblGrid>
                <a:gridCol w="707450"/>
                <a:gridCol w="2745225"/>
                <a:gridCol w="1922425"/>
                <a:gridCol w="895750"/>
                <a:gridCol w="3131250"/>
                <a:gridCol w="1373925"/>
              </a:tblGrid>
              <a:tr h="4623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PAPER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METHOD AND ALGORITHM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ACCURACY</a:t>
                      </a:r>
                      <a:endParaRPr sz="1400" u="none" cap="none" strike="noStrike"/>
                    </a:p>
                  </a:txBody>
                  <a:tcPr marT="45725" marB="45725" marR="91450" marL="91450"/>
                </a:tc>
              </a:tr>
              <a:tr h="14727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10</a:t>
                      </a:r>
                      <a:endParaRPr sz="1400" u="none" cap="none" strike="noStrike"/>
                    </a:p>
                  </a:txBody>
                  <a:tcPr marT="45725" marB="45725" marR="91450" marL="91450">
                    <a:solidFill>
                      <a:schemeClr val="lt1"/>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rgbClr val="2E2E2E"/>
                          </a:solidFill>
                        </a:rPr>
                        <a:t>Particle Swarm Optimization Feature Selection for Breast Cancer Recurrence Prediction</a:t>
                      </a:r>
                      <a:endParaRPr sz="1400" u="none" cap="none" strike="noStrike">
                        <a:solidFill>
                          <a:srgbClr val="2E2E2E"/>
                        </a:solidFill>
                      </a:endParaRPr>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2E2E2E"/>
                          </a:solidFill>
                        </a:rPr>
                        <a:t>S.B. Sakri, N.B.A. Rashid, Z.M. Zain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2018</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323232"/>
                          </a:solidFill>
                          <a:highlight>
                            <a:srgbClr val="FFFFFF"/>
                          </a:highlight>
                        </a:rPr>
                        <a:t> </a:t>
                      </a:r>
                      <a:r>
                        <a:rPr lang="en-IN" sz="1400" u="none" cap="none" strike="noStrike">
                          <a:solidFill>
                            <a:srgbClr val="323232"/>
                          </a:solidFill>
                          <a:highlight>
                            <a:schemeClr val="lt1"/>
                          </a:highlight>
                        </a:rPr>
                        <a:t>It embeds a particle swarm optimization as feature selection into three renowned classifiers, namely, naive Bayes, K-nearest neighbor, and fast decision tree learner, with the objective of increasing the accuracy level of the prediction model.</a:t>
                      </a:r>
                      <a:endParaRPr sz="1400" u="none" cap="none" strike="noStrike">
                        <a:highlight>
                          <a:schemeClr val="lt1"/>
                        </a:highlight>
                      </a:endParaRPr>
                    </a:p>
                  </a:txBody>
                  <a:tcPr marT="45725" marB="45725" marR="91450" marL="91450">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88.93%</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chemeClr val="lt1"/>
                    </a:solidFill>
                  </a:tcPr>
                </a:tc>
              </a:tr>
              <a:tr h="14145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11</a:t>
                      </a:r>
                      <a:endParaRPr sz="14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rgbClr val="2E2E2E"/>
                          </a:solidFill>
                        </a:rPr>
                        <a:t>Prediction of Periventricular Leukomalacia. Part I: Selection of Hemodynamic Features using Logistic Regression and Decision Tree Algorithms</a:t>
                      </a:r>
                      <a:endParaRPr sz="1400" u="none" cap="none" strike="noStrike">
                        <a:solidFill>
                          <a:srgbClr val="2E2E2E"/>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2E2E2E"/>
                          </a:solidFill>
                        </a:rPr>
                        <a:t>B. Samanta, G.L. Bird, M. Kuijpers, R.A. Zimmerman, G.P. Jarvik, G. Wernovsky, C. Nataraj</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2009</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highlight>
                            <a:schemeClr val="lt1"/>
                          </a:highlight>
                        </a:rPr>
                        <a:t>SVM type classifier to predict periventricular leukomalacia (PVL) in neonates</a:t>
                      </a:r>
                      <a:endParaRPr sz="1400" u="none" cap="none" strike="noStrike">
                        <a:highlight>
                          <a:schemeClr val="lt1"/>
                        </a:highlight>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323232"/>
                          </a:solidFill>
                          <a:highlight>
                            <a:srgbClr val="FFFFFF"/>
                          </a:highlight>
                        </a:rPr>
                        <a:t>60.907%</a:t>
                      </a:r>
                      <a:endParaRPr sz="1400" u="none" cap="none" strike="noStrike"/>
                    </a:p>
                  </a:txBody>
                  <a:tcPr marT="45725" marB="45725" marR="91450" marL="91450">
                    <a:lnL cap="flat" cmpd="sng" w="12700">
                      <a:solidFill>
                        <a:schemeClr val="dk1"/>
                      </a:solidFill>
                      <a:prstDash val="solid"/>
                      <a:round/>
                      <a:headEnd len="sm" w="sm" type="none"/>
                      <a:tailEnd len="sm" w="sm" type="none"/>
                    </a:lnL>
                  </a:tcPr>
                </a:tc>
              </a:tr>
              <a:tr h="12320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12</a:t>
                      </a:r>
                      <a:endParaRPr sz="1400" u="none" cap="none" strike="noStrike"/>
                    </a:p>
                  </a:txBody>
                  <a:tcPr marT="45725" marB="45725" marR="91450" marL="91450">
                    <a:solidFill>
                      <a:schemeClr val="lt1"/>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rgbClr val="2E2E2E"/>
                          </a:solidFill>
                        </a:rPr>
                        <a:t>Hybridizing ReliefF, MRMR filters, and GA Wrapper Approaches for Gene Selection</a:t>
                      </a:r>
                      <a:endParaRPr sz="1400" u="none" cap="none" strike="noStrike">
                        <a:solidFill>
                          <a:srgbClr val="2E2E2E"/>
                        </a:solidFill>
                      </a:endParaRPr>
                    </a:p>
                    <a:p>
                      <a:pPr indent="0" lvl="0" marL="0" marR="0" rtl="0" algn="l">
                        <a:lnSpc>
                          <a:spcPct val="100000"/>
                        </a:lnSpc>
                        <a:spcBef>
                          <a:spcPts val="0"/>
                        </a:spcBef>
                        <a:spcAft>
                          <a:spcPts val="0"/>
                        </a:spcAft>
                        <a:buClr>
                          <a:schemeClr val="dk1"/>
                        </a:buClr>
                        <a:buSzPts val="1400"/>
                        <a:buFont typeface="Arial"/>
                        <a:buNone/>
                      </a:pPr>
                      <a:r>
                        <a:t/>
                      </a:r>
                      <a:endParaRPr b="1" sz="1400" u="none" cap="none" strike="noStrike">
                        <a:solidFill>
                          <a:srgbClr val="2E2E2E"/>
                        </a:solidFill>
                      </a:endParaRPr>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400" u="none" cap="none" strike="noStrike">
                        <a:solidFill>
                          <a:srgbClr val="2E2E2E"/>
                        </a:solidFill>
                      </a:endParaRPr>
                    </a:p>
                    <a:p>
                      <a:pPr indent="0" lvl="0" marL="0" marR="0" rtl="0" algn="l">
                        <a:lnSpc>
                          <a:spcPct val="100000"/>
                        </a:lnSpc>
                        <a:spcBef>
                          <a:spcPts val="0"/>
                        </a:spcBef>
                        <a:spcAft>
                          <a:spcPts val="0"/>
                        </a:spcAft>
                        <a:buClr>
                          <a:srgbClr val="000000"/>
                        </a:buClr>
                        <a:buSzPts val="1100"/>
                        <a:buFont typeface="Arial"/>
                        <a:buNone/>
                      </a:pPr>
                      <a:r>
                        <a:rPr lang="en-IN" sz="1400" u="none" cap="none" strike="noStrike">
                          <a:solidFill>
                            <a:srgbClr val="2E2E2E"/>
                          </a:solidFill>
                        </a:rPr>
                        <a:t>S.S. Shreem, S. Abdullah, M.Z.A. Nazri, M.A.L.E.K. Alzaqebah</a:t>
                      </a:r>
                      <a:endParaRPr sz="1400" u="none" cap="none" strike="noStrike">
                        <a:solidFill>
                          <a:srgbClr val="2E2E2E"/>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solidFill>
                          <a:srgbClr val="2E2E2E"/>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2012</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highlight>
                            <a:schemeClr val="lt1"/>
                          </a:highlight>
                        </a:rPr>
                        <a:t>A graph-based gene selection method for medical diagnosis problems using a many-objective PSO algorithm</a:t>
                      </a:r>
                      <a:endParaRPr sz="1400" u="none" cap="none" strike="noStrike">
                        <a:highlight>
                          <a:schemeClr val="lt1"/>
                        </a:highlight>
                      </a:endParaRPr>
                    </a:p>
                  </a:txBody>
                  <a:tcPr marT="45725" marB="45725" marR="91450" marL="91450">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rgbClr val="323232"/>
                          </a:solidFill>
                          <a:highlight>
                            <a:srgbClr val="FFFFFF"/>
                          </a:highlight>
                        </a:rPr>
                        <a:t>97.824%</a:t>
                      </a:r>
                      <a:endParaRPr sz="1400" u="none" cap="none" strike="noStrike">
                        <a:solidFill>
                          <a:srgbClr val="323232"/>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5">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2016-12-19T14:05:00Z</dcterms:created>
  <dc:creator>Welcome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