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8EE0-8C4C-7E19-D020-CD73BE7DED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F2022E-F5EC-7803-9AC6-BFB73E1E0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E31A68-BAD2-E876-3DBA-D60D9F75D4D0}"/>
              </a:ext>
            </a:extLst>
          </p:cNvPr>
          <p:cNvSpPr>
            <a:spLocks noGrp="1"/>
          </p:cNvSpPr>
          <p:nvPr>
            <p:ph type="dt" sz="half" idx="10"/>
          </p:nvPr>
        </p:nvSpPr>
        <p:spPr/>
        <p:txBody>
          <a:bodyPr/>
          <a:lstStyle/>
          <a:p>
            <a:fld id="{98368F23-71CC-4964-8419-10B1C0F18B82}" type="datetimeFigureOut">
              <a:rPr lang="en-IN" smtClean="0"/>
              <a:t>25-03-2025</a:t>
            </a:fld>
            <a:endParaRPr lang="en-IN"/>
          </a:p>
        </p:txBody>
      </p:sp>
      <p:sp>
        <p:nvSpPr>
          <p:cNvPr id="5" name="Footer Placeholder 4">
            <a:extLst>
              <a:ext uri="{FF2B5EF4-FFF2-40B4-BE49-F238E27FC236}">
                <a16:creationId xmlns:a16="http://schemas.microsoft.com/office/drawing/2014/main" id="{CBAA95EF-0337-EF61-ED37-A3521FB9EE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F87A3-0235-C4A5-ECCC-237A5C191561}"/>
              </a:ext>
            </a:extLst>
          </p:cNvPr>
          <p:cNvSpPr>
            <a:spLocks noGrp="1"/>
          </p:cNvSpPr>
          <p:nvPr>
            <p:ph type="sldNum" sz="quarter" idx="12"/>
          </p:nvPr>
        </p:nvSpPr>
        <p:spPr/>
        <p:txBody>
          <a:bodyPr/>
          <a:lstStyle/>
          <a:p>
            <a:fld id="{DECC3929-B067-4376-B980-E29ABF1779E8}" type="slidenum">
              <a:rPr lang="en-IN" smtClean="0"/>
              <a:t>‹#›</a:t>
            </a:fld>
            <a:endParaRPr lang="en-IN"/>
          </a:p>
        </p:txBody>
      </p:sp>
    </p:spTree>
    <p:extLst>
      <p:ext uri="{BB962C8B-B14F-4D97-AF65-F5344CB8AC3E}">
        <p14:creationId xmlns:p14="http://schemas.microsoft.com/office/powerpoint/2010/main" val="110481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8DB1-4B1C-37E5-2F71-6B7AEF6C0E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EB76DF-A3C8-6EEB-4FF0-E33E4E94FD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B9A42F-DCFC-CB30-EBE2-D1BDD648998C}"/>
              </a:ext>
            </a:extLst>
          </p:cNvPr>
          <p:cNvSpPr>
            <a:spLocks noGrp="1"/>
          </p:cNvSpPr>
          <p:nvPr>
            <p:ph type="dt" sz="half" idx="10"/>
          </p:nvPr>
        </p:nvSpPr>
        <p:spPr/>
        <p:txBody>
          <a:bodyPr/>
          <a:lstStyle/>
          <a:p>
            <a:fld id="{98368F23-71CC-4964-8419-10B1C0F18B82}" type="datetimeFigureOut">
              <a:rPr lang="en-IN" smtClean="0"/>
              <a:t>25-03-2025</a:t>
            </a:fld>
            <a:endParaRPr lang="en-IN"/>
          </a:p>
        </p:txBody>
      </p:sp>
      <p:sp>
        <p:nvSpPr>
          <p:cNvPr id="5" name="Footer Placeholder 4">
            <a:extLst>
              <a:ext uri="{FF2B5EF4-FFF2-40B4-BE49-F238E27FC236}">
                <a16:creationId xmlns:a16="http://schemas.microsoft.com/office/drawing/2014/main" id="{99A84AA6-5F02-151D-6CF7-21E351B194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D29096-87BC-1241-A8BB-8164075CD841}"/>
              </a:ext>
            </a:extLst>
          </p:cNvPr>
          <p:cNvSpPr>
            <a:spLocks noGrp="1"/>
          </p:cNvSpPr>
          <p:nvPr>
            <p:ph type="sldNum" sz="quarter" idx="12"/>
          </p:nvPr>
        </p:nvSpPr>
        <p:spPr/>
        <p:txBody>
          <a:bodyPr/>
          <a:lstStyle/>
          <a:p>
            <a:fld id="{DECC3929-B067-4376-B980-E29ABF1779E8}" type="slidenum">
              <a:rPr lang="en-IN" smtClean="0"/>
              <a:t>‹#›</a:t>
            </a:fld>
            <a:endParaRPr lang="en-IN"/>
          </a:p>
        </p:txBody>
      </p:sp>
    </p:spTree>
    <p:extLst>
      <p:ext uri="{BB962C8B-B14F-4D97-AF65-F5344CB8AC3E}">
        <p14:creationId xmlns:p14="http://schemas.microsoft.com/office/powerpoint/2010/main" val="42349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2DFDB4-60CE-1E88-C358-7A1C0D8785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6B91F8-2D64-4B6D-0CE8-A4968E3035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0A7D8D-D1ED-CA8F-0893-CE8712E9904E}"/>
              </a:ext>
            </a:extLst>
          </p:cNvPr>
          <p:cNvSpPr>
            <a:spLocks noGrp="1"/>
          </p:cNvSpPr>
          <p:nvPr>
            <p:ph type="dt" sz="half" idx="10"/>
          </p:nvPr>
        </p:nvSpPr>
        <p:spPr/>
        <p:txBody>
          <a:bodyPr/>
          <a:lstStyle/>
          <a:p>
            <a:fld id="{98368F23-71CC-4964-8419-10B1C0F18B82}" type="datetimeFigureOut">
              <a:rPr lang="en-IN" smtClean="0"/>
              <a:t>25-03-2025</a:t>
            </a:fld>
            <a:endParaRPr lang="en-IN"/>
          </a:p>
        </p:txBody>
      </p:sp>
      <p:sp>
        <p:nvSpPr>
          <p:cNvPr id="5" name="Footer Placeholder 4">
            <a:extLst>
              <a:ext uri="{FF2B5EF4-FFF2-40B4-BE49-F238E27FC236}">
                <a16:creationId xmlns:a16="http://schemas.microsoft.com/office/drawing/2014/main" id="{89009172-8372-694F-8201-65817210CF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7AF2E-831B-9ADD-DB16-64D70C32A841}"/>
              </a:ext>
            </a:extLst>
          </p:cNvPr>
          <p:cNvSpPr>
            <a:spLocks noGrp="1"/>
          </p:cNvSpPr>
          <p:nvPr>
            <p:ph type="sldNum" sz="quarter" idx="12"/>
          </p:nvPr>
        </p:nvSpPr>
        <p:spPr/>
        <p:txBody>
          <a:bodyPr/>
          <a:lstStyle/>
          <a:p>
            <a:fld id="{DECC3929-B067-4376-B980-E29ABF1779E8}" type="slidenum">
              <a:rPr lang="en-IN" smtClean="0"/>
              <a:t>‹#›</a:t>
            </a:fld>
            <a:endParaRPr lang="en-IN"/>
          </a:p>
        </p:txBody>
      </p:sp>
    </p:spTree>
    <p:extLst>
      <p:ext uri="{BB962C8B-B14F-4D97-AF65-F5344CB8AC3E}">
        <p14:creationId xmlns:p14="http://schemas.microsoft.com/office/powerpoint/2010/main" val="9906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9F1E-6D5F-4CFB-1CCB-C2156939F7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8928B9-7CA9-BABD-39FC-3674CB60DF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E53011-20FE-12CD-44BD-C4EC98CDC6FB}"/>
              </a:ext>
            </a:extLst>
          </p:cNvPr>
          <p:cNvSpPr>
            <a:spLocks noGrp="1"/>
          </p:cNvSpPr>
          <p:nvPr>
            <p:ph type="dt" sz="half" idx="10"/>
          </p:nvPr>
        </p:nvSpPr>
        <p:spPr/>
        <p:txBody>
          <a:bodyPr/>
          <a:lstStyle/>
          <a:p>
            <a:fld id="{98368F23-71CC-4964-8419-10B1C0F18B82}" type="datetimeFigureOut">
              <a:rPr lang="en-IN" smtClean="0"/>
              <a:t>25-03-2025</a:t>
            </a:fld>
            <a:endParaRPr lang="en-IN"/>
          </a:p>
        </p:txBody>
      </p:sp>
      <p:sp>
        <p:nvSpPr>
          <p:cNvPr id="5" name="Footer Placeholder 4">
            <a:extLst>
              <a:ext uri="{FF2B5EF4-FFF2-40B4-BE49-F238E27FC236}">
                <a16:creationId xmlns:a16="http://schemas.microsoft.com/office/drawing/2014/main" id="{EFDC2F55-ACA1-D8AC-84CB-9C035BE708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21EF8F-B792-73F5-8312-CAF1586C49DE}"/>
              </a:ext>
            </a:extLst>
          </p:cNvPr>
          <p:cNvSpPr>
            <a:spLocks noGrp="1"/>
          </p:cNvSpPr>
          <p:nvPr>
            <p:ph type="sldNum" sz="quarter" idx="12"/>
          </p:nvPr>
        </p:nvSpPr>
        <p:spPr/>
        <p:txBody>
          <a:bodyPr/>
          <a:lstStyle/>
          <a:p>
            <a:fld id="{DECC3929-B067-4376-B980-E29ABF1779E8}" type="slidenum">
              <a:rPr lang="en-IN" smtClean="0"/>
              <a:t>‹#›</a:t>
            </a:fld>
            <a:endParaRPr lang="en-IN"/>
          </a:p>
        </p:txBody>
      </p:sp>
    </p:spTree>
    <p:extLst>
      <p:ext uri="{BB962C8B-B14F-4D97-AF65-F5344CB8AC3E}">
        <p14:creationId xmlns:p14="http://schemas.microsoft.com/office/powerpoint/2010/main" val="167279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068C-17DE-C610-C829-437CAAC0E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0A15BB-A7F0-86DC-BB1E-453CAEB5DF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211E47-AA5D-8F18-3093-C472A1EB78B5}"/>
              </a:ext>
            </a:extLst>
          </p:cNvPr>
          <p:cNvSpPr>
            <a:spLocks noGrp="1"/>
          </p:cNvSpPr>
          <p:nvPr>
            <p:ph type="dt" sz="half" idx="10"/>
          </p:nvPr>
        </p:nvSpPr>
        <p:spPr/>
        <p:txBody>
          <a:bodyPr/>
          <a:lstStyle/>
          <a:p>
            <a:fld id="{98368F23-71CC-4964-8419-10B1C0F18B82}" type="datetimeFigureOut">
              <a:rPr lang="en-IN" smtClean="0"/>
              <a:t>25-03-2025</a:t>
            </a:fld>
            <a:endParaRPr lang="en-IN"/>
          </a:p>
        </p:txBody>
      </p:sp>
      <p:sp>
        <p:nvSpPr>
          <p:cNvPr id="5" name="Footer Placeholder 4">
            <a:extLst>
              <a:ext uri="{FF2B5EF4-FFF2-40B4-BE49-F238E27FC236}">
                <a16:creationId xmlns:a16="http://schemas.microsoft.com/office/drawing/2014/main" id="{90BF638D-743B-1130-4D31-780B7CAB8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4944C4-7126-F902-3780-61EE8B542661}"/>
              </a:ext>
            </a:extLst>
          </p:cNvPr>
          <p:cNvSpPr>
            <a:spLocks noGrp="1"/>
          </p:cNvSpPr>
          <p:nvPr>
            <p:ph type="sldNum" sz="quarter" idx="12"/>
          </p:nvPr>
        </p:nvSpPr>
        <p:spPr/>
        <p:txBody>
          <a:bodyPr/>
          <a:lstStyle/>
          <a:p>
            <a:fld id="{DECC3929-B067-4376-B980-E29ABF1779E8}" type="slidenum">
              <a:rPr lang="en-IN" smtClean="0"/>
              <a:t>‹#›</a:t>
            </a:fld>
            <a:endParaRPr lang="en-IN"/>
          </a:p>
        </p:txBody>
      </p:sp>
    </p:spTree>
    <p:extLst>
      <p:ext uri="{BB962C8B-B14F-4D97-AF65-F5344CB8AC3E}">
        <p14:creationId xmlns:p14="http://schemas.microsoft.com/office/powerpoint/2010/main" val="30654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C869-84CF-8EE9-99F1-A7E004274E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F0ABEF-C154-8F5C-6C95-FA59A6C6B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CE0836-2238-D48A-392A-B9F093455B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607681-125B-3432-D116-7E58CDD40BF1}"/>
              </a:ext>
            </a:extLst>
          </p:cNvPr>
          <p:cNvSpPr>
            <a:spLocks noGrp="1"/>
          </p:cNvSpPr>
          <p:nvPr>
            <p:ph type="dt" sz="half" idx="10"/>
          </p:nvPr>
        </p:nvSpPr>
        <p:spPr/>
        <p:txBody>
          <a:bodyPr/>
          <a:lstStyle/>
          <a:p>
            <a:fld id="{98368F23-71CC-4964-8419-10B1C0F18B82}" type="datetimeFigureOut">
              <a:rPr lang="en-IN" smtClean="0"/>
              <a:t>25-03-2025</a:t>
            </a:fld>
            <a:endParaRPr lang="en-IN"/>
          </a:p>
        </p:txBody>
      </p:sp>
      <p:sp>
        <p:nvSpPr>
          <p:cNvPr id="6" name="Footer Placeholder 5">
            <a:extLst>
              <a:ext uri="{FF2B5EF4-FFF2-40B4-BE49-F238E27FC236}">
                <a16:creationId xmlns:a16="http://schemas.microsoft.com/office/drawing/2014/main" id="{B21AC09B-2E5D-5113-1F4F-EE7BF88AEF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1953D0-F424-68DC-6C9E-EEF35E6D893C}"/>
              </a:ext>
            </a:extLst>
          </p:cNvPr>
          <p:cNvSpPr>
            <a:spLocks noGrp="1"/>
          </p:cNvSpPr>
          <p:nvPr>
            <p:ph type="sldNum" sz="quarter" idx="12"/>
          </p:nvPr>
        </p:nvSpPr>
        <p:spPr/>
        <p:txBody>
          <a:bodyPr/>
          <a:lstStyle/>
          <a:p>
            <a:fld id="{DECC3929-B067-4376-B980-E29ABF1779E8}" type="slidenum">
              <a:rPr lang="en-IN" smtClean="0"/>
              <a:t>‹#›</a:t>
            </a:fld>
            <a:endParaRPr lang="en-IN"/>
          </a:p>
        </p:txBody>
      </p:sp>
    </p:spTree>
    <p:extLst>
      <p:ext uri="{BB962C8B-B14F-4D97-AF65-F5344CB8AC3E}">
        <p14:creationId xmlns:p14="http://schemas.microsoft.com/office/powerpoint/2010/main" val="214539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A2E5-638D-9899-0C5E-70DADF17FB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E3FBBA-A35E-6639-2462-90220E6DF6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3808D-C5E8-3DCF-5F1A-CF89C57ED3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F71923-AA1C-40C3-BDFF-508B7DB5D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699FE2-458F-87D4-7E11-365813047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74CE77-2104-65B9-D0BE-822E2D1AE2E4}"/>
              </a:ext>
            </a:extLst>
          </p:cNvPr>
          <p:cNvSpPr>
            <a:spLocks noGrp="1"/>
          </p:cNvSpPr>
          <p:nvPr>
            <p:ph type="dt" sz="half" idx="10"/>
          </p:nvPr>
        </p:nvSpPr>
        <p:spPr/>
        <p:txBody>
          <a:bodyPr/>
          <a:lstStyle/>
          <a:p>
            <a:fld id="{98368F23-71CC-4964-8419-10B1C0F18B82}" type="datetimeFigureOut">
              <a:rPr lang="en-IN" smtClean="0"/>
              <a:t>25-03-2025</a:t>
            </a:fld>
            <a:endParaRPr lang="en-IN"/>
          </a:p>
        </p:txBody>
      </p:sp>
      <p:sp>
        <p:nvSpPr>
          <p:cNvPr id="8" name="Footer Placeholder 7">
            <a:extLst>
              <a:ext uri="{FF2B5EF4-FFF2-40B4-BE49-F238E27FC236}">
                <a16:creationId xmlns:a16="http://schemas.microsoft.com/office/drawing/2014/main" id="{04E2EE20-A1A9-EE76-3993-1AB19565C9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BD676B-79DB-12DF-98D6-E6E70039C793}"/>
              </a:ext>
            </a:extLst>
          </p:cNvPr>
          <p:cNvSpPr>
            <a:spLocks noGrp="1"/>
          </p:cNvSpPr>
          <p:nvPr>
            <p:ph type="sldNum" sz="quarter" idx="12"/>
          </p:nvPr>
        </p:nvSpPr>
        <p:spPr/>
        <p:txBody>
          <a:bodyPr/>
          <a:lstStyle/>
          <a:p>
            <a:fld id="{DECC3929-B067-4376-B980-E29ABF1779E8}" type="slidenum">
              <a:rPr lang="en-IN" smtClean="0"/>
              <a:t>‹#›</a:t>
            </a:fld>
            <a:endParaRPr lang="en-IN"/>
          </a:p>
        </p:txBody>
      </p:sp>
    </p:spTree>
    <p:extLst>
      <p:ext uri="{BB962C8B-B14F-4D97-AF65-F5344CB8AC3E}">
        <p14:creationId xmlns:p14="http://schemas.microsoft.com/office/powerpoint/2010/main" val="403670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9F74-2527-0050-153C-409892B0E8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1E3108-426B-3CEE-DA7F-1C7861095230}"/>
              </a:ext>
            </a:extLst>
          </p:cNvPr>
          <p:cNvSpPr>
            <a:spLocks noGrp="1"/>
          </p:cNvSpPr>
          <p:nvPr>
            <p:ph type="dt" sz="half" idx="10"/>
          </p:nvPr>
        </p:nvSpPr>
        <p:spPr/>
        <p:txBody>
          <a:bodyPr/>
          <a:lstStyle/>
          <a:p>
            <a:fld id="{98368F23-71CC-4964-8419-10B1C0F18B82}" type="datetimeFigureOut">
              <a:rPr lang="en-IN" smtClean="0"/>
              <a:t>25-03-2025</a:t>
            </a:fld>
            <a:endParaRPr lang="en-IN"/>
          </a:p>
        </p:txBody>
      </p:sp>
      <p:sp>
        <p:nvSpPr>
          <p:cNvPr id="4" name="Footer Placeholder 3">
            <a:extLst>
              <a:ext uri="{FF2B5EF4-FFF2-40B4-BE49-F238E27FC236}">
                <a16:creationId xmlns:a16="http://schemas.microsoft.com/office/drawing/2014/main" id="{CA77B105-B96F-BED8-9A2D-2016CA2D74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B9C9F6-F574-3777-1771-F36D51D328E3}"/>
              </a:ext>
            </a:extLst>
          </p:cNvPr>
          <p:cNvSpPr>
            <a:spLocks noGrp="1"/>
          </p:cNvSpPr>
          <p:nvPr>
            <p:ph type="sldNum" sz="quarter" idx="12"/>
          </p:nvPr>
        </p:nvSpPr>
        <p:spPr/>
        <p:txBody>
          <a:bodyPr/>
          <a:lstStyle/>
          <a:p>
            <a:fld id="{DECC3929-B067-4376-B980-E29ABF1779E8}" type="slidenum">
              <a:rPr lang="en-IN" smtClean="0"/>
              <a:t>‹#›</a:t>
            </a:fld>
            <a:endParaRPr lang="en-IN"/>
          </a:p>
        </p:txBody>
      </p:sp>
    </p:spTree>
    <p:extLst>
      <p:ext uri="{BB962C8B-B14F-4D97-AF65-F5344CB8AC3E}">
        <p14:creationId xmlns:p14="http://schemas.microsoft.com/office/powerpoint/2010/main" val="2002236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35E25F-0BD2-E4E1-F5F9-08BDC921304E}"/>
              </a:ext>
            </a:extLst>
          </p:cNvPr>
          <p:cNvSpPr>
            <a:spLocks noGrp="1"/>
          </p:cNvSpPr>
          <p:nvPr>
            <p:ph type="dt" sz="half" idx="10"/>
          </p:nvPr>
        </p:nvSpPr>
        <p:spPr/>
        <p:txBody>
          <a:bodyPr/>
          <a:lstStyle/>
          <a:p>
            <a:fld id="{98368F23-71CC-4964-8419-10B1C0F18B82}" type="datetimeFigureOut">
              <a:rPr lang="en-IN" smtClean="0"/>
              <a:t>25-03-2025</a:t>
            </a:fld>
            <a:endParaRPr lang="en-IN"/>
          </a:p>
        </p:txBody>
      </p:sp>
      <p:sp>
        <p:nvSpPr>
          <p:cNvPr id="3" name="Footer Placeholder 2">
            <a:extLst>
              <a:ext uri="{FF2B5EF4-FFF2-40B4-BE49-F238E27FC236}">
                <a16:creationId xmlns:a16="http://schemas.microsoft.com/office/drawing/2014/main" id="{FE8B43FF-5B9D-4C10-C8D0-A31F8F0FC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C5F500-CA5E-D0E6-09FE-8BCB04D14188}"/>
              </a:ext>
            </a:extLst>
          </p:cNvPr>
          <p:cNvSpPr>
            <a:spLocks noGrp="1"/>
          </p:cNvSpPr>
          <p:nvPr>
            <p:ph type="sldNum" sz="quarter" idx="12"/>
          </p:nvPr>
        </p:nvSpPr>
        <p:spPr/>
        <p:txBody>
          <a:bodyPr/>
          <a:lstStyle/>
          <a:p>
            <a:fld id="{DECC3929-B067-4376-B980-E29ABF1779E8}" type="slidenum">
              <a:rPr lang="en-IN" smtClean="0"/>
              <a:t>‹#›</a:t>
            </a:fld>
            <a:endParaRPr lang="en-IN"/>
          </a:p>
        </p:txBody>
      </p:sp>
    </p:spTree>
    <p:extLst>
      <p:ext uri="{BB962C8B-B14F-4D97-AF65-F5344CB8AC3E}">
        <p14:creationId xmlns:p14="http://schemas.microsoft.com/office/powerpoint/2010/main" val="136238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AC8B-0B67-31B4-88C5-9AD873762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94419D-B9B0-C15A-619F-E9CE24849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B5A673-0ED9-5F31-8F70-D97870D28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4D7EA-98E5-32D8-B4EF-F3923673E8C0}"/>
              </a:ext>
            </a:extLst>
          </p:cNvPr>
          <p:cNvSpPr>
            <a:spLocks noGrp="1"/>
          </p:cNvSpPr>
          <p:nvPr>
            <p:ph type="dt" sz="half" idx="10"/>
          </p:nvPr>
        </p:nvSpPr>
        <p:spPr/>
        <p:txBody>
          <a:bodyPr/>
          <a:lstStyle/>
          <a:p>
            <a:fld id="{98368F23-71CC-4964-8419-10B1C0F18B82}" type="datetimeFigureOut">
              <a:rPr lang="en-IN" smtClean="0"/>
              <a:t>25-03-2025</a:t>
            </a:fld>
            <a:endParaRPr lang="en-IN"/>
          </a:p>
        </p:txBody>
      </p:sp>
      <p:sp>
        <p:nvSpPr>
          <p:cNvPr id="6" name="Footer Placeholder 5">
            <a:extLst>
              <a:ext uri="{FF2B5EF4-FFF2-40B4-BE49-F238E27FC236}">
                <a16:creationId xmlns:a16="http://schemas.microsoft.com/office/drawing/2014/main" id="{8467FE50-D8FE-1479-BE92-F325F37F9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23037C-470C-3F3B-FCAE-BDDD32BF18FF}"/>
              </a:ext>
            </a:extLst>
          </p:cNvPr>
          <p:cNvSpPr>
            <a:spLocks noGrp="1"/>
          </p:cNvSpPr>
          <p:nvPr>
            <p:ph type="sldNum" sz="quarter" idx="12"/>
          </p:nvPr>
        </p:nvSpPr>
        <p:spPr/>
        <p:txBody>
          <a:bodyPr/>
          <a:lstStyle/>
          <a:p>
            <a:fld id="{DECC3929-B067-4376-B980-E29ABF1779E8}" type="slidenum">
              <a:rPr lang="en-IN" smtClean="0"/>
              <a:t>‹#›</a:t>
            </a:fld>
            <a:endParaRPr lang="en-IN"/>
          </a:p>
        </p:txBody>
      </p:sp>
    </p:spTree>
    <p:extLst>
      <p:ext uri="{BB962C8B-B14F-4D97-AF65-F5344CB8AC3E}">
        <p14:creationId xmlns:p14="http://schemas.microsoft.com/office/powerpoint/2010/main" val="26070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6737-E451-12F0-06DD-088DB8CBB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30B6D6-BB7B-6E97-AFC3-565F8AFDD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30F45B-00D1-E40E-C4FE-950F6BBA3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09C87-16B1-E87D-201B-8C4B593E4C69}"/>
              </a:ext>
            </a:extLst>
          </p:cNvPr>
          <p:cNvSpPr>
            <a:spLocks noGrp="1"/>
          </p:cNvSpPr>
          <p:nvPr>
            <p:ph type="dt" sz="half" idx="10"/>
          </p:nvPr>
        </p:nvSpPr>
        <p:spPr/>
        <p:txBody>
          <a:bodyPr/>
          <a:lstStyle/>
          <a:p>
            <a:fld id="{98368F23-71CC-4964-8419-10B1C0F18B82}" type="datetimeFigureOut">
              <a:rPr lang="en-IN" smtClean="0"/>
              <a:t>25-03-2025</a:t>
            </a:fld>
            <a:endParaRPr lang="en-IN"/>
          </a:p>
        </p:txBody>
      </p:sp>
      <p:sp>
        <p:nvSpPr>
          <p:cNvPr id="6" name="Footer Placeholder 5">
            <a:extLst>
              <a:ext uri="{FF2B5EF4-FFF2-40B4-BE49-F238E27FC236}">
                <a16:creationId xmlns:a16="http://schemas.microsoft.com/office/drawing/2014/main" id="{A1F4C021-C086-D464-7A57-AD87FDF230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039A91-A281-DB40-641B-C10EB2F76FBB}"/>
              </a:ext>
            </a:extLst>
          </p:cNvPr>
          <p:cNvSpPr>
            <a:spLocks noGrp="1"/>
          </p:cNvSpPr>
          <p:nvPr>
            <p:ph type="sldNum" sz="quarter" idx="12"/>
          </p:nvPr>
        </p:nvSpPr>
        <p:spPr/>
        <p:txBody>
          <a:bodyPr/>
          <a:lstStyle/>
          <a:p>
            <a:fld id="{DECC3929-B067-4376-B980-E29ABF1779E8}" type="slidenum">
              <a:rPr lang="en-IN" smtClean="0"/>
              <a:t>‹#›</a:t>
            </a:fld>
            <a:endParaRPr lang="en-IN"/>
          </a:p>
        </p:txBody>
      </p:sp>
    </p:spTree>
    <p:extLst>
      <p:ext uri="{BB962C8B-B14F-4D97-AF65-F5344CB8AC3E}">
        <p14:creationId xmlns:p14="http://schemas.microsoft.com/office/powerpoint/2010/main" val="202243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E08259-F3F4-C9F1-6035-AD0B6A6AC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E7BFE-3193-FBD6-4F3E-096A27148B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03F6B7-A761-F0F9-9BA1-B583991B2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68F23-71CC-4964-8419-10B1C0F18B82}" type="datetimeFigureOut">
              <a:rPr lang="en-IN" smtClean="0"/>
              <a:t>25-03-2025</a:t>
            </a:fld>
            <a:endParaRPr lang="en-IN"/>
          </a:p>
        </p:txBody>
      </p:sp>
      <p:sp>
        <p:nvSpPr>
          <p:cNvPr id="5" name="Footer Placeholder 4">
            <a:extLst>
              <a:ext uri="{FF2B5EF4-FFF2-40B4-BE49-F238E27FC236}">
                <a16:creationId xmlns:a16="http://schemas.microsoft.com/office/drawing/2014/main" id="{D4510D7C-EDF0-1C79-0A5C-A6C6BC0DC9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C2ECF7-17DC-BAB5-C121-D5C5616C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C3929-B067-4376-B980-E29ABF1779E8}" type="slidenum">
              <a:rPr lang="en-IN" smtClean="0"/>
              <a:t>‹#›</a:t>
            </a:fld>
            <a:endParaRPr lang="en-IN"/>
          </a:p>
        </p:txBody>
      </p:sp>
    </p:spTree>
    <p:extLst>
      <p:ext uri="{BB962C8B-B14F-4D97-AF65-F5344CB8AC3E}">
        <p14:creationId xmlns:p14="http://schemas.microsoft.com/office/powerpoint/2010/main" val="2839392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91639B-6153-116D-3D38-1F1E5E040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47555"/>
          </a:xfrm>
          <a:prstGeom prst="rect">
            <a:avLst/>
          </a:prstGeom>
        </p:spPr>
      </p:pic>
      <p:sp>
        <p:nvSpPr>
          <p:cNvPr id="2" name="Title 1">
            <a:extLst>
              <a:ext uri="{FF2B5EF4-FFF2-40B4-BE49-F238E27FC236}">
                <a16:creationId xmlns:a16="http://schemas.microsoft.com/office/drawing/2014/main" id="{1413D879-19D8-E4FB-FE6D-20CF0B27CD44}"/>
              </a:ext>
            </a:extLst>
          </p:cNvPr>
          <p:cNvSpPr>
            <a:spLocks noGrp="1"/>
          </p:cNvSpPr>
          <p:nvPr>
            <p:ph type="ctrTitle"/>
          </p:nvPr>
        </p:nvSpPr>
        <p:spPr/>
        <p:txBody>
          <a:bodyPr/>
          <a:lstStyle/>
          <a:p>
            <a:r>
              <a:rPr lang="en-US" sz="9600" b="1" dirty="0">
                <a:solidFill>
                  <a:srgbClr val="FFFF00"/>
                </a:solidFill>
                <a:effectLst>
                  <a:outerShdw blurRad="38100" dist="38100" dir="2700000" algn="tl">
                    <a:srgbClr val="000000">
                      <a:alpha val="43137"/>
                    </a:srgbClr>
                  </a:outerShdw>
                </a:effectLst>
              </a:rPr>
              <a:t>Social Engineering</a:t>
            </a:r>
            <a:br>
              <a:rPr lang="en-US" dirty="0"/>
            </a:br>
            <a:endParaRPr lang="en-IN" dirty="0"/>
          </a:p>
        </p:txBody>
      </p:sp>
      <p:sp>
        <p:nvSpPr>
          <p:cNvPr id="3" name="Subtitle 2">
            <a:extLst>
              <a:ext uri="{FF2B5EF4-FFF2-40B4-BE49-F238E27FC236}">
                <a16:creationId xmlns:a16="http://schemas.microsoft.com/office/drawing/2014/main" id="{FAE30665-DCBF-F918-408E-73E03E1A35B4}"/>
              </a:ext>
            </a:extLst>
          </p:cNvPr>
          <p:cNvSpPr>
            <a:spLocks noGrp="1"/>
          </p:cNvSpPr>
          <p:nvPr>
            <p:ph type="subTitle" idx="1"/>
          </p:nvPr>
        </p:nvSpPr>
        <p:spPr/>
        <p:txBody>
          <a:bodyPr/>
          <a:lstStyle/>
          <a:p>
            <a:r>
              <a:rPr lang="en-US" dirty="0">
                <a:solidFill>
                  <a:srgbClr val="FFC000"/>
                </a:solidFill>
              </a:rPr>
              <a:t>A cybersecurity topic</a:t>
            </a:r>
            <a:endParaRPr lang="en-IN" dirty="0">
              <a:solidFill>
                <a:srgbClr val="FFC000"/>
              </a:solidFill>
            </a:endParaRPr>
          </a:p>
        </p:txBody>
      </p:sp>
    </p:spTree>
    <p:extLst>
      <p:ext uri="{BB962C8B-B14F-4D97-AF65-F5344CB8AC3E}">
        <p14:creationId xmlns:p14="http://schemas.microsoft.com/office/powerpoint/2010/main" val="290557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975E-E7DE-602C-41B1-0FFD53FBCCF2}"/>
              </a:ext>
            </a:extLst>
          </p:cNvPr>
          <p:cNvSpPr>
            <a:spLocks noGrp="1"/>
          </p:cNvSpPr>
          <p:nvPr>
            <p:ph type="title"/>
          </p:nvPr>
        </p:nvSpPr>
        <p:spPr/>
        <p:txBody>
          <a:bodyPr/>
          <a:lstStyle/>
          <a:p>
            <a:r>
              <a:rPr lang="en-US" dirty="0"/>
              <a:t>Intro</a:t>
            </a:r>
            <a:endParaRPr lang="en-IN" dirty="0"/>
          </a:p>
        </p:txBody>
      </p:sp>
      <p:sp>
        <p:nvSpPr>
          <p:cNvPr id="3" name="Content Placeholder 2">
            <a:extLst>
              <a:ext uri="{FF2B5EF4-FFF2-40B4-BE49-F238E27FC236}">
                <a16:creationId xmlns:a16="http://schemas.microsoft.com/office/drawing/2014/main" id="{7532A1EF-6EBF-E5B3-C02B-36D87104EB6A}"/>
              </a:ext>
            </a:extLst>
          </p:cNvPr>
          <p:cNvSpPr>
            <a:spLocks noGrp="1"/>
          </p:cNvSpPr>
          <p:nvPr>
            <p:ph idx="1"/>
          </p:nvPr>
        </p:nvSpPr>
        <p:spPr/>
        <p:txBody>
          <a:bodyPr/>
          <a:lstStyle/>
          <a:p>
            <a:r>
              <a:rPr lang="en-US" dirty="0"/>
              <a:t>Social engineering is a manipulation technique that exploits human psychology to gain unauthorized access to confidential information or systems. Unlike traditional cyberattacks that rely on technical hacking techniques, social engineering focuses on deceiving individuals into breaking standard security practices.</a:t>
            </a:r>
            <a:endParaRPr lang="en-IN" dirty="0"/>
          </a:p>
        </p:txBody>
      </p:sp>
    </p:spTree>
    <p:extLst>
      <p:ext uri="{BB962C8B-B14F-4D97-AF65-F5344CB8AC3E}">
        <p14:creationId xmlns:p14="http://schemas.microsoft.com/office/powerpoint/2010/main" val="393171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CCAF-4531-F8BB-BE59-845D7623D73B}"/>
              </a:ext>
            </a:extLst>
          </p:cNvPr>
          <p:cNvSpPr>
            <a:spLocks noGrp="1"/>
          </p:cNvSpPr>
          <p:nvPr>
            <p:ph type="title"/>
          </p:nvPr>
        </p:nvSpPr>
        <p:spPr/>
        <p:txBody>
          <a:bodyPr/>
          <a:lstStyle/>
          <a:p>
            <a:r>
              <a:rPr lang="en-IN" dirty="0"/>
              <a:t>Common Social Engineering Techniques:</a:t>
            </a:r>
          </a:p>
        </p:txBody>
      </p:sp>
      <p:sp>
        <p:nvSpPr>
          <p:cNvPr id="4" name="Rectangle 1">
            <a:extLst>
              <a:ext uri="{FF2B5EF4-FFF2-40B4-BE49-F238E27FC236}">
                <a16:creationId xmlns:a16="http://schemas.microsoft.com/office/drawing/2014/main" id="{0DC51BFF-E0A8-9405-9DE8-FCC21BAFF101}"/>
              </a:ext>
            </a:extLst>
          </p:cNvPr>
          <p:cNvSpPr>
            <a:spLocks noGrp="1" noChangeArrowheads="1"/>
          </p:cNvSpPr>
          <p:nvPr>
            <p:ph idx="1"/>
          </p:nvPr>
        </p:nvSpPr>
        <p:spPr bwMode="auto">
          <a:xfrm>
            <a:off x="838200" y="2570135"/>
            <a:ext cx="1138330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Phishing:</a:t>
            </a:r>
            <a:r>
              <a:rPr kumimoji="0" lang="en-US" altLang="en-US" sz="1800" b="0" i="0" u="none" strike="noStrike" cap="none" normalizeH="0" baseline="0" dirty="0">
                <a:ln>
                  <a:noFill/>
                </a:ln>
                <a:solidFill>
                  <a:schemeClr val="tx1"/>
                </a:solidFill>
                <a:effectLst/>
                <a:latin typeface="Arial" panose="020B0604020202020204" pitchFamily="34" charset="0"/>
              </a:rPr>
              <a:t> Attackers send fraudulent emails or messages that appear to come from reputable sources to trick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individuals into revealing sensitive information or installing malware.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Spear Phishing:</a:t>
            </a:r>
            <a:r>
              <a:rPr kumimoji="0" lang="en-US" altLang="en-US" sz="1800" b="0" i="0" u="none" strike="noStrike" cap="none" normalizeH="0" baseline="0" dirty="0">
                <a:ln>
                  <a:noFill/>
                </a:ln>
                <a:solidFill>
                  <a:schemeClr val="tx1"/>
                </a:solidFill>
                <a:effectLst/>
                <a:latin typeface="Arial" panose="020B0604020202020204" pitchFamily="34" charset="0"/>
              </a:rPr>
              <a:t> A more targeted form of phishing, where specific individuals or organizations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are the focus, often involving personalized content to increase credibility.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Baiting:</a:t>
            </a:r>
            <a:r>
              <a:rPr kumimoji="0" lang="en-US" altLang="en-US" sz="1800" b="0" i="0" u="none" strike="noStrike" cap="none" normalizeH="0" baseline="0" dirty="0">
                <a:ln>
                  <a:noFill/>
                </a:ln>
                <a:solidFill>
                  <a:schemeClr val="tx1"/>
                </a:solidFill>
                <a:effectLst/>
                <a:latin typeface="Arial" panose="020B0604020202020204" pitchFamily="34" charset="0"/>
              </a:rPr>
              <a:t> Enticing victims with the promise of something desirable, such as free software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or gifts, leading them to download malicious software.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Pretexting:</a:t>
            </a:r>
            <a:r>
              <a:rPr kumimoji="0" lang="en-US" altLang="en-US" sz="1800" b="0" i="0" u="none" strike="noStrike" cap="none" normalizeH="0" baseline="0" dirty="0">
                <a:ln>
                  <a:noFill/>
                </a:ln>
                <a:solidFill>
                  <a:schemeClr val="tx1"/>
                </a:solidFill>
                <a:effectLst/>
                <a:latin typeface="Arial" panose="020B0604020202020204" pitchFamily="34" charset="0"/>
              </a:rPr>
              <a:t> Creating a fabricated scenario to persuade victims to divulge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information or perform actions they wouldn't normally do.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Quid Pro Quo:</a:t>
            </a:r>
            <a:r>
              <a:rPr kumimoji="0" lang="en-US" altLang="en-US" sz="1800" b="0" i="0" u="none" strike="noStrike" cap="none" normalizeH="0" baseline="0" dirty="0">
                <a:ln>
                  <a:noFill/>
                </a:ln>
                <a:solidFill>
                  <a:schemeClr val="tx1"/>
                </a:solidFill>
                <a:effectLst/>
                <a:latin typeface="Arial" panose="020B0604020202020204" pitchFamily="34" charset="0"/>
              </a:rPr>
              <a:t> Offering a service or benefit in exchange for information or access,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exploiting the victim's trust. </a:t>
            </a:r>
          </a:p>
        </p:txBody>
      </p:sp>
    </p:spTree>
    <p:extLst>
      <p:ext uri="{BB962C8B-B14F-4D97-AF65-F5344CB8AC3E}">
        <p14:creationId xmlns:p14="http://schemas.microsoft.com/office/powerpoint/2010/main" val="314601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E72F-B345-0F45-CBDF-5BBC31D56F74}"/>
              </a:ext>
            </a:extLst>
          </p:cNvPr>
          <p:cNvSpPr>
            <a:spLocks noGrp="1"/>
          </p:cNvSpPr>
          <p:nvPr>
            <p:ph type="title"/>
          </p:nvPr>
        </p:nvSpPr>
        <p:spPr/>
        <p:txBody>
          <a:bodyPr/>
          <a:lstStyle/>
          <a:p>
            <a:r>
              <a:rPr lang="en-US" dirty="0"/>
              <a:t>Cybersecurity Tools and Their Use Cases:</a:t>
            </a:r>
            <a:br>
              <a:rPr lang="en-US" dirty="0"/>
            </a:br>
            <a:endParaRPr lang="en-IN" dirty="0"/>
          </a:p>
        </p:txBody>
      </p:sp>
      <p:sp>
        <p:nvSpPr>
          <p:cNvPr id="4" name="Rectangle 1">
            <a:extLst>
              <a:ext uri="{FF2B5EF4-FFF2-40B4-BE49-F238E27FC236}">
                <a16:creationId xmlns:a16="http://schemas.microsoft.com/office/drawing/2014/main" id="{5831341F-CE0F-058C-8BFA-40F5F2D1D425}"/>
              </a:ext>
            </a:extLst>
          </p:cNvPr>
          <p:cNvSpPr>
            <a:spLocks noGrp="1" noChangeArrowheads="1"/>
          </p:cNvSpPr>
          <p:nvPr>
            <p:ph idx="1"/>
          </p:nvPr>
        </p:nvSpPr>
        <p:spPr bwMode="auto">
          <a:xfrm>
            <a:off x="838200" y="2293137"/>
            <a:ext cx="1092170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Social-Engineer Toolkit (SET):</a:t>
            </a:r>
            <a:r>
              <a:rPr kumimoji="0" lang="en-US" altLang="en-US" sz="1800" b="0" i="0" u="none" strike="noStrike" cap="none" normalizeH="0" baseline="0" dirty="0">
                <a:ln>
                  <a:noFill/>
                </a:ln>
                <a:solidFill>
                  <a:schemeClr val="tx1"/>
                </a:solidFill>
                <a:effectLst/>
                <a:latin typeface="Arial" panose="020B0604020202020204" pitchFamily="34" charset="0"/>
              </a:rPr>
              <a:t> An open-source framework designed for penetration testing via </a:t>
            </a:r>
            <a:br>
              <a:rPr lang="en-US" altLang="en-US" sz="1800" dirty="0">
                <a:latin typeface="Arial" panose="020B0604020202020204" pitchFamily="34" charset="0"/>
              </a:rPr>
            </a:b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social engineering. It enables security professionals to simulate real-world attacks to test the resilience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of their systems and train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Maltego</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 data visualization tool that assists in information gathering by mapping relationships between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people, companies, domains, and other entities. It's useful for understanding potential attack vectors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in social engineering scenarios.​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Gophish</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An open-source phishing framework that allows organizations to simulate phishing attacks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to assess and improve their employees' susceptibility to such tactics.​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Beelogger</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 tool used to generate keyloggers, often employed in phishing attacks to capture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user credentials.​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FiercePhish</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 comprehensive phishing framework for managing all aspects of phishing engagements,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including email templates and campaign tracking.</a:t>
            </a:r>
          </a:p>
        </p:txBody>
      </p:sp>
    </p:spTree>
    <p:extLst>
      <p:ext uri="{BB962C8B-B14F-4D97-AF65-F5344CB8AC3E}">
        <p14:creationId xmlns:p14="http://schemas.microsoft.com/office/powerpoint/2010/main" val="384552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EFFF-5D27-28AE-BD2D-460591B0AD45}"/>
              </a:ext>
            </a:extLst>
          </p:cNvPr>
          <p:cNvSpPr>
            <a:spLocks noGrp="1"/>
          </p:cNvSpPr>
          <p:nvPr>
            <p:ph type="title"/>
          </p:nvPr>
        </p:nvSpPr>
        <p:spPr/>
        <p:txBody>
          <a:bodyPr/>
          <a:lstStyle/>
          <a:p>
            <a:r>
              <a:rPr lang="en-IN" dirty="0"/>
              <a:t>Use Case Example:</a:t>
            </a:r>
          </a:p>
        </p:txBody>
      </p:sp>
      <p:sp>
        <p:nvSpPr>
          <p:cNvPr id="3" name="Content Placeholder 2">
            <a:extLst>
              <a:ext uri="{FF2B5EF4-FFF2-40B4-BE49-F238E27FC236}">
                <a16:creationId xmlns:a16="http://schemas.microsoft.com/office/drawing/2014/main" id="{23F39683-9C43-2032-DCE2-277930C32BB0}"/>
              </a:ext>
            </a:extLst>
          </p:cNvPr>
          <p:cNvSpPr>
            <a:spLocks noGrp="1"/>
          </p:cNvSpPr>
          <p:nvPr>
            <p:ph idx="1"/>
          </p:nvPr>
        </p:nvSpPr>
        <p:spPr/>
        <p:txBody>
          <a:bodyPr/>
          <a:lstStyle/>
          <a:p>
            <a:r>
              <a:rPr lang="en-US" dirty="0"/>
              <a:t>An organization might use </a:t>
            </a:r>
            <a:r>
              <a:rPr lang="en-US" b="1" dirty="0" err="1"/>
              <a:t>Gophish</a:t>
            </a:r>
            <a:r>
              <a:rPr lang="en-US" dirty="0"/>
              <a:t> to send simulated phishing emails to its employees. By analyzing the results, the organization can identify individuals who are more susceptible to such attacks and provide targeted training to improve overall security awareness.</a:t>
            </a:r>
            <a:endParaRPr lang="en-IN" dirty="0"/>
          </a:p>
        </p:txBody>
      </p:sp>
    </p:spTree>
    <p:extLst>
      <p:ext uri="{BB962C8B-B14F-4D97-AF65-F5344CB8AC3E}">
        <p14:creationId xmlns:p14="http://schemas.microsoft.com/office/powerpoint/2010/main" val="76138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7B19-F2C3-7C20-A3E1-575165CAAA57}"/>
              </a:ext>
            </a:extLst>
          </p:cNvPr>
          <p:cNvSpPr>
            <a:spLocks noGrp="1"/>
          </p:cNvSpPr>
          <p:nvPr>
            <p:ph type="title"/>
          </p:nvPr>
        </p:nvSpPr>
        <p:spPr/>
        <p:txBody>
          <a:bodyPr/>
          <a:lstStyle/>
          <a:p>
            <a:r>
              <a:rPr lang="en-IN" dirty="0"/>
              <a:t>Preventative Measures:</a:t>
            </a:r>
          </a:p>
        </p:txBody>
      </p:sp>
      <p:sp>
        <p:nvSpPr>
          <p:cNvPr id="4" name="Rectangle 1">
            <a:extLst>
              <a:ext uri="{FF2B5EF4-FFF2-40B4-BE49-F238E27FC236}">
                <a16:creationId xmlns:a16="http://schemas.microsoft.com/office/drawing/2014/main" id="{CE4A7C10-4066-E22C-B60F-E32C10FE13B1}"/>
              </a:ext>
            </a:extLst>
          </p:cNvPr>
          <p:cNvSpPr>
            <a:spLocks noGrp="1" noChangeArrowheads="1"/>
          </p:cNvSpPr>
          <p:nvPr>
            <p:ph idx="1"/>
          </p:nvPr>
        </p:nvSpPr>
        <p:spPr bwMode="auto">
          <a:xfrm>
            <a:off x="333845" y="1831941"/>
            <a:ext cx="1152430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Awareness Training:</a:t>
            </a:r>
            <a:r>
              <a:rPr kumimoji="0" lang="en-US" altLang="en-US" sz="1800" b="0" i="0" u="none" strike="noStrike" cap="none" normalizeH="0" baseline="0" dirty="0">
                <a:ln>
                  <a:noFill/>
                </a:ln>
                <a:solidFill>
                  <a:schemeClr val="tx1"/>
                </a:solidFill>
                <a:effectLst/>
                <a:latin typeface="Arial" panose="020B0604020202020204" pitchFamily="34" charset="0"/>
              </a:rPr>
              <a:t> Regular training sessions to educate employees about the various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forms of social engineering attacks and how to recognize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 Strong Password Policies and Multi-Factor Authentication (MFA):</a:t>
            </a:r>
            <a:r>
              <a:rPr kumimoji="0" lang="en-US" altLang="en-US" sz="1800" b="0" i="0" u="none" strike="noStrike" cap="none" normalizeH="0" baseline="0" dirty="0">
                <a:ln>
                  <a:noFill/>
                </a:ln>
                <a:solidFill>
                  <a:schemeClr val="tx1"/>
                </a:solidFill>
                <a:effectLst/>
                <a:latin typeface="Arial" panose="020B0604020202020204" pitchFamily="34" charset="0"/>
              </a:rPr>
              <a:t> Ensuring that employees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 complex passwords and enabling MFA adds an extra layer of security, making it more difficult for attackers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to gain unauthorized access.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Regular Software Updates:</a:t>
            </a:r>
            <a:r>
              <a:rPr kumimoji="0" lang="en-US" altLang="en-US" sz="1800" b="0" i="0" u="none" strike="noStrike" cap="none" normalizeH="0" baseline="0" dirty="0">
                <a:ln>
                  <a:noFill/>
                </a:ln>
                <a:solidFill>
                  <a:schemeClr val="tx1"/>
                </a:solidFill>
                <a:effectLst/>
                <a:latin typeface="Arial" panose="020B0604020202020204" pitchFamily="34" charset="0"/>
              </a:rPr>
              <a:t> Keeping all systems and software up to date helps protect against vulnerabilities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that could be exploited in social engineering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Email Filtering:</a:t>
            </a:r>
            <a:r>
              <a:rPr kumimoji="0" lang="en-US" altLang="en-US" sz="1800" b="0" i="0" u="none" strike="noStrike" cap="none" normalizeH="0" baseline="0" dirty="0">
                <a:ln>
                  <a:noFill/>
                </a:ln>
                <a:solidFill>
                  <a:schemeClr val="tx1"/>
                </a:solidFill>
                <a:effectLst/>
                <a:latin typeface="Arial" panose="020B0604020202020204" pitchFamily="34" charset="0"/>
              </a:rPr>
              <a:t> Utilizing advanced email filters can help detect and block phishing emails before they reach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inbox. </a:t>
            </a:r>
          </a:p>
        </p:txBody>
      </p:sp>
    </p:spTree>
    <p:extLst>
      <p:ext uri="{BB962C8B-B14F-4D97-AF65-F5344CB8AC3E}">
        <p14:creationId xmlns:p14="http://schemas.microsoft.com/office/powerpoint/2010/main" val="2964578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509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Social Engineering </vt:lpstr>
      <vt:lpstr>Intro</vt:lpstr>
      <vt:lpstr>Common Social Engineering Techniques:</vt:lpstr>
      <vt:lpstr>Cybersecurity Tools and Their Use Cases: </vt:lpstr>
      <vt:lpstr>Use Case Example:</vt:lpstr>
      <vt:lpstr>Preventative Measures: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K.R.Vishnu Narayanan</dc:creator>
  <cp:lastModifiedBy>K.R.Vishnu Narayanan</cp:lastModifiedBy>
  <cp:revision>1</cp:revision>
  <dcterms:created xsi:type="dcterms:W3CDTF">2025-03-26T01:09:51Z</dcterms:created>
  <dcterms:modified xsi:type="dcterms:W3CDTF">2025-03-26T01:20:19Z</dcterms:modified>
</cp:coreProperties>
</file>