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72" r:id="rId6"/>
    <p:sldId id="260" r:id="rId7"/>
    <p:sldId id="273" r:id="rId8"/>
    <p:sldId id="261" r:id="rId9"/>
    <p:sldId id="264" r:id="rId10"/>
    <p:sldId id="271" r:id="rId11"/>
    <p:sldId id="266" r:id="rId12"/>
    <p:sldId id="269" r:id="rId13"/>
    <p:sldId id="267" r:id="rId14"/>
    <p:sldId id="265" r:id="rId15"/>
    <p:sldId id="263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FA8AF-92E9-4400-B2C1-AE9FE8E90FCA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C68B8F-F61B-4C3B-8B1D-6171CEA7CB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9287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68B8F-F61B-4C3B-8B1D-6171CEA7CBF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550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68B8F-F61B-4C3B-8B1D-6171CEA7CBF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348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C68B8F-F61B-4C3B-8B1D-6171CEA7CBF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733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7EE5-AE72-3DD9-99F3-5F52DF115B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6E1E4-D879-0137-3955-26FB8E5B5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F392E-2805-3DB1-680D-E86B0FB63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7709-4374-41F7-A1BD-689F4B3AE60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45CF0-94C1-BA89-F57E-03556A1F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4D8D9-3D73-30E9-62B0-23A29CBE4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3D4-BA71-4EE5-BA3A-EAD971822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01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FEB2-57ED-164B-AD50-5F57500F0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EF175-6315-7C03-FC13-E9ADAA44C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86387-A34C-71AC-C876-09E4A3CAC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7709-4374-41F7-A1BD-689F4B3AE60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03EB4-0DB2-E183-60E5-AB7A04096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A6E80-FD17-FA91-594C-21E05358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3D4-BA71-4EE5-BA3A-EAD971822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681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D856F-24B4-86E2-AA11-FF5FF4E15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2E629-E3BD-3D66-0D83-1A1E868980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2FF90-803A-BD53-B9A2-4402F993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7709-4374-41F7-A1BD-689F4B3AE60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13B23-B04A-C57B-F1F5-D37601DA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56337-3C3A-3ADF-8635-041B17FC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3D4-BA71-4EE5-BA3A-EAD971822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546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3CC9-9DBD-FEAC-50BE-876CE9CB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1588F-3DD9-BB9D-F1BC-2EE21DBA5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10CA1-225C-BA60-29BC-DCA77908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7709-4374-41F7-A1BD-689F4B3AE60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DC4BE-2A50-6C04-AB6D-BD7FDF093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068A8-E517-CED7-30B3-4B27A355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3D4-BA71-4EE5-BA3A-EAD971822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774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0466B-3E7C-9864-0EB7-D74C3C4E0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E6D65-EC34-72E1-ED6C-E3FFA228E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72458-0061-4695-56EF-86534FC1F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7709-4374-41F7-A1BD-689F4B3AE60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6C9BF-72E5-4D05-2F08-2B0CFC17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BFDB0-14C8-998E-6437-928CF709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3D4-BA71-4EE5-BA3A-EAD971822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49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FD16F-5948-49B7-D12A-FA3F32AE9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0C1B0-1533-FAF3-8F85-3A3679350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64F99-78A9-B94C-8C2F-F3F2BCA18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7A77B-1351-08C1-CA44-81FC0AB18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7709-4374-41F7-A1BD-689F4B3AE60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98027-1529-A282-3434-D270DBE5C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6ABDB-90CD-7642-90D6-6F9C18665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3D4-BA71-4EE5-BA3A-EAD971822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323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41AD-A9F5-2143-69BA-6F1A0391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E1861-2E19-D4F1-C4C5-F1ED351A1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EFFD8-748A-AF9C-44C8-6ADB9AD6D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70D67-8AA1-478E-7AAD-3D2BFA9E68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AA9AD-D40B-2FCF-6761-CEA6FF7AC2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902762-81EB-39A5-87BB-567514ED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7709-4374-41F7-A1BD-689F4B3AE60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E9C31-6F3A-C844-485F-8084A9319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4AB13-51DF-78A9-B9B6-8AFECFD6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3D4-BA71-4EE5-BA3A-EAD971822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421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B2C5-DD12-E945-245C-9F16FE52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206A52-7291-3194-4F58-5A49631A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7709-4374-41F7-A1BD-689F4B3AE60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BBC1B-14B2-D35C-41C9-33F8F307D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B1F70-53FF-CB05-27DF-D96710D6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3D4-BA71-4EE5-BA3A-EAD971822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17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1802E3-D0AB-410D-2053-DF8647F0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7709-4374-41F7-A1BD-689F4B3AE60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2DAAB-A968-4660-09B2-C264993A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FA362-BDE3-DF7F-0A98-3F667C82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3D4-BA71-4EE5-BA3A-EAD971822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30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026B-D8BC-19CD-96B1-52338A1B6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918AF-F91A-B898-F4BE-865509BC9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D9EC1-ADE7-C468-C37F-C89C2C15B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4C2E7-8E23-7207-C577-84AD032F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7709-4374-41F7-A1BD-689F4B3AE60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EB0C4-DC0B-8F81-132E-05663737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87ECD-63FB-542D-7D62-50BA42ED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3D4-BA71-4EE5-BA3A-EAD971822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815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64C44-A1DD-FEE7-B0C3-2D53F507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81D1B7-410F-94B4-7B90-74632D149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ABF4A-AD8E-FBA2-6207-677AA6E75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39C0F-EA1A-F605-4B9F-533ABC45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07709-4374-41F7-A1BD-689F4B3AE60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F3AAF-235F-A069-6E80-768DC070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61980-3DD0-7C01-E232-E03BB4756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A3D4-BA71-4EE5-BA3A-EAD971822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44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BF0FDD-2E6B-DFCA-6DAA-A2308B4C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02D89-E354-0630-A75D-8DD984E9E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AE6C3-3313-C9BB-34C6-A4769FE3F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07709-4374-41F7-A1BD-689F4B3AE60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8683D-6FE3-A23E-7CD8-3A76E9782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88B20-F11C-EFC5-70DE-865316182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AA3D4-BA71-4EE5-BA3A-EAD9718220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876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3EFC-610C-0419-F33A-37FB977A6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995" y="1950244"/>
            <a:ext cx="10628672" cy="1387987"/>
          </a:xfrm>
        </p:spPr>
        <p:txBody>
          <a:bodyPr>
            <a:normAutofit/>
          </a:bodyPr>
          <a:lstStyle/>
          <a:p>
            <a:r>
              <a:rPr lang="en-US" sz="3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Developement</a:t>
            </a: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Chatbot For Fraud Alert 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8A009-1859-95FA-623A-45D2A7AED7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6580" y="4991387"/>
            <a:ext cx="5133742" cy="1908851"/>
          </a:xfrm>
        </p:spPr>
        <p:txBody>
          <a:bodyPr>
            <a:noAutofit/>
          </a:bodyPr>
          <a:lstStyle/>
          <a:p>
            <a:pPr algn="just"/>
            <a:r>
              <a:rPr lang="en-IN" sz="2200" dirty="0"/>
              <a:t>Presented By:</a:t>
            </a:r>
          </a:p>
          <a:p>
            <a:pPr algn="just"/>
            <a:r>
              <a:rPr lang="en-IN" sz="2200" dirty="0"/>
              <a:t>VISHNUVARDHANKUNDA(192224265)</a:t>
            </a:r>
          </a:p>
          <a:p>
            <a:pPr algn="just"/>
            <a:br>
              <a:rPr lang="en-IN" sz="2200" dirty="0"/>
            </a:br>
            <a:endParaRPr lang="en-IN" sz="2200" dirty="0"/>
          </a:p>
        </p:txBody>
      </p:sp>
      <p:pic>
        <p:nvPicPr>
          <p:cNvPr id="4" name="Picture 3" descr="SSE-Computer Science and Engineering">
            <a:extLst>
              <a:ext uri="{FF2B5EF4-FFF2-40B4-BE49-F238E27FC236}">
                <a16:creationId xmlns:a16="http://schemas.microsoft.com/office/drawing/2014/main" id="{31DBA043-4989-97E7-B4A8-5E56D19F68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85" y="525602"/>
            <a:ext cx="11240430" cy="110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09A5F175-53D1-7F37-00BA-C37604034201}"/>
              </a:ext>
            </a:extLst>
          </p:cNvPr>
          <p:cNvSpPr txBox="1">
            <a:spLocks/>
          </p:cNvSpPr>
          <p:nvPr/>
        </p:nvSpPr>
        <p:spPr>
          <a:xfrm>
            <a:off x="781664" y="4702728"/>
            <a:ext cx="3893574" cy="1608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Guided By:</a:t>
            </a:r>
          </a:p>
          <a:p>
            <a:pPr algn="just"/>
            <a:r>
              <a:rPr lang="en-IN" dirty="0"/>
              <a:t>Dr. A. Tamilarasan </a:t>
            </a:r>
          </a:p>
          <a:p>
            <a:pPr algn="just"/>
            <a:r>
              <a:rPr lang="en-IN" dirty="0"/>
              <a:t>Associate Professor </a:t>
            </a:r>
          </a:p>
          <a:p>
            <a:pPr algn="just"/>
            <a:r>
              <a:rPr lang="en-IN" dirty="0"/>
              <a:t>Dept. of Predictive Engineering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2810CA-45B1-0268-3812-32280B04DFD2}"/>
              </a:ext>
            </a:extLst>
          </p:cNvPr>
          <p:cNvSpPr txBox="1"/>
          <p:nvPr/>
        </p:nvSpPr>
        <p:spPr>
          <a:xfrm>
            <a:off x="2947219" y="3703372"/>
            <a:ext cx="6980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DSA0303-Data Natural Learning Processing for machine Learning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7BEE55-F20C-D8D7-82CD-B13EDA23694F}"/>
              </a:ext>
            </a:extLst>
          </p:cNvPr>
          <p:cNvSpPr/>
          <p:nvPr/>
        </p:nvSpPr>
        <p:spPr>
          <a:xfrm>
            <a:off x="375065" y="314632"/>
            <a:ext cx="11441870" cy="61549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544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7D3F-3CB6-247D-488D-3AAE86F20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106" y="4898572"/>
            <a:ext cx="10515600" cy="1325563"/>
          </a:xfrm>
        </p:spPr>
        <p:txBody>
          <a:bodyPr>
            <a:normAutofit/>
          </a:bodyPr>
          <a:lstStyle/>
          <a:p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8693FE-33A1-75AB-A550-7FA2CB72C51A}"/>
              </a:ext>
            </a:extLst>
          </p:cNvPr>
          <p:cNvSpPr/>
          <p:nvPr/>
        </p:nvSpPr>
        <p:spPr>
          <a:xfrm>
            <a:off x="401215" y="365125"/>
            <a:ext cx="11392679" cy="60543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0B74D-E9AA-7B12-47A9-282F10683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145" y="536510"/>
            <a:ext cx="3275768" cy="31024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31CA15-3091-4B48-4583-9CDD32FD8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34147" y="540078"/>
            <a:ext cx="3494766" cy="30988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32198B5-7F31-0459-2B82-A1826AA7C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8864" y="648454"/>
            <a:ext cx="3531921" cy="28749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3C5A471-6F1F-9BEA-E170-F7253F0E2A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0029" y="3705215"/>
            <a:ext cx="8192278" cy="261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2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DAE2B-3629-945F-0F11-E8BEE4FD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73" y="365124"/>
            <a:ext cx="10515600" cy="1325563"/>
          </a:xfrm>
        </p:spPr>
        <p:txBody>
          <a:bodyPr>
            <a:normAutofit/>
          </a:bodyPr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 / Outcome Parameters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6F6C-5408-3EAB-2270-A9D4CB99D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75" y="1690687"/>
            <a:ext cx="4739500" cy="4351338"/>
          </a:xfrm>
        </p:spPr>
        <p:txBody>
          <a:bodyPr>
            <a:noAutofit/>
          </a:bodyPr>
          <a:lstStyle/>
          <a:p>
            <a:r>
              <a:rPr lang="en-IN" sz="2400" dirty="0"/>
              <a:t>Primary Outcome: Fully functional fraud alert chatbot system. </a:t>
            </a:r>
          </a:p>
          <a:p>
            <a:r>
              <a:rPr lang="en-IN" sz="2400" dirty="0"/>
              <a:t> Parameters:  Reduced fraud incidents by 30%. </a:t>
            </a:r>
          </a:p>
          <a:p>
            <a:r>
              <a:rPr lang="en-IN" sz="2400" dirty="0"/>
              <a:t> User satisfaction rate &gt; 85%. </a:t>
            </a:r>
          </a:p>
          <a:p>
            <a:r>
              <a:rPr lang="en-IN" sz="2400" dirty="0"/>
              <a:t>Compliance with regulatory standards. </a:t>
            </a:r>
          </a:p>
          <a:p>
            <a:r>
              <a:rPr lang="en-IN" sz="2400" dirty="0"/>
              <a:t>System uptime &gt; 99.9%.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42D2EF-94A5-7D51-7D2B-735A25C54AE1}"/>
              </a:ext>
            </a:extLst>
          </p:cNvPr>
          <p:cNvSpPr/>
          <p:nvPr/>
        </p:nvSpPr>
        <p:spPr>
          <a:xfrm>
            <a:off x="351454" y="365124"/>
            <a:ext cx="11489094" cy="612775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9A639-862E-7D27-B1AE-AA5A06306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955" y="1279972"/>
            <a:ext cx="5730737" cy="429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161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6E09D-8CC9-A8D9-EB0E-3E91B987B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64" y="579729"/>
            <a:ext cx="10515600" cy="1325563"/>
          </a:xfrm>
        </p:spPr>
        <p:txBody>
          <a:bodyPr>
            <a:normAutofit/>
          </a:bodyPr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to Be Used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12DDC-1B5E-C850-FA57-D078DF43B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0836" y="162035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Content</a:t>
            </a:r>
            <a:r>
              <a:rPr lang="en-IN" sz="2400" dirty="0"/>
              <a:t>:</a:t>
            </a:r>
          </a:p>
          <a:p>
            <a:r>
              <a:rPr lang="en-IN" sz="2400" b="1" dirty="0"/>
              <a:t>Machine Learning</a:t>
            </a:r>
            <a:r>
              <a:rPr lang="en-IN" sz="2400" dirty="0"/>
              <a:t>: Random Forest, Neural Networks for fraud detection.</a:t>
            </a:r>
          </a:p>
          <a:p>
            <a:r>
              <a:rPr lang="en-IN" sz="2400" b="1" dirty="0"/>
              <a:t>NLP</a:t>
            </a:r>
            <a:r>
              <a:rPr lang="en-IN" sz="2400" dirty="0"/>
              <a:t>: BERT for intent recognition, </a:t>
            </a:r>
            <a:r>
              <a:rPr lang="en-IN" sz="2400" dirty="0" err="1"/>
              <a:t>spaCy</a:t>
            </a:r>
            <a:r>
              <a:rPr lang="en-IN" sz="2400" dirty="0"/>
              <a:t> for entity extraction.</a:t>
            </a:r>
          </a:p>
          <a:p>
            <a:r>
              <a:rPr lang="en-IN" sz="2400" b="1" dirty="0"/>
              <a:t>Database</a:t>
            </a:r>
            <a:r>
              <a:rPr lang="en-IN" sz="2400" dirty="0"/>
              <a:t>: SQL for case management, NoSQL for real-time logs.</a:t>
            </a:r>
          </a:p>
          <a:p>
            <a:r>
              <a:rPr lang="en-IN" sz="2400" b="1" dirty="0"/>
              <a:t>APIs</a:t>
            </a:r>
            <a:r>
              <a:rPr lang="en-IN" sz="2400" dirty="0"/>
              <a:t>: RESTful APIs for system integration.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4DF533-FCEB-08F5-2B3B-0A20B7AD0DC7}"/>
              </a:ext>
            </a:extLst>
          </p:cNvPr>
          <p:cNvSpPr/>
          <p:nvPr/>
        </p:nvSpPr>
        <p:spPr>
          <a:xfrm>
            <a:off x="429208" y="365125"/>
            <a:ext cx="11336694" cy="6127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226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DF34-C2C6-E95E-3638-CE20158B4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10" y="579729"/>
            <a:ext cx="10515600" cy="1325563"/>
          </a:xfrm>
        </p:spPr>
        <p:txBody>
          <a:bodyPr>
            <a:noAutofit/>
          </a:bodyPr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Outcomes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CE261-79A4-7FF2-0871-B18285AB3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751" y="1489723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Content</a:t>
            </a:r>
            <a:r>
              <a:rPr lang="en-US" sz="2400" dirty="0"/>
              <a:t>:</a:t>
            </a:r>
          </a:p>
          <a:p>
            <a:r>
              <a:rPr lang="en-US" sz="2400" b="1" dirty="0"/>
              <a:t>Fraud Detection</a:t>
            </a:r>
            <a:r>
              <a:rPr lang="en-US" sz="2400" dirty="0"/>
              <a:t>: Achieved 96% accuracy in detecting fraud.</a:t>
            </a:r>
          </a:p>
          <a:p>
            <a:r>
              <a:rPr lang="en-US" sz="2400" b="1" dirty="0"/>
              <a:t>Chatbot</a:t>
            </a:r>
            <a:r>
              <a:rPr lang="en-US" sz="2400" dirty="0"/>
              <a:t>: 92% intent recognition accuracy, 1.5s average response time.</a:t>
            </a:r>
          </a:p>
          <a:p>
            <a:r>
              <a:rPr lang="en-US" sz="2400" b="1" dirty="0"/>
              <a:t>Case Management</a:t>
            </a:r>
            <a:r>
              <a:rPr lang="en-US" sz="2400" dirty="0"/>
              <a:t>: Reduced resolution time to 20 hours.</a:t>
            </a:r>
          </a:p>
          <a:p>
            <a:r>
              <a:rPr lang="en-US" sz="2400" b="1" dirty="0"/>
              <a:t>User Feedback</a:t>
            </a:r>
            <a:r>
              <a:rPr lang="en-US" sz="2400" dirty="0"/>
              <a:t>: 88% satisfaction rate in pilot testing.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B42A83-5B47-FE83-B6C3-9E0FD45755FA}"/>
              </a:ext>
            </a:extLst>
          </p:cNvPr>
          <p:cNvSpPr/>
          <p:nvPr/>
        </p:nvSpPr>
        <p:spPr>
          <a:xfrm>
            <a:off x="419878" y="365125"/>
            <a:ext cx="11383346" cy="6127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014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B0F47-66EC-AEE2-4DC9-D5E2758B4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D2E08-5138-5543-0FEF-8FBB96780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113"/>
            <a:ext cx="10515600" cy="428284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an integrated fraud alert chatbot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system.Achieved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accuracy in fraud detection and user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interaction.Streamlined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fraud reporting and case management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processes.Laid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foundation for scalable and compliant fraud prevention. The development and implementation of the smart fraud detection system mark a significant advancement in combating the escalating threat of fraudulent activities in the digital era. This system, leveraging a hybrid approach of supervised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unsupervised (autoencoders) machine learning, has demonstrated exceptional performance in identifying fraudulent transactions with high accuracy while minimizing disruptions to legitimate users.</a:t>
            </a:r>
          </a:p>
          <a:p>
            <a:pPr marL="0" indent="0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72BEF0-2080-F098-A4FE-D7B85807EB2C}"/>
              </a:ext>
            </a:extLst>
          </p:cNvPr>
          <p:cNvSpPr/>
          <p:nvPr/>
        </p:nvSpPr>
        <p:spPr>
          <a:xfrm>
            <a:off x="457200" y="365125"/>
            <a:ext cx="11280710" cy="60450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523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6DD1-AEEA-D744-294D-8FBE3BD21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81" y="565473"/>
            <a:ext cx="10515600" cy="1325563"/>
          </a:xfrm>
        </p:spPr>
        <p:txBody>
          <a:bodyPr>
            <a:normAutofit/>
          </a:bodyPr>
          <a:lstStyle/>
          <a:p>
            <a:r>
              <a:rPr lang="en-US" sz="3500" b="1" dirty="0">
                <a:latin typeface="Times" panose="02020603050405020304" pitchFamily="18" charset="0"/>
                <a:cs typeface="Times" panose="02020603050405020304" pitchFamily="18" charset="0"/>
              </a:rPr>
              <a:t>Future Scope </a:t>
            </a:r>
            <a:endParaRPr lang="en-IN" sz="35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7D3CA-0412-08E6-EE68-1E1D4ABA1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advanced AI models for predictive fraud analysis.</a:t>
            </a:r>
          </a:p>
          <a:p>
            <a:pPr algn="just"/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chatbot capabilities to support multiple languages.</a:t>
            </a:r>
          </a:p>
          <a:p>
            <a:pPr algn="just"/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case management with AI-driven prioritization.</a:t>
            </a:r>
          </a:p>
          <a:p>
            <a:pPr algn="just"/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blockchain for secure fraud reporting.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AFF711-706C-C607-3D42-1810FCE7CB51}"/>
              </a:ext>
            </a:extLst>
          </p:cNvPr>
          <p:cNvSpPr/>
          <p:nvPr/>
        </p:nvSpPr>
        <p:spPr>
          <a:xfrm>
            <a:off x="522514" y="365125"/>
            <a:ext cx="11196735" cy="60450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896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304D-4706-BAC5-1FE2-E1B120E0E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Thank You Slide &amp; PowerPoint Templates">
            <a:extLst>
              <a:ext uri="{FF2B5EF4-FFF2-40B4-BE49-F238E27FC236}">
                <a16:creationId xmlns:a16="http://schemas.microsoft.com/office/drawing/2014/main" id="{92BE668B-99E7-541D-2D20-0BD3A07C4F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61" y="365125"/>
            <a:ext cx="11243388" cy="605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263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43C44-E12E-176D-166B-E13E5ADD8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896" y="451362"/>
            <a:ext cx="10515600" cy="578772"/>
          </a:xfrm>
        </p:spPr>
        <p:txBody>
          <a:bodyPr>
            <a:normAutofit/>
          </a:bodyPr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2E360-DAA6-7199-B0ED-CDD0BF9DA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155" y="1023017"/>
            <a:ext cx="8207478" cy="5376504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Fraud detection is critical in today’s digital economy, where online transactions, digital banking, and e-commerce are ubiquitous. </a:t>
            </a:r>
          </a:p>
          <a:p>
            <a:pPr algn="just"/>
            <a:r>
              <a:rPr lang="en-US" sz="2400" dirty="0"/>
              <a:t>The rise in sophisticated fraud schemes—such as identity theft, credit card fraud, phishing, and account takeovers—poses significant challenges, causing billions in losses annually. Traditional rule-based systems, reliant on static thresholds, struggle to adapt to evolving fraud tactics, leading to high false positives and missed detections.</a:t>
            </a:r>
          </a:p>
          <a:p>
            <a:pPr algn="just"/>
            <a:r>
              <a:rPr lang="en-US" sz="2400" dirty="0"/>
              <a:t>Artificial intelligence (AI) and machine learning (ML) have revolutionized fraud detection by enabling systems to learn from data, identify patterns, and adapt to new threats.</a:t>
            </a:r>
          </a:p>
          <a:p>
            <a:pPr algn="just"/>
            <a:r>
              <a:rPr lang="en-US" sz="2400" dirty="0"/>
              <a:t> Smart fraud detection systems use real-time analytics and behavioral modeling to detect anomalies with high accuracy, reducing false positives and enhancing user experience. 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0B548F-0206-52DB-0110-27D3C047D31B}"/>
              </a:ext>
            </a:extLst>
          </p:cNvPr>
          <p:cNvSpPr/>
          <p:nvPr/>
        </p:nvSpPr>
        <p:spPr>
          <a:xfrm>
            <a:off x="415412" y="304800"/>
            <a:ext cx="11361175" cy="61615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87D4F-3F5C-D432-1ECA-0357B3B44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0374" y="574597"/>
            <a:ext cx="2730909" cy="57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63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0E28-3EBD-9CAE-C191-B85195F0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8" y="336907"/>
            <a:ext cx="10515600" cy="646318"/>
          </a:xfrm>
        </p:spPr>
        <p:txBody>
          <a:bodyPr>
            <a:normAutofit/>
          </a:bodyPr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Fraud Detection &amp; Alert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BFDB1-A088-F446-C438-CB7E7A85B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733" y="1208213"/>
            <a:ext cx="11385755" cy="5046254"/>
          </a:xfrm>
        </p:spPr>
        <p:txBody>
          <a:bodyPr>
            <a:noAutofit/>
          </a:bodyPr>
          <a:lstStyle/>
          <a:p>
            <a:pPr algn="just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Develop a system to identify and flag fraudulent activities in real-time.</a:t>
            </a:r>
          </a:p>
          <a:p>
            <a:pPr algn="just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machine learning algorithms for anomaly detection.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rule-based systems for known fraud patterns. </a:t>
            </a:r>
          </a:p>
          <a:p>
            <a:pPr algn="just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 Data collection from transaction logs and user activities.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Preprocessing and feature engineering for fraud indicators. </a:t>
            </a:r>
          </a:p>
          <a:p>
            <a:pPr algn="just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response time to potential fraud incidents.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trust in financial and e-commerce platforms..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B9A68C-11A4-D31F-ED08-097D0B47CD61}"/>
              </a:ext>
            </a:extLst>
          </p:cNvPr>
          <p:cNvSpPr/>
          <p:nvPr/>
        </p:nvSpPr>
        <p:spPr>
          <a:xfrm>
            <a:off x="334297" y="327075"/>
            <a:ext cx="11565191" cy="619171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923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76559-A0F0-CCCE-2180-EA39DAABF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46" y="541678"/>
            <a:ext cx="11039168" cy="1325563"/>
          </a:xfrm>
        </p:spPr>
        <p:txBody>
          <a:bodyPr>
            <a:noAutofit/>
          </a:bodyPr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NLP Powered Chatbot Integration</a:t>
            </a:r>
            <a:b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39E12-9BBE-5D82-4749-D195B7E52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487" y="1618446"/>
            <a:ext cx="11326761" cy="4351338"/>
          </a:xfrm>
        </p:spPr>
        <p:txBody>
          <a:bodyPr>
            <a:no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Create an interactive chatbot to assist users in understanding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alert.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 Natural Language Processing (NLP) models like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BERT or GPT.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chatbot on fraud-related dialogues and FAQs.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fraud detection system for contextual responses.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using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interactivity.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238EF6-2CB0-9B7F-BA0F-34CD2E3E8389}"/>
              </a:ext>
            </a:extLst>
          </p:cNvPr>
          <p:cNvSpPr/>
          <p:nvPr/>
        </p:nvSpPr>
        <p:spPr>
          <a:xfrm>
            <a:off x="442451" y="344128"/>
            <a:ext cx="11326761" cy="60468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805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394AF-490A-C065-3BDC-0CD08AD36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2590-2C05-8B96-5498-32EC20924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246" y="541678"/>
            <a:ext cx="11039168" cy="1325563"/>
          </a:xfrm>
        </p:spPr>
        <p:txBody>
          <a:bodyPr>
            <a:noAutofit/>
          </a:bodyPr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  Fraud Reporting &amp; Case Management -</a:t>
            </a:r>
            <a:b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1427-03D7-7522-DFC1-6900819C8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487" y="1618446"/>
            <a:ext cx="11326761" cy="4351338"/>
          </a:xfrm>
        </p:spPr>
        <p:txBody>
          <a:bodyPr>
            <a:noAutofit/>
          </a:bodyPr>
          <a:lstStyle/>
          <a:p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dirty="0" err="1"/>
              <a:t>Streamline</a:t>
            </a:r>
            <a:r>
              <a:rPr lang="en-US" sz="2400" dirty="0"/>
              <a:t> the process of reporting and tracking fraud cases.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800" dirty="0"/>
              <a:t>Develop a case management database for fraud incidents. </a:t>
            </a:r>
          </a:p>
          <a:p>
            <a:pPr lvl="1"/>
            <a:r>
              <a:rPr lang="en-US" sz="2800" dirty="0"/>
              <a:t>Implement automated workflows for case assignment and tracking. </a:t>
            </a:r>
          </a:p>
          <a:p>
            <a:pPr lvl="1"/>
            <a:r>
              <a:rPr lang="en-US" sz="2800" dirty="0"/>
              <a:t> Integrate reporting tools for regulatory compliance.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sz="2800" dirty="0"/>
              <a:t>User submits fraud report via chatbot or web interface.</a:t>
            </a:r>
          </a:p>
          <a:p>
            <a:pPr lvl="1"/>
            <a:r>
              <a:rPr lang="en-US" sz="2800" dirty="0"/>
              <a:t>System logs case details and assigns to relevant team. </a:t>
            </a:r>
          </a:p>
          <a:p>
            <a:pPr lvl="1"/>
            <a:r>
              <a:rPr lang="en-US" sz="2800" dirty="0"/>
              <a:t>Track case progress and update user on resolution status.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921A57-D3E1-3164-9BB4-BE5577A28BFC}"/>
              </a:ext>
            </a:extLst>
          </p:cNvPr>
          <p:cNvSpPr/>
          <p:nvPr/>
        </p:nvSpPr>
        <p:spPr>
          <a:xfrm>
            <a:off x="442451" y="344128"/>
            <a:ext cx="11326761" cy="60468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36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4D93-5A56-08DB-38EE-3D3A47F8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59268"/>
            <a:ext cx="10515600" cy="1325563"/>
          </a:xfrm>
        </p:spPr>
        <p:txBody>
          <a:bodyPr>
            <a:normAutofit/>
          </a:bodyPr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Component Requirements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19F4-631A-6BFF-2780-15DFB48AC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2016107"/>
            <a:ext cx="11245645" cy="5647379"/>
          </a:xfrm>
        </p:spPr>
        <p:txBody>
          <a:bodyPr>
            <a:no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 Cloud-based servers for scalability.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Software: Python, TensorFlow, NLTK, Flask, SQL database.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Data: Transaction logs, fraud case histories, user feedback.</a:t>
            </a:r>
          </a:p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APIs: Payment gateways, NLP services, notification systems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9E28D7-A3F9-906A-FD59-33C7EA5F7BA9}"/>
              </a:ext>
            </a:extLst>
          </p:cNvPr>
          <p:cNvSpPr/>
          <p:nvPr/>
        </p:nvSpPr>
        <p:spPr>
          <a:xfrm>
            <a:off x="289249" y="365125"/>
            <a:ext cx="11719249" cy="60455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087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D413-C4D4-678E-64EC-301C5BEA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System Architecture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28B59-4667-C0A4-14B7-9C1242C82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Data Ingestion</a:t>
            </a:r>
            <a:r>
              <a:rPr lang="en-IN" dirty="0"/>
              <a:t>: Collects data from payment gateways, devices.</a:t>
            </a:r>
          </a:p>
          <a:p>
            <a:r>
              <a:rPr lang="en-IN" b="1" dirty="0"/>
              <a:t>Preprocessing</a:t>
            </a:r>
            <a:r>
              <a:rPr lang="en-IN" dirty="0"/>
              <a:t>: Cleans data using Python (Pandas, NumPy).</a:t>
            </a:r>
          </a:p>
          <a:p>
            <a:r>
              <a:rPr lang="en-IN" b="1" dirty="0"/>
              <a:t>Feature Engineering</a:t>
            </a:r>
            <a:r>
              <a:rPr lang="en-IN" dirty="0"/>
              <a:t>: Creates features like transaction velocity.</a:t>
            </a:r>
          </a:p>
          <a:p>
            <a:r>
              <a:rPr lang="en-IN" b="1" dirty="0"/>
              <a:t>Models</a:t>
            </a:r>
            <a:r>
              <a:rPr lang="en-IN" dirty="0"/>
              <a:t>: </a:t>
            </a:r>
            <a:r>
              <a:rPr lang="en-IN" dirty="0" err="1"/>
              <a:t>XGBoost</a:t>
            </a:r>
            <a:r>
              <a:rPr lang="en-IN" dirty="0"/>
              <a:t> for classification, autoencoders for anomalies.</a:t>
            </a:r>
          </a:p>
          <a:p>
            <a:r>
              <a:rPr lang="en-IN" b="1" dirty="0"/>
              <a:t>Real-Time Scoring</a:t>
            </a:r>
            <a:r>
              <a:rPr lang="en-IN" dirty="0"/>
              <a:t>: Assigns fraud scores.</a:t>
            </a:r>
          </a:p>
          <a:p>
            <a:r>
              <a:rPr lang="en-IN" b="1" dirty="0"/>
              <a:t>Feedback Loop</a:t>
            </a:r>
            <a:r>
              <a:rPr lang="en-IN" dirty="0"/>
              <a:t>: Refines models with feedback.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AF8114-1899-306D-9F1E-D0332EDA44C1}"/>
              </a:ext>
            </a:extLst>
          </p:cNvPr>
          <p:cNvSpPr/>
          <p:nvPr/>
        </p:nvSpPr>
        <p:spPr>
          <a:xfrm>
            <a:off x="336884" y="365125"/>
            <a:ext cx="11662611" cy="5811838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6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8A02C-6822-7982-66DE-133DD2BE7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3DB6E-F2E3-C290-2D92-69B769F6D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859" y="1253331"/>
            <a:ext cx="6895712" cy="4351338"/>
          </a:xfrm>
        </p:spPr>
        <p:txBody>
          <a:bodyPr>
            <a:noAutofit/>
          </a:bodyPr>
          <a:lstStyle/>
          <a:p>
            <a:r>
              <a:rPr lang="en-US" sz="2400" dirty="0"/>
              <a:t>Data collection and preprocessing for fraud detection. </a:t>
            </a:r>
          </a:p>
          <a:p>
            <a:r>
              <a:rPr lang="en-US" sz="2400" dirty="0"/>
              <a:t> Develop and train machine learning models for fraud detection.</a:t>
            </a:r>
          </a:p>
          <a:p>
            <a:r>
              <a:rPr lang="en-US" sz="2400" dirty="0"/>
              <a:t> Build and train NLP model for chatbot functionality.</a:t>
            </a:r>
          </a:p>
          <a:p>
            <a:r>
              <a:rPr lang="en-US" sz="2400" dirty="0"/>
              <a:t>Design and implement case management system. </a:t>
            </a:r>
          </a:p>
          <a:p>
            <a:r>
              <a:rPr lang="en-US" sz="2400" dirty="0"/>
              <a:t> Integrate all modules into a cohesive platform. </a:t>
            </a:r>
          </a:p>
          <a:p>
            <a:r>
              <a:rPr lang="en-US" sz="2400" dirty="0"/>
              <a:t> Test and validate system performance.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7681D6-E22D-7F5F-3D7B-2268FB0A5919}"/>
              </a:ext>
            </a:extLst>
          </p:cNvPr>
          <p:cNvSpPr/>
          <p:nvPr/>
        </p:nvSpPr>
        <p:spPr>
          <a:xfrm>
            <a:off x="401216" y="365125"/>
            <a:ext cx="11355355" cy="61277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E46A1F-0C40-22ED-1D50-924BBECF3D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20" y="1138644"/>
            <a:ext cx="3965510" cy="4973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996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C62D3-7707-DBB7-6EED-4A1A9B277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90" y="335902"/>
            <a:ext cx="10515600" cy="1325563"/>
          </a:xfrm>
        </p:spPr>
        <p:txBody>
          <a:bodyPr>
            <a:normAutofit/>
          </a:bodyPr>
          <a:lstStyle/>
          <a:p>
            <a:r>
              <a:rPr lang="en-IN" sz="3500" b="1" dirty="0">
                <a:latin typeface="Times" panose="02020603050405020304" pitchFamily="18" charset="0"/>
                <a:cs typeface="Times" panose="02020603050405020304" pitchFamily="18" charset="0"/>
              </a:rPr>
              <a:t>Specific Parameters</a:t>
            </a:r>
            <a:br>
              <a:rPr lang="en-IN" sz="3500" b="1" dirty="0">
                <a:latin typeface="Times" panose="02020603050405020304" pitchFamily="18" charset="0"/>
                <a:cs typeface="Times" panose="02020603050405020304" pitchFamily="18" charset="0"/>
              </a:rPr>
            </a:br>
            <a:endParaRPr lang="en-IN" sz="3500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5FF03-9B02-FEFE-E253-723487EE5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231" y="1383959"/>
            <a:ext cx="6107706" cy="4351338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Fraud Detection: Accuracy &gt; 95%, False Positive Rate &lt; 2%.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Chatbot: Response time &lt; 2 seconds, Intent accuracy &gt; 90%.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Case Management: Case resolution time &lt; 24 hours.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Scalability: Handle 10,000 transactions/minute.</a:t>
            </a: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FDCA91-8768-B84E-46B7-6AC856D7929B}"/>
              </a:ext>
            </a:extLst>
          </p:cNvPr>
          <p:cNvSpPr/>
          <p:nvPr/>
        </p:nvSpPr>
        <p:spPr>
          <a:xfrm>
            <a:off x="466530" y="335902"/>
            <a:ext cx="11327363" cy="61861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2EA25-42A5-EC24-69DF-A3ADDDC14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497" y="457443"/>
            <a:ext cx="4591396" cy="571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07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893</Words>
  <Application>Microsoft Office PowerPoint</Application>
  <PresentationFormat>Widescreen</PresentationFormat>
  <Paragraphs>98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</vt:lpstr>
      <vt:lpstr>Times New Roman</vt:lpstr>
      <vt:lpstr>Office Theme</vt:lpstr>
      <vt:lpstr>Developement Of Chatbot For Fraud Alert </vt:lpstr>
      <vt:lpstr>INTRODUCTION :</vt:lpstr>
      <vt:lpstr>Module 1: Fraud Detection &amp; Alert </vt:lpstr>
      <vt:lpstr>Module 2: NLP Powered Chatbot Integration </vt:lpstr>
      <vt:lpstr>Module 3:  Fraud Reporting &amp; Case Management - Objective</vt:lpstr>
      <vt:lpstr>Project Component Requirements </vt:lpstr>
      <vt:lpstr>System Architecture </vt:lpstr>
      <vt:lpstr>Tasks </vt:lpstr>
      <vt:lpstr>Specific Parameters </vt:lpstr>
      <vt:lpstr> </vt:lpstr>
      <vt:lpstr>Outcome / Outcome Parameters </vt:lpstr>
      <vt:lpstr>Techniques to Be Used </vt:lpstr>
      <vt:lpstr>Results and Outcomes  </vt:lpstr>
      <vt:lpstr>Conclusion</vt:lpstr>
      <vt:lpstr>Future Scope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Mayoora Mahesh</dc:creator>
  <cp:lastModifiedBy>k.vishnu vardhan</cp:lastModifiedBy>
  <cp:revision>5</cp:revision>
  <dcterms:created xsi:type="dcterms:W3CDTF">2025-07-11T15:50:57Z</dcterms:created>
  <dcterms:modified xsi:type="dcterms:W3CDTF">2025-08-30T05:19:29Z</dcterms:modified>
</cp:coreProperties>
</file>