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70" r:id="rId10"/>
    <p:sldId id="271" r:id="rId11"/>
    <p:sldId id="272" r:id="rId12"/>
    <p:sldId id="265" r:id="rId13"/>
    <p:sldId id="264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BF4F-B489-4284-921F-C18F42F5A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C0708-28DD-415C-9A76-165220C81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2E9E7-372F-46E6-BD2C-15F5B05B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F6B-7259-4EE9-AA57-010CE1059C6A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6FF4-5D4F-4921-95ED-D41CCE88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9E5EE-95D9-4854-ABCA-F24B3644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810-BE4F-42CC-8B4B-EFD00EC42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3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38B3-5366-46BA-B192-F7F035CC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5132D-CB33-46B8-8EED-88F5F7A97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6E68B-82D6-4BA2-AFC7-D28670BA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F6B-7259-4EE9-AA57-010CE1059C6A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5E8F-FF4D-4787-AB96-ABB8C192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83BE-8BAA-43F5-9580-724F58E6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810-BE4F-42CC-8B4B-EFD00EC42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E2DEE-004C-40E8-BF02-2B786076F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4E528-B053-4DF1-9A1D-30AB59692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5F4C-1E79-4F4C-AF43-4A1DF086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F6B-7259-4EE9-AA57-010CE1059C6A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95C9-166C-4C48-B30E-E40B8276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395EE-88A8-45E3-8E60-5B79EEBA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810-BE4F-42CC-8B4B-EFD00EC42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6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67C0-3020-437E-B0FD-E0FEA5E7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FFEA-3C9A-4098-8815-DB710D80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238A-8739-409F-85F9-4D56F296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F6B-7259-4EE9-AA57-010CE1059C6A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638EB-2B7C-4F6D-911B-83DD568C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0D36-E985-4703-A539-9560F38F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810-BE4F-42CC-8B4B-EFD00EC42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1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410B-4CEC-488C-9BD8-78F959E2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DD642-89C1-4987-BF49-83760F06B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9FD9-37D1-4575-AF00-01BF6A84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F6B-7259-4EE9-AA57-010CE1059C6A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BEBA-272A-4826-8B6B-3036C3F0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BFF8-BA1F-4EFB-9AA8-D196898C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810-BE4F-42CC-8B4B-EFD00EC42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56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A55B-93F0-4672-9DAC-0D311BB7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FE23-C79D-4D30-A7A4-52AFEC5C1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62670-9006-425F-BB83-DBB18A1FF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2AF68-4AE1-4426-BCA0-787E06DF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F6B-7259-4EE9-AA57-010CE1059C6A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70863-E914-4538-A7F5-98E2CD6F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1EA8-1600-460F-85A2-A670303E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810-BE4F-42CC-8B4B-EFD00EC42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3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EDC-3F90-4313-89C1-AC6D7FEA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F5FED-5C12-4A95-A299-9DE7A0165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59B62-516B-4EA8-BF1B-C27B68BD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53BE5-61E1-491B-B6A6-B2F6FA39F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3659B-600C-45AA-AB3A-5854BB3D5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73E38-40A9-44F3-985B-F39E61ED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F6B-7259-4EE9-AA57-010CE1059C6A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8E9CE-8947-45DD-8DA7-AE613EA2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39F35-FDAD-46DF-83B8-1B7B77D7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810-BE4F-42CC-8B4B-EFD00EC42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1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942F-13EA-43E5-9FEF-1881DBAD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C5C5F-7B90-4D7C-B6EA-5A264AD2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F6B-7259-4EE9-AA57-010CE1059C6A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FC86D-520B-4CA7-93E7-7F82574B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6CCFE-8724-4829-A03A-1D4E9CBD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810-BE4F-42CC-8B4B-EFD00EC42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57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E724A-EE89-4DBA-A91F-6640AAF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F6B-7259-4EE9-AA57-010CE1059C6A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7BC99-D04E-499F-BD5F-51D64A96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A92D-CC38-4D24-B724-65A928B5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810-BE4F-42CC-8B4B-EFD00EC42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0CA1-B9A3-4749-A205-4A6CD53A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F9D5-9A67-49CD-BE77-867FE41F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F7CB4-2B42-4130-9AFE-E7620B012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83308-B8BB-4FC2-8C92-D21231CC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F6B-7259-4EE9-AA57-010CE1059C6A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48648-793A-4DC9-936F-0D23F65C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6B1F2-A295-4985-91E9-D1413C77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810-BE4F-42CC-8B4B-EFD00EC42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7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BEEA-E131-4597-847D-D3552670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E7E5F-6956-4EA5-B99E-B800D3DD0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60024-136B-426D-A127-5380A8E9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DA484-1676-462D-B63B-CC4E1065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F6B-7259-4EE9-AA57-010CE1059C6A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90AE9-3E7F-487B-B5A4-D0A207DA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ED9DB-7F22-49F8-B3EB-CA29152D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E810-BE4F-42CC-8B4B-EFD00EC42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35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29E51-0E00-4E4B-9039-9751CA3F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762C6-138A-415D-A2C1-9A33F4BD1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D526E-F711-47D1-9F16-BA73A8CCD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8F6B-7259-4EE9-AA57-010CE1059C6A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3920A-FA2F-46E4-BF44-7A7BD53B6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1D753-FBC9-4939-B31D-F9FFE18A6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E810-BE4F-42CC-8B4B-EFD00EC42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0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F4E2-645D-48D6-B3B5-66E9F6EA4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8059"/>
            <a:ext cx="9144000" cy="1757903"/>
          </a:xfrm>
        </p:spPr>
        <p:txBody>
          <a:bodyPr>
            <a:normAutofit fontScale="90000"/>
          </a:bodyPr>
          <a:lstStyle/>
          <a:p>
            <a:r>
              <a:rPr lang="en-IN" dirty="0"/>
              <a:t>Histogram of oriented gradients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95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CFA47-6FA8-4916-92C0-45ECC631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111"/>
            <a:ext cx="10515600" cy="5680852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+mj-lt"/>
              </a:rPr>
              <a:t>Now we need to calculate the LBP value for the center pixel. We can start from any neighboring pixel and work our way clockwise or counter-clockwise, but our ordering must be kept consistent for all pixels in our image.</a:t>
            </a:r>
          </a:p>
          <a:p>
            <a:pPr algn="just"/>
            <a:r>
              <a:rPr lang="en-US" sz="2600" dirty="0">
                <a:latin typeface="+mj-lt"/>
              </a:rPr>
              <a:t>The results of this binary test are stored in an 8-bit array, which we then convert to decimal, like this:</a:t>
            </a:r>
          </a:p>
          <a:p>
            <a:pPr algn="just"/>
            <a:r>
              <a:rPr lang="en-US" sz="2600" dirty="0">
                <a:latin typeface="+mj-lt"/>
              </a:rPr>
              <a:t>For Eg:</a:t>
            </a:r>
          </a:p>
          <a:p>
            <a:pPr algn="just"/>
            <a:endParaRPr lang="en-IN" sz="2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583B5-B5CC-48EB-935C-74AF0DC2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04" y="2883254"/>
            <a:ext cx="2753109" cy="2667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716F0-420B-4D9B-95CC-99538BD9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060" y="3041221"/>
            <a:ext cx="4401164" cy="5906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44947C8-52DD-44ED-8173-B1B038BB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856" y="4105023"/>
            <a:ext cx="3816440" cy="1099276"/>
          </a:xfrm>
        </p:spPr>
        <p:txBody>
          <a:bodyPr>
            <a:normAutofit/>
          </a:bodyPr>
          <a:lstStyle/>
          <a:p>
            <a:r>
              <a:rPr lang="en-IN" sz="2400" dirty="0"/>
              <a:t>The decimal value will be 23.</a:t>
            </a:r>
          </a:p>
        </p:txBody>
      </p:sp>
    </p:spTree>
    <p:extLst>
      <p:ext uri="{BB962C8B-B14F-4D97-AF65-F5344CB8AC3E}">
        <p14:creationId xmlns:p14="http://schemas.microsoft.com/office/powerpoint/2010/main" val="55157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F43F0B-66EF-4AE1-99FD-72550659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1" y="399240"/>
            <a:ext cx="10515600" cy="5738813"/>
          </a:xfrm>
        </p:spPr>
        <p:txBody>
          <a:bodyPr/>
          <a:lstStyle/>
          <a:p>
            <a:r>
              <a:rPr lang="en-US" dirty="0">
                <a:latin typeface="+mj-lt"/>
              </a:rPr>
              <a:t>This process of thresholding, accumulating binary strings, and storing the output decimal value in the LBP array is then repeated for each pixel in the input image.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last step is to compute a histogram over the output LBP array. Since a 3 x 3 neighborhood has 2 ^ 8 = 256 possible patterns, our LBP 2D array thus has a minimum value of 0 and a maximum value of 255, allowing us to construct a 256-bin histogram of LBP codes as our final feature vector: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 However, being able to capture details at such a small scale is also the biggest drawback to the algorithm — we cannot capture details at varying scales, only the fixed 3 x 3 scale!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266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EE5B-38E0-4344-8524-71B04B1C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4955-62A9-473F-9C8A-E321691F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Neural networks are artificial systems that were inspired by biological neural networks. These systems learn to perform tasks by being exposed to various datasets and examples without any task-specific rules. The idea is that the system generates identifying characteristics from the data they have been passed without being programmed with a pre-programmed understanding of these datasets.</a:t>
            </a:r>
          </a:p>
          <a:p>
            <a:r>
              <a:rPr lang="en-US" dirty="0">
                <a:latin typeface="+mj-lt"/>
              </a:rPr>
              <a:t>If we had one hidden layer, it would look like: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                                                            where a is the activation nodes and 					       comprises of the hidden layer.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23509-98F5-4828-95B5-800546BA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13" y="4992069"/>
            <a:ext cx="448690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7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B1DF4-3750-42FE-AF74-A1AD5DF60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867066" y="1343246"/>
            <a:ext cx="8004470" cy="2178166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C63F17F-36EE-4AF3-ADF6-32F15CE88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7066" y="437745"/>
            <a:ext cx="3932237" cy="771694"/>
          </a:xfrm>
        </p:spPr>
        <p:txBody>
          <a:bodyPr/>
          <a:lstStyle/>
          <a:p>
            <a:r>
              <a:rPr lang="en-US" dirty="0"/>
              <a:t>The values for each of the "activation" nodes is obtained as follows: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3B944A-71E9-4478-AACE-639258BC8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66" y="4312013"/>
            <a:ext cx="1762371" cy="1390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EB5E13-9E88-477D-9CB3-260F7F2ED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723" y="4123910"/>
            <a:ext cx="4715533" cy="514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38AA54-A0A9-4FD4-B935-FFBFE313C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723" y="5007435"/>
            <a:ext cx="2734057" cy="466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8F5149-8514-417F-8066-B5DF2F383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723" y="5514754"/>
            <a:ext cx="2991267" cy="724001"/>
          </a:xfrm>
          <a:prstGeom prst="rect">
            <a:avLst/>
          </a:prstGeom>
        </p:spPr>
      </p:pic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96421D1-5DE7-4786-91B6-537F6FA6621A}"/>
              </a:ext>
            </a:extLst>
          </p:cNvPr>
          <p:cNvSpPr txBox="1">
            <a:spLocks/>
          </p:cNvSpPr>
          <p:nvPr/>
        </p:nvSpPr>
        <p:spPr>
          <a:xfrm>
            <a:off x="2826425" y="4312013"/>
            <a:ext cx="3932237" cy="771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If network has </a:t>
            </a:r>
            <a:r>
              <a:rPr lang="en-US" b="0" i="1" dirty="0">
                <a:solidFill>
                  <a:srgbClr val="1F1F1F"/>
                </a:solidFill>
                <a:effectLst/>
                <a:latin typeface="+mj-lt"/>
              </a:rPr>
              <a:t>sj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​ units in layer </a:t>
            </a:r>
            <a:r>
              <a:rPr lang="en-US" b="0" i="1" dirty="0">
                <a:solidFill>
                  <a:srgbClr val="1F1F1F"/>
                </a:solidFill>
                <a:effectLst/>
                <a:latin typeface="+mj-lt"/>
              </a:rPr>
              <a:t>j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 and </a:t>
            </a:r>
            <a:r>
              <a:rPr lang="en-US" b="0" i="1" dirty="0">
                <a:solidFill>
                  <a:srgbClr val="1F1F1F"/>
                </a:solidFill>
                <a:effectLst/>
                <a:latin typeface="+mj-lt"/>
              </a:rPr>
              <a:t>sj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+1​ units in layer </a:t>
            </a:r>
            <a:r>
              <a:rPr lang="en-US" b="0" i="1" dirty="0">
                <a:solidFill>
                  <a:srgbClr val="1F1F1F"/>
                </a:solidFill>
                <a:effectLst/>
                <a:latin typeface="+mj-lt"/>
              </a:rPr>
              <a:t>j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+1, then Θ(</a:t>
            </a:r>
            <a:r>
              <a:rPr lang="en-US" b="0" i="1" dirty="0">
                <a:solidFill>
                  <a:srgbClr val="1F1F1F"/>
                </a:solidFill>
                <a:effectLst/>
                <a:latin typeface="+mj-lt"/>
              </a:rPr>
              <a:t>j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) will be of dimension </a:t>
            </a:r>
            <a:r>
              <a:rPr lang="en-US" b="0" i="1" dirty="0">
                <a:solidFill>
                  <a:srgbClr val="1F1F1F"/>
                </a:solidFill>
                <a:effectLst/>
                <a:latin typeface="+mj-lt"/>
              </a:rPr>
              <a:t>sj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+1​×(</a:t>
            </a:r>
            <a:r>
              <a:rPr lang="en-US" b="0" i="1" dirty="0">
                <a:solidFill>
                  <a:srgbClr val="1F1F1F"/>
                </a:solidFill>
                <a:effectLst/>
                <a:latin typeface="+mj-lt"/>
              </a:rPr>
              <a:t>sj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​+1).</a:t>
            </a:r>
            <a:endParaRPr lang="en-IN" dirty="0">
              <a:latin typeface="+mj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8240C68-A4AE-460B-B8C7-3CC91BE97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074316"/>
            <a:ext cx="5304817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5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8926F8-521D-4C10-8E69-E155054B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E56B39-C506-450E-B4DF-7D9AD35D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3109"/>
            <a:ext cx="10515600" cy="3077620"/>
          </a:xfrm>
        </p:spPr>
        <p:txBody>
          <a:bodyPr/>
          <a:lstStyle/>
          <a:p>
            <a:r>
              <a:rPr lang="en-IN" dirty="0"/>
              <a:t>Cost function:</a:t>
            </a:r>
          </a:p>
          <a:p>
            <a:pPr lvl="1"/>
            <a:endParaRPr lang="en-IN" dirty="0"/>
          </a:p>
          <a:p>
            <a:pPr lvl="1"/>
            <a:endParaRPr lang="en-IN" dirty="0">
              <a:latin typeface="+mj-lt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CC2194C-E913-4616-A467-45504BED5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967"/>
            <a:ext cx="10515600" cy="278937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CB5F8C-7330-4FBE-90DB-C2458A62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954"/>
            <a:ext cx="12192000" cy="2885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3F1F89-F601-494A-9E04-F77C0CD08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31" y="4084076"/>
            <a:ext cx="1169833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3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92D81F-CB35-428E-95E3-A0922CE30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040" y="3737446"/>
            <a:ext cx="3549717" cy="27654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6E98E5-CC62-4580-AEE5-F97DD0563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864038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9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2CC07-C61B-4644-B947-7B8B483F7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096322" cy="390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55FC9-37CD-47C9-98C2-0DDC1E158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1" y="910545"/>
            <a:ext cx="8621328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66837-8A90-4481-BBDB-85A7C5BA3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42" y="1570281"/>
            <a:ext cx="3143689" cy="3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CCC19B-9D06-4111-BA46-911C19DAE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17" y="2235257"/>
            <a:ext cx="8116433" cy="2562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5ACD05-D759-4FEF-98E7-BAEC1ADB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742" y="5205272"/>
            <a:ext cx="1686160" cy="552527"/>
          </a:xfrm>
          <a:prstGeom prst="rect">
            <a:avLst/>
          </a:prstGeom>
        </p:spPr>
      </p:pic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9153361-58B7-4218-8773-044C097A3A6B}"/>
              </a:ext>
            </a:extLst>
          </p:cNvPr>
          <p:cNvSpPr txBox="1">
            <a:spLocks/>
          </p:cNvSpPr>
          <p:nvPr/>
        </p:nvSpPr>
        <p:spPr>
          <a:xfrm>
            <a:off x="4146431" y="5175761"/>
            <a:ext cx="3932237" cy="771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+mj-lt"/>
              </a:rPr>
              <a:t>The back propagation algorithm is used to calculate the partial derivatives and help in minimising our cost function</a:t>
            </a:r>
          </a:p>
        </p:txBody>
      </p:sp>
    </p:spTree>
    <p:extLst>
      <p:ext uri="{BB962C8B-B14F-4D97-AF65-F5344CB8AC3E}">
        <p14:creationId xmlns:p14="http://schemas.microsoft.com/office/powerpoint/2010/main" val="117451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B65C0-BDB6-4D21-8127-8D1DD46F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3" y="952542"/>
            <a:ext cx="7554379" cy="750161"/>
          </a:xfrm>
          <a:prstGeom prst="rect">
            <a:avLst/>
          </a:prstGeom>
        </p:spPr>
      </p:pic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C436560-F8A0-4B02-9A99-1F2B49F1812F}"/>
              </a:ext>
            </a:extLst>
          </p:cNvPr>
          <p:cNvSpPr txBox="1">
            <a:spLocks/>
          </p:cNvSpPr>
          <p:nvPr/>
        </p:nvSpPr>
        <p:spPr>
          <a:xfrm>
            <a:off x="537470" y="443495"/>
            <a:ext cx="3932237" cy="771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+mj-lt"/>
              </a:rPr>
              <a:t>Gradient checking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2B671D4B-4B9F-4461-A94D-D90225D67B99}"/>
              </a:ext>
            </a:extLst>
          </p:cNvPr>
          <p:cNvSpPr txBox="1">
            <a:spLocks/>
          </p:cNvSpPr>
          <p:nvPr/>
        </p:nvSpPr>
        <p:spPr>
          <a:xfrm>
            <a:off x="537469" y="2004544"/>
            <a:ext cx="3932237" cy="771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+mj-lt"/>
              </a:rPr>
              <a:t> </a:t>
            </a:r>
            <a:endParaRPr lang="en-IN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AA7B-2A41-48F0-88D9-5524E7AB3820}"/>
              </a:ext>
            </a:extLst>
          </p:cNvPr>
          <p:cNvSpPr txBox="1"/>
          <p:nvPr/>
        </p:nvSpPr>
        <p:spPr>
          <a:xfrm>
            <a:off x="537469" y="1760778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With multiple theta matrices, we can approximate the derivative </a:t>
            </a:r>
            <a:r>
              <a:rPr lang="en-US" i="0" dirty="0">
                <a:solidFill>
                  <a:srgbClr val="1F1F1F"/>
                </a:solidFill>
                <a:effectLst/>
                <a:latin typeface="+mj-lt"/>
              </a:rPr>
              <a:t>with respect to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 Θ</a:t>
            </a:r>
            <a:r>
              <a:rPr lang="en-US" b="0" i="1" dirty="0">
                <a:solidFill>
                  <a:srgbClr val="1F1F1F"/>
                </a:solidFill>
                <a:effectLst/>
                <a:latin typeface="+mj-lt"/>
              </a:rPr>
              <a:t>j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​ as follows:</a:t>
            </a:r>
            <a:endParaRPr lang="en-IN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59157-1414-478A-BBF9-83CAA5414256}"/>
              </a:ext>
            </a:extLst>
          </p:cNvPr>
          <p:cNvSpPr txBox="1"/>
          <p:nvPr/>
        </p:nvSpPr>
        <p:spPr>
          <a:xfrm>
            <a:off x="537469" y="2798074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First, pick a network architecture; choose the layout of your neural network, including how many hidden units in each layer and how many layers in total you want to have.</a:t>
            </a:r>
            <a:endParaRPr lang="en-IN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D6373-1DB6-4D07-9795-0568077AD8D0}"/>
              </a:ext>
            </a:extLst>
          </p:cNvPr>
          <p:cNvSpPr txBox="1"/>
          <p:nvPr/>
        </p:nvSpPr>
        <p:spPr>
          <a:xfrm>
            <a:off x="537469" y="247440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RECAP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6E637A-4B0F-440E-BA39-B0588107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9" y="3721404"/>
            <a:ext cx="9326378" cy="30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8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FB31-A792-4E1F-A913-DB9943D2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669721"/>
            <a:ext cx="10515600" cy="1325563"/>
          </a:xfrm>
        </p:spPr>
        <p:txBody>
          <a:bodyPr/>
          <a:lstStyle/>
          <a:p>
            <a:r>
              <a:rPr lang="en-IN" dirty="0"/>
              <a:t>Theory</a:t>
            </a:r>
            <a:br>
              <a:rPr lang="en-IN" dirty="0"/>
            </a:br>
            <a:r>
              <a:rPr lang="en-IN" dirty="0"/>
              <a:t> </a:t>
            </a:r>
            <a:r>
              <a:rPr lang="en-IN" sz="3200" dirty="0"/>
              <a:t>Step 1: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6EBEF49-D0D6-4AFD-948F-5CB0E20E7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2035" y="2432343"/>
            <a:ext cx="11626528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Here are the most important aspects of HOG: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HOG focuses on the structure of the object. It extracts the information of the edges magnitude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as well as the orientation of the edges.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It uses a detection window of 64x128 pixels, so the image is first converted into (64,128) shape.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The image is then further divided into small parts, and then the gradient and orientation of each part is calculated.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It is divided into 16x16 cells into blocks with 50% overlap,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212529"/>
                </a:solidFill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so there are going to be 7x15 = 105 blocks in total, and each block consists of 2x2 cells with 8x8 pixels.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We take the 64 gradient vectors of each block (8x8 pixel cell) and put them into a 9-bin histogram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6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1022-5BE7-4866-B7B8-B2DBD8F9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5726-2CF5-4507-8609-E30AA8E62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The next step is to calculate the gradient for every pixel in the image. Gradients are the small change in the x and y directions</a:t>
            </a:r>
          </a:p>
          <a:p>
            <a:r>
              <a:rPr lang="en-US" dirty="0">
                <a:latin typeface="+mj-lt"/>
              </a:rPr>
              <a:t>We will extract a patch of pixels and calculate the gradient :</a:t>
            </a:r>
          </a:p>
          <a:p>
            <a:pPr lvl="1"/>
            <a:r>
              <a:rPr lang="en-US" dirty="0">
                <a:latin typeface="+mj-lt"/>
              </a:rPr>
              <a:t>Change in X direction(Gx) </a:t>
            </a:r>
          </a:p>
          <a:p>
            <a:pPr lvl="1"/>
            <a:r>
              <a:rPr lang="en-IN" dirty="0">
                <a:latin typeface="+mj-lt"/>
              </a:rPr>
              <a:t>Change in Y direction(Gy) </a:t>
            </a:r>
          </a:p>
          <a:p>
            <a:r>
              <a:rPr lang="en-US" dirty="0">
                <a:latin typeface="+mj-lt"/>
              </a:rPr>
              <a:t>This process will give us two new matrices – one storing gradients in the x-direction and the other storing gradients in the y direction. </a:t>
            </a:r>
          </a:p>
          <a:p>
            <a:r>
              <a:rPr lang="en-US" dirty="0">
                <a:latin typeface="+mj-lt"/>
              </a:rPr>
              <a:t>The same process is repeated for all the pixels in the image. The next step would be to find the magnitude and orientation using these values.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4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7EC0-0411-415E-BCDB-243F4470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37" y="171584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C487-942D-433A-8C24-4A845939A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7" y="1237489"/>
            <a:ext cx="10515600" cy="2376724"/>
          </a:xfrm>
        </p:spPr>
        <p:txBody>
          <a:bodyPr/>
          <a:lstStyle/>
          <a:p>
            <a:r>
              <a:rPr lang="en-US" dirty="0">
                <a:latin typeface="+mj-lt"/>
              </a:rPr>
              <a:t>Total Gradient Magnitude =  √[(Gx)2+(Gy)2]</a:t>
            </a:r>
          </a:p>
          <a:p>
            <a:r>
              <a:rPr lang="en-US" dirty="0">
                <a:latin typeface="+mj-lt"/>
              </a:rPr>
              <a:t>Next, calculate the orientation (or direction) for the same pixel. We know that we can write the tan for the angles:</a:t>
            </a:r>
          </a:p>
          <a:p>
            <a:r>
              <a:rPr lang="en-US" dirty="0">
                <a:latin typeface="+mj-lt"/>
              </a:rPr>
              <a:t>tan(Φ) = Gy / Gx</a:t>
            </a:r>
            <a:endParaRPr lang="en-IN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B7DD78-0A3B-4568-B220-1549B9733D4B}"/>
              </a:ext>
            </a:extLst>
          </p:cNvPr>
          <p:cNvSpPr txBox="1">
            <a:spLocks/>
          </p:cNvSpPr>
          <p:nvPr/>
        </p:nvSpPr>
        <p:spPr>
          <a:xfrm>
            <a:off x="604737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Step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5482B2-AEFC-4402-82A2-65DABB1AB7B1}"/>
              </a:ext>
            </a:extLst>
          </p:cNvPr>
          <p:cNvSpPr txBox="1">
            <a:spLocks/>
          </p:cNvSpPr>
          <p:nvPr/>
        </p:nvSpPr>
        <p:spPr>
          <a:xfrm>
            <a:off x="604737" y="3828508"/>
            <a:ext cx="10124871" cy="2857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The histograms created in the HOG feature descriptor are not generated for the whole image. Instead, the image is divided into 8×8 cells, and the histogram of oriented gradients is computed for each cell.</a:t>
            </a:r>
          </a:p>
          <a:p>
            <a:r>
              <a:rPr lang="en-US" dirty="0">
                <a:latin typeface="+mj-lt"/>
              </a:rPr>
              <a:t>By doing so, we get the features (or histogram) for the smaller patches which in turn represent the whole image. We can certainly change this value here from 8 x 8 to 16 x 16 or 32 x 32.</a:t>
            </a:r>
          </a:p>
          <a:p>
            <a:r>
              <a:rPr lang="en-US" dirty="0">
                <a:latin typeface="+mj-lt"/>
              </a:rPr>
              <a:t>If we divide the image into 8×8 cells and generate the histograms, we will get a 9 x 1 matrix for each cell.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493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7B10-386F-4B40-B0FF-89F50D7A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 5: Normalize gradients in 16×16 cell (36×1)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8849-EBAE-4131-80E4-2C30F50E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+mj-lt"/>
              </a:rPr>
              <a:t>Although we already have the HOG features created for the 8×8 cells of the image, the gradients of the image are sensitive to the overall lighting. This means that for a particular picture, some portion of the image would be very bright as compared to the other portions.</a:t>
            </a:r>
          </a:p>
          <a:p>
            <a:r>
              <a:rPr lang="en-US" sz="2600" dirty="0">
                <a:latin typeface="+mj-lt"/>
              </a:rPr>
              <a:t>We cannot completely eliminate this from the image. But we can reduce this lighting variation by normalizing the gradients by taking 16×16 blocks.</a:t>
            </a:r>
          </a:p>
          <a:p>
            <a:r>
              <a:rPr lang="en-US" sz="2600" dirty="0">
                <a:latin typeface="+mj-lt"/>
              </a:rPr>
              <a:t>We would have 105 (7×15) blocks of 16×16. Each of these 105 blocks has a vector of 36×1 as features. Hence, the total features for the image would be 105 x 36×1 = 3780 features.</a:t>
            </a:r>
            <a:endParaRPr lang="en-IN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582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D9E4A-9963-4AEA-8238-C4E74A50B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7" y="2344366"/>
            <a:ext cx="5235197" cy="30739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447AF-57B8-4BFB-B0D0-19AB11BEB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92" y="1917938"/>
            <a:ext cx="3287949" cy="34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4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585B5-6F63-4F9F-8D4C-5AC52FCBD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7" y="2080125"/>
            <a:ext cx="4813822" cy="32117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8C6404-BE06-4A1E-B8E1-F9A116B34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68" y="2080125"/>
            <a:ext cx="4426085" cy="33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7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859F6-FCC8-441B-875B-EE64A1921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37" y="2424112"/>
            <a:ext cx="3471255" cy="30856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C6E22-CC9A-489A-85C8-56CFF7F0A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19" y="1947077"/>
            <a:ext cx="2801565" cy="45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8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5CD3-320A-4F1E-B9A3-236D3BC4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Local Binary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0801-635B-4C0C-8D00-CF04001C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</a:rPr>
              <a:t>The first step in constructing the LBP texture descriptor is to convert the image to grayscale. For each pixel in the grayscale image, we select a neighborhood of size r surrounding the center pixel. A LBP value is then calculated for this center pixel and stored in the output 2D array with the same width and height as the input image.</a:t>
            </a:r>
            <a:endParaRPr lang="en-IN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D5D74-85D1-493F-985D-B71A89996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3" y="4001294"/>
            <a:ext cx="5842162" cy="24692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3991C9B-85FC-40FB-B7D0-1589BCC3D9E0}"/>
              </a:ext>
            </a:extLst>
          </p:cNvPr>
          <p:cNvSpPr txBox="1">
            <a:spLocks/>
          </p:cNvSpPr>
          <p:nvPr/>
        </p:nvSpPr>
        <p:spPr>
          <a:xfrm>
            <a:off x="7385834" y="3612187"/>
            <a:ext cx="4598643" cy="2491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the above figure we take the center pixel (highlighted in red) and threshold it against its neighborhood of 8 pixels. If the intensity of the center pixel is greater-than-or-equal to its neighbor, then we set the value to 1; otherwise, we set it to 0. With 8 surrounding pixels, we have a total of 2 ^ 8 = 256 possible combinations of LBP codes.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89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1116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Histogram of oriented gradients </vt:lpstr>
      <vt:lpstr>Theory  Step 1:</vt:lpstr>
      <vt:lpstr>Step 2</vt:lpstr>
      <vt:lpstr>Step 3</vt:lpstr>
      <vt:lpstr>Step 5: Normalize gradients in 16×16 cell (36×1)</vt:lpstr>
      <vt:lpstr>PowerPoint Presentation</vt:lpstr>
      <vt:lpstr>PowerPoint Presentation</vt:lpstr>
      <vt:lpstr>PowerPoint Presentation</vt:lpstr>
      <vt:lpstr>Local Binary Pattern</vt:lpstr>
      <vt:lpstr>The decimal value will be 23.</vt:lpstr>
      <vt:lpstr>PowerPoint Presentation</vt:lpstr>
      <vt:lpstr>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of oriented gradients</dc:title>
  <dc:creator>vishnu</dc:creator>
  <cp:lastModifiedBy>vishnu</cp:lastModifiedBy>
  <cp:revision>42</cp:revision>
  <dcterms:created xsi:type="dcterms:W3CDTF">2021-06-23T17:30:13Z</dcterms:created>
  <dcterms:modified xsi:type="dcterms:W3CDTF">2021-07-08T19:41:41Z</dcterms:modified>
</cp:coreProperties>
</file>