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734" autoAdjust="0"/>
    <p:restoredTop sz="94660"/>
  </p:normalViewPr>
  <p:slideViewPr>
    <p:cSldViewPr>
      <p:cViewPr varScale="1">
        <p:scale>
          <a:sx n="87" d="100"/>
          <a:sy n="87" d="100"/>
        </p:scale>
        <p:origin x="-104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tableStyles" Target="tableStyles.xml"/><Relationship Id="rId36" Type="http://schemas.openxmlformats.org/officeDocument/2006/relationships/presProps" Target="presProps.xml"/><Relationship Id="rId3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3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5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33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3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3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36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37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38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39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40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4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42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43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44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2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3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4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5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6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7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8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9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60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61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62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63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64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65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66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67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8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9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0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672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D3FA2B-3F3B-4AB6-A4A1-13A4BFD8DF45}" type="slidenum">
              <a:rPr lang="en-US" smtClean="0"/>
            </a:fld>
            <a:endParaRPr lang="en-US"/>
          </a:p>
        </p:txBody>
      </p:sp>
      <p:sp>
        <p:nvSpPr>
          <p:cNvPr id="1048675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7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  <p:sp>
        <p:nvSpPr>
          <p:cNvPr id="104871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7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6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10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8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9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90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91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92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93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94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5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6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3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4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5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6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7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8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9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8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  <p:sp>
        <p:nvSpPr>
          <p:cNvPr id="1048823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4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25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en-US"/>
          </a:p>
        </p:txBody>
      </p:sp>
      <p:sp>
        <p:nvSpPr>
          <p:cNvPr id="1048827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31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32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33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3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3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3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37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38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39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40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41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42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43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4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5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6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7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8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9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5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6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6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6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6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6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65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66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67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68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0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71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77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en-US"/>
          </a:p>
        </p:txBody>
      </p:sp>
      <p:sp>
        <p:nvSpPr>
          <p:cNvPr id="10487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D3FA2B-3F3B-4AB6-A4A1-13A4BFD8DF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3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EFFCD7F-7837-4304-AB95-CBF83922D15A}" type="datetimeFigureOut">
              <a:rPr lang="en-US" smtClean="0"/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CD3FA2B-3F3B-4AB6-A4A1-13A4BFD8DF45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Rectangle 3"/>
          <p:cNvSpPr/>
          <p:nvPr/>
        </p:nvSpPr>
        <p:spPr>
          <a:xfrm>
            <a:off x="5029200" y="2828836"/>
            <a:ext cx="2590800" cy="1958341"/>
          </a:xfrm>
          <a:prstGeom prst="rect"/>
        </p:spPr>
        <p:txBody>
          <a:bodyPr wrap="square">
            <a:spAutoFit/>
          </a:bodyPr>
          <a:p>
            <a:r>
              <a:rPr b="1" dirty="0" lang="en-US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The Bible Mission</a:t>
            </a:r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:</a:t>
            </a:r>
          </a:p>
          <a:p>
            <a:endParaRPr b="1" dirty="0" lang="en-US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b="1" dirty="0" lang="en-US" smtClean="0">
                <a:solidFill>
                  <a:srgbClr val="00B050"/>
                </a:solidFill>
                <a:latin typeface="Arial Black" panose="020B0A04020102020204" pitchFamily="34" charset="0"/>
              </a:rPr>
              <a:t>An explicit </a:t>
            </a:r>
            <a:r>
              <a:rPr b="1" dirty="0" lang="en-US">
                <a:solidFill>
                  <a:srgbClr val="00B050"/>
                </a:solidFill>
                <a:latin typeface="Arial Black" panose="020B0A04020102020204" pitchFamily="34" charset="0"/>
              </a:rPr>
              <a:t>revelation of God </a:t>
            </a:r>
            <a:endParaRPr b="1" dirty="0" lang="en-US" smtClean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b="1" dirty="0" lang="en-US" smtClean="0">
                <a:solidFill>
                  <a:srgbClr val="00B050"/>
                </a:solidFill>
                <a:latin typeface="Arial Black" panose="020B0A04020102020204" pitchFamily="34" charset="0"/>
              </a:rPr>
              <a:t>and </a:t>
            </a:r>
            <a:r>
              <a:rPr b="1" dirty="0" lang="en-US">
                <a:solidFill>
                  <a:srgbClr val="00B050"/>
                </a:solidFill>
                <a:latin typeface="Arial Black" panose="020B0A04020102020204" pitchFamily="34" charset="0"/>
              </a:rPr>
              <a:t>a sequel of God’s </a:t>
            </a:r>
            <a:r>
              <a:rPr b="1" dirty="0" lang="en-US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b="1" dirty="0" lang="en-US">
                <a:solidFill>
                  <a:srgbClr val="00B050"/>
                </a:solidFill>
                <a:latin typeface="Arial Black" panose="020B0A04020102020204" pitchFamily="34" charset="0"/>
              </a:rPr>
              <a:t>revelations.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/>
              <a:t>The need for a new revelation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>
                <a:solidFill>
                  <a:srgbClr val="00B050"/>
                </a:solidFill>
              </a:rPr>
              <a:t> </a:t>
            </a:r>
            <a:r>
              <a:rPr dirty="0" lang="en-US" err="1" smtClean="0">
                <a:solidFill>
                  <a:srgbClr val="00B050"/>
                </a:solidFill>
              </a:rPr>
              <a:t>Nominality</a:t>
            </a:r>
            <a:endParaRPr dirty="0" lang="en-US" smtClean="0">
              <a:solidFill>
                <a:srgbClr val="00B050"/>
              </a:solidFill>
            </a:endParaRPr>
          </a:p>
          <a:p>
            <a:r>
              <a:rPr dirty="0" lang="en-US" smtClean="0">
                <a:solidFill>
                  <a:srgbClr val="00B050"/>
                </a:solidFill>
              </a:rPr>
              <a:t>Materialism</a:t>
            </a:r>
          </a:p>
          <a:p>
            <a:r>
              <a:rPr dirty="0" lang="en-US">
                <a:solidFill>
                  <a:srgbClr val="00B050"/>
                </a:solidFill>
              </a:rPr>
              <a:t>L</a:t>
            </a:r>
            <a:r>
              <a:rPr dirty="0" lang="en-US" smtClean="0">
                <a:solidFill>
                  <a:srgbClr val="00B050"/>
                </a:solidFill>
              </a:rPr>
              <a:t>ack </a:t>
            </a:r>
            <a:r>
              <a:rPr dirty="0" lang="en-US">
                <a:solidFill>
                  <a:srgbClr val="00B050"/>
                </a:solidFill>
              </a:rPr>
              <a:t>of Holy Spirit in churches</a:t>
            </a:r>
            <a:endParaRPr dirty="0"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lvl="0"/>
            <a:r>
              <a:rPr b="1" dirty="0" sz="2800" lang="en-US"/>
              <a:t>The concept of the Bride-Church</a:t>
            </a:r>
            <a:r>
              <a:rPr b="1" dirty="0" sz="2400" lang="en-US"/>
              <a:t>: </a:t>
            </a:r>
            <a:r>
              <a:rPr b="1" dirty="0" sz="2400" lang="en-US" smtClean="0"/>
              <a:t/>
            </a:r>
            <a:br>
              <a:rPr b="1" dirty="0" sz="2400" lang="en-US" smtClean="0"/>
            </a:br>
            <a:endParaRPr b="1" dirty="0" sz="2400" lang="en-US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US" smtClean="0"/>
              <a:t> </a:t>
            </a:r>
            <a:r>
              <a:rPr dirty="0" lang="en-US">
                <a:solidFill>
                  <a:srgbClr val="00B050"/>
                </a:solidFill>
              </a:rPr>
              <a:t>The male child of the woman clothed in sun(Rev. 12: 1-5)</a:t>
            </a:r>
          </a:p>
          <a:p>
            <a:endParaRPr dirty="0" lang="en-US"/>
          </a:p>
        </p:txBody>
      </p:sp>
      <p:pic>
        <p:nvPicPr>
          <p:cNvPr id="2097163" name="Picture 2" descr="H:\506c288488bbf12142310ec210e4d049--boys-who-iron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905000" y="3276600"/>
            <a:ext cx="5029200" cy="3048000"/>
          </a:xfrm>
          <a:prstGeom prst="rect"/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IN"/>
              <a:t>Entering of Sin, Starting of Revelation</a:t>
            </a:r>
            <a:endParaRPr dirty="0" lang="en-US"/>
          </a:p>
          <a:p>
            <a:endParaRPr dirty="0" lang="en-US"/>
          </a:p>
        </p:txBody>
      </p:sp>
      <p:sp>
        <p:nvSpPr>
          <p:cNvPr id="1048697" name="Title 3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01434" cy="1484864"/>
          </a:xfrm>
        </p:spPr>
        <p:txBody>
          <a:bodyPr>
            <a:normAutofit fontScale="90000"/>
          </a:bodyPr>
          <a:p>
            <a:r>
              <a:rPr b="1" dirty="0" sz="3100" lang="en-US"/>
              <a:t>Biblical view of God’s </a:t>
            </a:r>
            <a:r>
              <a:rPr b="1" dirty="0" sz="3100" lang="en-US" smtClean="0"/>
              <a:t>revelations:</a:t>
            </a:r>
            <a:r>
              <a:rPr b="1" dirty="0" sz="3200" lang="en-US"/>
              <a:t/>
            </a:r>
            <a:br>
              <a:rPr b="1" dirty="0" sz="3200" lang="en-US"/>
            </a:br>
            <a:r>
              <a:rPr dirty="0" sz="3200" lang="en-US"/>
              <a:t/>
            </a:r>
            <a:br>
              <a:rPr dirty="0" sz="3200" lang="en-US"/>
            </a:br>
            <a:endParaRPr dirty="0" sz="3200" lang="en-US"/>
          </a:p>
        </p:txBody>
      </p:sp>
      <p:pic>
        <p:nvPicPr>
          <p:cNvPr id="2097164" name="Picture 2" descr="H:\shutterstock_121920436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981200" y="3124200"/>
            <a:ext cx="4800600" cy="281940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/>
            <a:r>
              <a:rPr b="1" dirty="0" sz="3100" lang="en-IN"/>
              <a:t>New clothes, New births, New living, New knowledge, New Flourishing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pic>
        <p:nvPicPr>
          <p:cNvPr id="2097165" name="Picture 2" descr="H:\master-greatestgift_e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47800" y="2130972"/>
            <a:ext cx="6019800" cy="3736428"/>
          </a:xfrm>
          <a:prstGeom prst="rect"/>
          <a:noFill/>
          <a:effectLst>
            <a:softEdge rad="63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/>
            <a:r>
              <a:rPr b="1" dirty="0" sz="2700" lang="en-IN"/>
              <a:t>As the Sin grew up the revelations much multiplied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pic>
        <p:nvPicPr>
          <p:cNvPr id="2097166" name="Picture 2" descr="H:\Do-not-be-ashamed-to-confess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0" y="1904999"/>
            <a:ext cx="5753100" cy="4314825"/>
          </a:xfrm>
          <a:prstGeom prst="rect"/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/>
            <a:r>
              <a:rPr b="1" dirty="0" sz="2700" lang="en-IN"/>
              <a:t>God using Adam to impart His revelations to his succeeding Generation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pic>
        <p:nvPicPr>
          <p:cNvPr id="2097167" name="Picture 2" descr="H:\E30C602D-BCD2-4DC6-961C-667BB037A0D9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17914" y="2286000"/>
            <a:ext cx="5181600" cy="3628043"/>
          </a:xfrm>
          <a:prstGeom prst="rect"/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2800" lang="en-IN"/>
              <a:t>God revealing the secret of His ultimate intimate fellowship to Enoch</a:t>
            </a:r>
            <a:endParaRPr b="1" dirty="0" sz="2800" lang="en-US"/>
          </a:p>
        </p:txBody>
      </p:sp>
      <p:pic>
        <p:nvPicPr>
          <p:cNvPr id="2097168" name="Picture 2" descr="H:\who-is-god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47800" y="2438400"/>
            <a:ext cx="6172200" cy="3429000"/>
          </a:xfrm>
          <a:prstGeom prst="rect"/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lvl="0"/>
            <a:r>
              <a:rPr b="1" dirty="0" sz="2800" lang="en-IN"/>
              <a:t>God revealing Noah about the great Ark</a:t>
            </a:r>
            <a:r>
              <a:rPr b="1" dirty="0" sz="2800" lang="en-US"/>
              <a:t/>
            </a:r>
            <a:br>
              <a:rPr b="1" dirty="0" sz="2800" lang="en-US"/>
            </a:br>
            <a:endParaRPr b="1" dirty="0" sz="2800" lang="en-US"/>
          </a:p>
        </p:txBody>
      </p:sp>
      <p:pic>
        <p:nvPicPr>
          <p:cNvPr id="2097169" name="Picture 2" descr="H:\article-2524056-0953DB83000005DC-890_634x617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95400" y="2057400"/>
            <a:ext cx="6629400" cy="4022254"/>
          </a:xfrm>
          <a:prstGeom prst="rect"/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/>
            <a:r>
              <a:rPr b="1" dirty="0" sz="2700" lang="en-IN"/>
              <a:t>God revealing Abraham of the Promised land and the great “city” with permanent foundations. </a:t>
            </a:r>
            <a:r>
              <a:rPr b="1" dirty="0" sz="2700" lang="en-IN" err="1"/>
              <a:t>Heb</a:t>
            </a:r>
            <a:r>
              <a:rPr b="1" dirty="0" sz="2700" lang="en-IN"/>
              <a:t> 11:10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pic>
        <p:nvPicPr>
          <p:cNvPr id="2097170" name="Picture 2" descr="H:\moses-bush-1 (1)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2209800"/>
            <a:ext cx="6096000" cy="3524250"/>
          </a:xfrm>
          <a:prstGeom prst="rect"/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/>
            <a:r>
              <a:rPr b="1" dirty="0" sz="3100" lang="en-IN" smtClean="0"/>
              <a:t>God revealing Joseph, Jacob and Isaac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pic>
        <p:nvPicPr>
          <p:cNvPr id="2097171" name="Picture 2" descr="H:\afd277dbce013fa754241cc9e28f0d6e--scripture-pictures-faith-in-god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09800" y="2362200"/>
            <a:ext cx="4305300" cy="3129532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/>
              <a:t>The meaning of Revelation:</a:t>
            </a:r>
            <a:r>
              <a:rPr b="1" dirty="0" lang="en-IN"/>
              <a:t> </a:t>
            </a:r>
            <a:r>
              <a:rPr b="1" dirty="0" lang="en-US"/>
              <a:t/>
            </a:r>
            <a:br>
              <a:rPr b="1" dirty="0" lang="en-US"/>
            </a:br>
            <a:endParaRPr b="1" dirty="0" lang="en-US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Revealing, explaining, exhibiting, expounding, defining, presenting, unveiling, opening, etc. – Various shades of God’s revelation for Mankind</a:t>
            </a:r>
            <a:endParaRPr dirty="0" lang="en-US"/>
          </a:p>
          <a:p>
            <a:endParaRPr dirty="0" lang="en-US"/>
          </a:p>
        </p:txBody>
      </p:sp>
      <p:pic>
        <p:nvPicPr>
          <p:cNvPr id="2097155" name="Picture 2" descr="H:\rev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33600" y="4038600"/>
            <a:ext cx="5105400" cy="2362200"/>
          </a:xfrm>
          <a:prstGeom prst="rect"/>
          <a:noFill/>
          <a:effectLst>
            <a:softEdge rad="63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600" lang="en-IN"/>
              <a:t>God revealing law to Moses</a:t>
            </a:r>
            <a:endParaRPr b="1" dirty="0" sz="3600" lang="en-US"/>
          </a:p>
        </p:txBody>
      </p:sp>
      <p:pic>
        <p:nvPicPr>
          <p:cNvPr id="2097172" name="Picture 2" descr="H:\moses-cross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905000" y="2590800"/>
            <a:ext cx="4805680" cy="3276600"/>
          </a:xfrm>
          <a:prstGeom prst="rect"/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indent="-571500" lvl="0" marL="571500">
              <a:buFont typeface="Wingdings" panose="05000000000000000000" pitchFamily="2" charset="2"/>
              <a:buChar char="§"/>
            </a:pPr>
            <a:r>
              <a:rPr b="1" dirty="0" sz="2700" lang="en-IN">
                <a:solidFill>
                  <a:schemeClr val="tx2"/>
                </a:solidFill>
              </a:rPr>
              <a:t>God revealing to </a:t>
            </a:r>
            <a:r>
              <a:rPr b="1" dirty="0" sz="2700" lang="en-IN" smtClean="0">
                <a:solidFill>
                  <a:schemeClr val="tx2"/>
                </a:solidFill>
              </a:rPr>
              <a:t>Patriarchs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b="1" dirty="0" lang="en-IN"/>
              <a:t>God revealing His priesthood through Aaron</a:t>
            </a:r>
            <a:endParaRPr dirty="0" lang="en-US"/>
          </a:p>
        </p:txBody>
      </p:sp>
      <p:pic>
        <p:nvPicPr>
          <p:cNvPr id="2097173" name="Picture 2" descr="H:\Moses-and-Aaron-58b5ce0b5f9b586046cf9525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86000" y="3352800"/>
            <a:ext cx="3886200" cy="2477100"/>
          </a:xfrm>
          <a:prstGeom prst="rect"/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/>
            <a:r>
              <a:rPr b="1" dirty="0" sz="3100" lang="en-IN"/>
              <a:t>God revealing His dwelling through the Tabernacle, and all the holy articles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pic>
        <p:nvPicPr>
          <p:cNvPr id="2097174" name="Picture 2" descr="H:\7-1_moses-tabernacle-vision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00200" y="2286000"/>
            <a:ext cx="5704114" cy="3352800"/>
          </a:xfrm>
          <a:prstGeom prst="rect"/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/>
            <a:r>
              <a:rPr b="1" dirty="0" sz="3100" lang="en-IN"/>
              <a:t>God’s manifold revelations to King David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pic>
        <p:nvPicPr>
          <p:cNvPr id="2097175" name="Picture 2" descr="H:\80338a4a7a918c70b5b04ca1ff579062--bible-images-bible-pictures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2209800"/>
            <a:ext cx="6324600" cy="3596723"/>
          </a:xfrm>
          <a:prstGeom prst="rect"/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indent="-457200" lvl="0" marL="457200">
              <a:buFont typeface="Courier New" panose="02070309020205020404" pitchFamily="49" charset="0"/>
              <a:buChar char="o"/>
            </a:pPr>
            <a:r>
              <a:rPr dirty="0" sz="2700" lang="en-IN">
                <a:solidFill>
                  <a:schemeClr val="tx1"/>
                </a:solidFill>
              </a:rPr>
              <a:t>God’s revelations in New Testament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sp>
        <p:nvSpPr>
          <p:cNvPr id="10487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IN"/>
              <a:t>God revealing His secrets to St. Paul (Rom 16: 25-27)</a:t>
            </a:r>
            <a:endParaRPr dirty="0" lang="en-US"/>
          </a:p>
          <a:p>
            <a:endParaRPr dirty="0" lang="en-US"/>
          </a:p>
        </p:txBody>
      </p:sp>
      <p:pic>
        <p:nvPicPr>
          <p:cNvPr id="2097176" name="Picture 2" descr="H:\Athena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33600" y="3362325"/>
            <a:ext cx="4983480" cy="2464594"/>
          </a:xfrm>
          <a:prstGeom prst="rect"/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>
            <a:spLocks noGrp="1"/>
          </p:cNvSpPr>
          <p:nvPr>
            <p:ph type="title"/>
          </p:nvPr>
        </p:nvSpPr>
        <p:spPr>
          <a:xfrm>
            <a:off x="524997" y="622719"/>
            <a:ext cx="8094004" cy="1186275"/>
          </a:xfrm>
        </p:spPr>
        <p:txBody>
          <a:bodyPr>
            <a:normAutofit fontScale="90000"/>
          </a:bodyPr>
          <a:p>
            <a:r>
              <a:rPr lang="en-GB"/>
              <a:t>Culmination of all of God’s revelations</a:t>
            </a:r>
            <a:endParaRPr lang="en-GB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45810" y="3264551"/>
            <a:ext cx="4452380" cy="2936636"/>
          </a:xfrm>
          <a:prstGeom prst="rect"/>
        </p:spPr>
      </p:pic>
      <p:sp>
        <p:nvSpPr>
          <p:cNvPr id="1048632" name=""/>
          <p:cNvSpPr txBox="1"/>
          <p:nvPr/>
        </p:nvSpPr>
        <p:spPr>
          <a:xfrm>
            <a:off x="1152300" y="2017410"/>
            <a:ext cx="6839398" cy="1247140"/>
          </a:xfrm>
          <a:prstGeom prst="rect"/>
        </p:spPr>
        <p:txBody>
          <a:bodyPr rtlCol="0" wrap="square">
            <a:spAutoFit/>
          </a:bodyPr>
          <a:p>
            <a:pPr algn="ctr" indent="0" marL="0">
              <a:buNone/>
            </a:pPr>
            <a:r>
              <a:rPr altLang="en-GB" sz="2500" lang="en-US"/>
              <a:t>G</a:t>
            </a:r>
            <a:r>
              <a:rPr altLang="en-GB" sz="2500" lang="en-US"/>
              <a:t>od’s conclusion of His Church period, and His period of Grace</a:t>
            </a:r>
            <a:r>
              <a:rPr sz="2500" lang="en-GB">
                <a:solidFill>
                  <a:srgbClr val="000000"/>
                </a:solidFill>
              </a:rPr>
              <a:t/>
            </a:r>
            <a:endParaRPr sz="25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 txBox="1"/>
          <p:nvPr/>
        </p:nvSpPr>
        <p:spPr>
          <a:xfrm>
            <a:off x="610337" y="735438"/>
            <a:ext cx="8016293" cy="459740"/>
          </a:xfrm>
          <a:prstGeom prst="rect"/>
        </p:spPr>
        <p:txBody>
          <a:bodyPr rtlCol="0" wrap="square">
            <a:spAutoFit/>
          </a:bodyPr>
          <a:p>
            <a:pPr algn="ctr" indent="0" marL="0">
              <a:buNone/>
            </a:pPr>
            <a:r>
              <a:rPr sz="2500" lang="en-GB"/>
              <a:t>God’s summation of His plan of </a:t>
            </a:r>
            <a:r>
              <a:rPr altLang="en-GB" sz="2500" lang="en-US"/>
              <a:t>Salvation</a:t>
            </a:r>
            <a:endParaRPr sz="2500" lang="en-GB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10978" y="1874032"/>
            <a:ext cx="5522041" cy="3109934"/>
          </a:xfrm>
          <a:prstGeom prst="rect"/>
        </p:spPr>
      </p:pic>
      <p:sp>
        <p:nvSpPr>
          <p:cNvPr id="1048630" name=""/>
          <p:cNvSpPr txBox="1"/>
          <p:nvPr/>
        </p:nvSpPr>
        <p:spPr>
          <a:xfrm>
            <a:off x="517367" y="4899378"/>
            <a:ext cx="8109264" cy="15646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500" lang="en-GB">
                <a:solidFill>
                  <a:srgbClr val="000000"/>
                </a:solidFill>
              </a:rPr>
              <a:t>Note: All denominations were established as per the leading of the Lord to holy men of various times. But the Bible Mission was His direct, distinct revelation to St. M Devadas in 1938</a:t>
            </a:r>
            <a:endParaRPr sz="25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 txBox="1"/>
          <p:nvPr/>
        </p:nvSpPr>
        <p:spPr>
          <a:xfrm>
            <a:off x="673088" y="847955"/>
            <a:ext cx="7797825" cy="17678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GB">
                <a:solidFill>
                  <a:srgbClr val="000000"/>
                </a:solidFill>
              </a:rPr>
              <a:t>All the experiences of the Biblical saints are brought into experience of BM. (The mysterious gifts and revelations and experiences manifested in early BM)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19018" y="2882369"/>
            <a:ext cx="4305965" cy="3551755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 txBox="1"/>
          <p:nvPr/>
        </p:nvSpPr>
        <p:spPr>
          <a:xfrm>
            <a:off x="631237" y="1706880"/>
            <a:ext cx="7881525" cy="3444240"/>
          </a:xfrm>
          <a:prstGeom prst="rect"/>
        </p:spPr>
        <p:txBody>
          <a:bodyPr rtlCol="0" wrap="square">
            <a:spAutoFit/>
          </a:bodyPr>
          <a:p>
            <a:pPr algn="ctr" indent="0" marL="0">
              <a:buNone/>
            </a:pPr>
            <a:r>
              <a:rPr sz="2800" lang="en-GB">
                <a:solidFill>
                  <a:srgbClr val="000000"/>
                </a:solidFill>
              </a:rPr>
              <a:t>The essence of biblical teaching which was hinted by our Lord as “ All Truth” (John 16:13)</a:t>
            </a:r>
            <a:endParaRPr sz="28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endParaRPr sz="2800" lang="en-GB">
              <a:solidFill>
                <a:srgbClr val="000000"/>
              </a:solidFill>
            </a:endParaRPr>
          </a:p>
          <a:p>
            <a:pPr algn="ctr" indent="0" marL="0">
              <a:buNone/>
            </a:pPr>
            <a:endParaRPr sz="2800" lang="en-GB">
              <a:solidFill>
                <a:srgbClr val="000000"/>
              </a:solidFill>
            </a:endParaRPr>
          </a:p>
          <a:p>
            <a:pPr algn="ctr" indent="0" marL="0">
              <a:buNone/>
            </a:pPr>
            <a:r>
              <a:rPr sz="2800" lang="en-GB">
                <a:solidFill>
                  <a:srgbClr val="000000"/>
                </a:solidFill>
              </a:rPr>
              <a:t>The unification of all the Universal Churches, to form the Bride-Church from among the Universal Church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 txBox="1"/>
          <p:nvPr/>
        </p:nvSpPr>
        <p:spPr>
          <a:xfrm>
            <a:off x="461135" y="1090298"/>
            <a:ext cx="8221728" cy="30251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GB">
                <a:solidFill>
                  <a:srgbClr val="000000"/>
                </a:solidFill>
              </a:rPr>
              <a:t>The epitome of God’s favour, in contrast with His love and Grace.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2800" lang="en-GB">
                <a:solidFill>
                  <a:srgbClr val="000000"/>
                </a:solidFill>
              </a:rPr>
              <a:t>Father – </a:t>
            </a:r>
            <a:r>
              <a:rPr altLang="en-GB" sz="2800" lang="en-US">
                <a:solidFill>
                  <a:srgbClr val="000000"/>
                </a:solidFill>
              </a:rPr>
              <a:t>Love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2800" lang="en-GB">
                <a:solidFill>
                  <a:srgbClr val="000000"/>
                </a:solidFill>
              </a:rPr>
              <a:t>Son – Gra</a:t>
            </a:r>
            <a:r>
              <a:rPr altLang="en-GB" sz="2800" lang="en-US">
                <a:solidFill>
                  <a:srgbClr val="000000"/>
                </a:solidFill>
              </a:rPr>
              <a:t>ce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2800" lang="en-GB">
                <a:solidFill>
                  <a:srgbClr val="000000"/>
                </a:solidFill>
              </a:rPr>
              <a:t>Holy Spirit - Favour 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IN"/>
              <a:t>Revelation Versus Vision</a:t>
            </a:r>
            <a:r>
              <a:rPr dirty="0" lang="en-IN"/>
              <a:t>: </a:t>
            </a:r>
            <a:endParaRPr dirty="0" lang="en-US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IN"/>
              <a:t>Revelation as viewed differently from the Vision</a:t>
            </a:r>
            <a:r>
              <a:rPr dirty="0" lang="en-IN" smtClean="0"/>
              <a:t>.</a:t>
            </a:r>
            <a:endParaRPr dirty="0" lang="en-US"/>
          </a:p>
          <a:p>
            <a:pPr lvl="1"/>
            <a:r>
              <a:rPr dirty="0" sz="2400" lang="en-IN"/>
              <a:t>Vision is something you see in prayer or dream</a:t>
            </a:r>
            <a:r>
              <a:rPr dirty="0" sz="2400" lang="en-IN" smtClean="0"/>
              <a:t>.</a:t>
            </a:r>
          </a:p>
          <a:p>
            <a:pPr lvl="1"/>
            <a:endParaRPr dirty="0" sz="2400" lang="en-US"/>
          </a:p>
          <a:p>
            <a:pPr indent="0" marL="68580">
              <a:buNone/>
            </a:pPr>
            <a:endParaRPr dirty="0" lang="en-US"/>
          </a:p>
        </p:txBody>
      </p:sp>
      <p:pic>
        <p:nvPicPr>
          <p:cNvPr id="2097156" name="Picture 2" descr="H:\VISION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33600" y="4191000"/>
            <a:ext cx="4876800" cy="1847850"/>
          </a:xfrm>
          <a:prstGeom prst="rect"/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 txBox="1"/>
          <p:nvPr/>
        </p:nvSpPr>
        <p:spPr>
          <a:xfrm>
            <a:off x="513042" y="1223054"/>
            <a:ext cx="8117915" cy="4282439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sz="2800" lang="en-GB">
                <a:solidFill>
                  <a:srgbClr val="000000"/>
                </a:solidFill>
              </a:rPr>
              <a:t>he fulfilment of God’s mystery (Rev 10:7) that was revealed in the 66 books of the Holy Bible.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“BIBLE MISSION:” Mission of the Bible i.e its meaning, purpose, plan and course of events; is the prime element of culmination in BM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98CC00"/>
                </a:solidFill>
              </a:rPr>
              <a:t>The TWO EYES of BIBLE MISSION : THE SONG OF SONGS AND THE BOOK OF REVELATION</a:t>
            </a:r>
            <a:endParaRPr b="1" sz="2800" lang="en-GB">
              <a:solidFill>
                <a:srgbClr val="98CC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"/>
          <p:cNvSpPr txBox="1"/>
          <p:nvPr/>
        </p:nvSpPr>
        <p:spPr>
          <a:xfrm>
            <a:off x="412603" y="750851"/>
            <a:ext cx="8318792" cy="2479041"/>
          </a:xfrm>
          <a:prstGeom prst="rect"/>
        </p:spPr>
        <p:txBody>
          <a:bodyPr rtlCol="0" wrap="square">
            <a:spAutoFit/>
          </a:bodyPr>
          <a:p>
            <a:r>
              <a:rPr b="1" sz="3000" lang="en-GB">
                <a:solidFill>
                  <a:srgbClr val="98CC00"/>
                </a:solidFill>
              </a:rPr>
              <a:t>Conclusions:</a:t>
            </a:r>
            <a:endParaRPr b="1" sz="3000" lang="en-GB">
              <a:solidFill>
                <a:srgbClr val="98CC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u"/>
            </a:pPr>
            <a:r>
              <a:rPr sz="2600" lang="en-GB">
                <a:solidFill>
                  <a:srgbClr val="000000"/>
                </a:solidFill>
              </a:rPr>
              <a:t>God’s particular Promises given to the Bible Mission.</a:t>
            </a:r>
            <a:endParaRPr sz="2600" lang="en-GB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endParaRPr sz="26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u"/>
            </a:pPr>
            <a:r>
              <a:rPr altLang="en-GB" sz="2600" lang="en-US">
                <a:solidFill>
                  <a:srgbClr val="000000"/>
                </a:solidFill>
              </a:rPr>
              <a:t>G</a:t>
            </a:r>
            <a:r>
              <a:rPr sz="2600" lang="en-GB">
                <a:solidFill>
                  <a:srgbClr val="000000"/>
                </a:solidFill>
              </a:rPr>
              <a:t>od’s revelation of Mid-Air, shall take BM to all the places wherever it is </a:t>
            </a:r>
            <a:r>
              <a:rPr altLang="en-GB" sz="2600" lang="en-US">
                <a:solidFill>
                  <a:srgbClr val="000000"/>
                </a:solidFill>
              </a:rPr>
              <a:t>present</a:t>
            </a:r>
            <a:r>
              <a:rPr altLang="en-GB" sz="2600" lang="en-US">
                <a:solidFill>
                  <a:srgbClr val="000000"/>
                </a:solidFill>
              </a:rPr>
              <a:t>.</a:t>
            </a:r>
            <a:endParaRPr sz="2600" lang="en-GB">
              <a:solidFill>
                <a:srgbClr val="000000"/>
              </a:solidFill>
            </a:endParaRP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40413" y="3428999"/>
            <a:ext cx="5663172" cy="3039340"/>
          </a:xfrm>
          <a:prstGeom prst="rect"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"/>
          <p:cNvSpPr txBox="1"/>
          <p:nvPr/>
        </p:nvSpPr>
        <p:spPr>
          <a:xfrm>
            <a:off x="560183" y="674922"/>
            <a:ext cx="8023632" cy="23774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u"/>
            </a:pPr>
            <a:r>
              <a:rPr altLang="en-GB" sz="2600" lang="en-US">
                <a:solidFill>
                  <a:srgbClr val="000000"/>
                </a:solidFill>
              </a:rPr>
              <a:t>T</a:t>
            </a:r>
            <a:r>
              <a:rPr sz="2600" lang="en-GB">
                <a:solidFill>
                  <a:srgbClr val="000000"/>
                </a:solidFill>
              </a:rPr>
              <a:t>he shade and glory of the rapture cloud of Shekina is promised in Bible Mission</a:t>
            </a:r>
            <a:endParaRPr sz="2600" lang="en-GB">
              <a:solidFill>
                <a:srgbClr val="000000"/>
              </a:solidFill>
            </a:endParaRPr>
          </a:p>
          <a:p>
            <a:endParaRPr sz="26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u"/>
            </a:pPr>
            <a:r>
              <a:rPr altLang="en-GB" sz="2600" lang="en-US">
                <a:solidFill>
                  <a:srgbClr val="000000"/>
                </a:solidFill>
              </a:rPr>
              <a:t>M</a:t>
            </a:r>
            <a:r>
              <a:rPr sz="2600" lang="en-GB">
                <a:solidFill>
                  <a:srgbClr val="000000"/>
                </a:solidFill>
              </a:rPr>
              <a:t>aranatha is the banner of Bible Mission. Come Lord Jesus is its Flag.</a:t>
            </a:r>
            <a:endParaRPr sz="2600" lang="en-GB">
              <a:solidFill>
                <a:srgbClr val="000000"/>
              </a:solidFill>
            </a:endParaRPr>
          </a:p>
          <a:p>
            <a:r>
              <a:rPr sz="2600" lang="en-GB">
                <a:solidFill>
                  <a:srgbClr val="000000"/>
                </a:solidFill>
              </a:rPr>
              <a:t/>
            </a:r>
            <a:endParaRPr sz="2600" lang="en-GB">
              <a:solidFill>
                <a:srgbClr val="000000"/>
              </a:solidFill>
            </a:endParaRP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57007" y="2800949"/>
            <a:ext cx="3620602" cy="359659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200" lang="en-IN"/>
              <a:t>Revelation is something that God displays and demonstrates</a:t>
            </a:r>
            <a:endParaRPr b="1" dirty="0" sz="3200" lang="en-US"/>
          </a:p>
        </p:txBody>
      </p:sp>
      <p:pic>
        <p:nvPicPr>
          <p:cNvPr id="2097157" name="Picture 2" descr="H:\the-heavens-rule-god-is-on-the-throne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52600" y="2590800"/>
            <a:ext cx="5105400" cy="3236119"/>
          </a:xfrm>
          <a:prstGeom prst="rect"/>
          <a:noFill/>
          <a:effectLst>
            <a:softEdge rad="63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01434" cy="1408664"/>
          </a:xfrm>
        </p:spPr>
        <p:txBody>
          <a:bodyPr>
            <a:normAutofit fontScale="90000"/>
          </a:bodyPr>
          <a:p>
            <a:pPr lvl="0"/>
            <a:r>
              <a:rPr b="1" dirty="0" sz="3200" lang="en-IN"/>
              <a:t>Manifestation is something that God proves, establishes, and so </a:t>
            </a:r>
            <a:r>
              <a:rPr b="1" dirty="0" sz="3200" lang="en-IN" smtClean="0"/>
              <a:t>on.</a:t>
            </a:r>
            <a:r>
              <a:rPr dirty="0" sz="3200" lang="en-US"/>
              <a:t/>
            </a:r>
            <a:br>
              <a:rPr dirty="0" sz="3200" lang="en-US"/>
            </a:br>
            <a:endParaRPr dirty="0" sz="3200" lang="en-US"/>
          </a:p>
        </p:txBody>
      </p:sp>
      <p:pic>
        <p:nvPicPr>
          <p:cNvPr id="2097158" name="Picture 2" descr="H:\dove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00200" y="2389292"/>
            <a:ext cx="6324600" cy="3724487"/>
          </a:xfrm>
          <a:prstGeom prst="rect"/>
          <a:noFill/>
          <a:effectLst>
            <a:softEdge rad="1270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200" lang="en-IN"/>
              <a:t>Creation- The first show of God’s Revelation</a:t>
            </a:r>
            <a:endParaRPr b="1" dirty="0" sz="3200" lang="en-US"/>
          </a:p>
        </p:txBody>
      </p:sp>
      <p:pic>
        <p:nvPicPr>
          <p:cNvPr id="2097159" name="Picture 2" descr="H:\gen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95400" y="2590800"/>
            <a:ext cx="6553200" cy="2970784"/>
          </a:xfrm>
          <a:prstGeom prst="rect"/>
          <a:noFill/>
          <a:effectLst>
            <a:softEdge rad="1270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lvl="0"/>
            <a:r>
              <a:rPr b="1" dirty="0" sz="2800" lang="en-IN"/>
              <a:t>The Spirit of God was brooding over the face of the waters – Gen 1:2</a:t>
            </a:r>
            <a:r>
              <a:rPr b="1" dirty="0" sz="2800" lang="en-US"/>
              <a:t/>
            </a:r>
            <a:br>
              <a:rPr b="1" dirty="0" sz="2800" lang="en-US"/>
            </a:br>
            <a:endParaRPr b="1" dirty="0" sz="2800" lang="en-US"/>
          </a:p>
        </p:txBody>
      </p:sp>
      <p:pic>
        <p:nvPicPr>
          <p:cNvPr id="2097160" name="Picture 2" descr="H:\water_holy_spirit-520x245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0" y="2590800"/>
            <a:ext cx="5715000" cy="2743200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/>
            <a:r>
              <a:rPr b="1" dirty="0" sz="3100" lang="en-IN"/>
              <a:t>Light and Life are the prime/first revelations of God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pic>
        <p:nvPicPr>
          <p:cNvPr id="2097161" name="Picture 2" descr="H:\bigstock-Light-radiates-from-bible-unde-45663466-702x336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0" y="2296886"/>
            <a:ext cx="6208939" cy="3200400"/>
          </a:xfrm>
          <a:prstGeom prst="rect"/>
          <a:noFill/>
          <a:effectLst>
            <a:softEdge rad="63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200" lang="en-US"/>
              <a:t>Bible Mission: The written revelation of God to St. M. </a:t>
            </a:r>
            <a:r>
              <a:rPr b="1" dirty="0" sz="3200" lang="en-US" err="1"/>
              <a:t>Devadas</a:t>
            </a:r>
            <a:r>
              <a:rPr b="1" dirty="0" sz="3200" lang="en-US"/>
              <a:t> in 1938</a:t>
            </a:r>
            <a:endParaRPr b="1" dirty="0" sz="3200" lang="en-US"/>
          </a:p>
        </p:txBody>
      </p:sp>
      <p:pic>
        <p:nvPicPr>
          <p:cNvPr id="2097162" name="Picture 2" descr="H:\download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388079" y="2895600"/>
            <a:ext cx="4012721" cy="2828114"/>
          </a:xfrm>
          <a:prstGeom prst="rect"/>
          <a:noFill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The Bank of New York Mellon Corporation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Praveena, Thathireddy</dc:creator>
  <cp:lastModifiedBy>Praveena, Thathireddy</cp:lastModifiedBy>
  <dcterms:created xsi:type="dcterms:W3CDTF">2017-11-12T09:44:38Z</dcterms:created>
  <dcterms:modified xsi:type="dcterms:W3CDTF">2017-11-15T10:46:54Z</dcterms:modified>
</cp:coreProperties>
</file>