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Barlow Condensed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Barlow Condensed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44" Type="http://schemas.openxmlformats.org/officeDocument/2006/relationships/font" Target="fonts/Barlow-bold.fntdata"/><Relationship Id="rId21" Type="http://schemas.openxmlformats.org/officeDocument/2006/relationships/slide" Target="slides/slide16.xml"/><Relationship Id="rId43" Type="http://schemas.openxmlformats.org/officeDocument/2006/relationships/font" Target="fonts/Barlow-regular.fntdata"/><Relationship Id="rId24" Type="http://schemas.openxmlformats.org/officeDocument/2006/relationships/slide" Target="slides/slide19.xml"/><Relationship Id="rId46" Type="http://schemas.openxmlformats.org/officeDocument/2006/relationships/font" Target="fonts/Barlow-boldItalic.fntdata"/><Relationship Id="rId23" Type="http://schemas.openxmlformats.org/officeDocument/2006/relationships/slide" Target="slides/slide18.xml"/><Relationship Id="rId45" Type="http://schemas.openxmlformats.org/officeDocument/2006/relationships/font" Target="fonts/Barlow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arlowCondensedSemiBold-bold.fntdata"/><Relationship Id="rId27" Type="http://schemas.openxmlformats.org/officeDocument/2006/relationships/font" Target="fonts/BarlowCondense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BarlowCondensed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BarlowCondensed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BarlowCondensed-italic.fntdata"/><Relationship Id="rId14" Type="http://schemas.openxmlformats.org/officeDocument/2006/relationships/slide" Target="slides/slide9.xml"/><Relationship Id="rId36" Type="http://schemas.openxmlformats.org/officeDocument/2006/relationships/font" Target="fonts/BarlowCondensed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BarlowCondense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30f85d2a96d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30f85d2a96d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0f85d2a96d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0f85d2a96d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30f85d2a96d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30f85d2a96d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0f85d2a96d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30f85d2a96d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30f85d2a96d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30f85d2a96d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30f85d2a96d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30f85d2a96d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0f85d2a96d_0_1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0f85d2a96d_0_1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0f85d2a96d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0f85d2a96d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30f85d2a96d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30f85d2a96d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30f85d2a96d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30f85d2a96d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0f85d2a96d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0f85d2a96d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0f85d2a96d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30f85d2a96d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30f85d2a96d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30f85d2a96d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30f85d2a96d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30f85d2a96d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30f85d2a96d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30f85d2a96d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0f85d2a96d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30f85d2a96d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30f85d2a96d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30f85d2a96d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30f85d2a96d_0_1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30f85d2a96d_0_1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30f85d2a96d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30f85d2a96d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30f85d2a96d_0_10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30f85d2a96d_0_1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2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2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2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" name="Google Shape;29;p2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2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2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2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2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56" name="Google Shape;456;p11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11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" name="Google Shape;458;p11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459" name="Google Shape;459;p1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2" name="Google Shape;462;p1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3" name="Google Shape;463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" name="Google Shape;468;p11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469" name="Google Shape;469;p1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11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2" name="Google Shape;472;p11"/>
          <p:cNvGrpSpPr/>
          <p:nvPr/>
        </p:nvGrpSpPr>
        <p:grpSpPr>
          <a:xfrm>
            <a:off x="-988628" y="1266621"/>
            <a:ext cx="1391222" cy="1387652"/>
            <a:chOff x="4010510" y="4522646"/>
            <a:chExt cx="1391222" cy="1387652"/>
          </a:xfrm>
        </p:grpSpPr>
        <p:sp>
          <p:nvSpPr>
            <p:cNvPr id="473" name="Google Shape;473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4" name="Google Shape;474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1"/>
          <p:cNvGrpSpPr/>
          <p:nvPr/>
        </p:nvGrpSpPr>
        <p:grpSpPr>
          <a:xfrm rot="10800000">
            <a:off x="8625322" y="2848196"/>
            <a:ext cx="1391222" cy="1387652"/>
            <a:chOff x="4010510" y="4522646"/>
            <a:chExt cx="1391222" cy="1387652"/>
          </a:xfrm>
        </p:grpSpPr>
        <p:sp>
          <p:nvSpPr>
            <p:cNvPr id="476" name="Google Shape;476;p11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7" name="Google Shape;477;p11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11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1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3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3" name="Google Shape;483;p13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4" name="Google Shape;484;p13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5" name="Google Shape;485;p13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6" name="Google Shape;486;p13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88" name="Google Shape;48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9" name="Google Shape;489;p13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13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13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13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3" name="Google Shape;493;p13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4" name="Google Shape;494;p13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13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6" name="Google Shape;496;p13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497" name="Google Shape;497;p13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" name="Google Shape;499;p13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01" name="Google Shape;501;p1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02" name="Google Shape;502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4" name="Google Shape;504;p1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05" name="Google Shape;505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1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508" name="Google Shape;508;p1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511" name="Google Shape;511;p1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3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13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13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517" name="Google Shape;517;p1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13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554" name="Google Shape;554;p13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5" name="Google Shape;555;p13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4"/>
          <p:cNvSpPr txBox="1"/>
          <p:nvPr>
            <p:ph type="title"/>
          </p:nvPr>
        </p:nvSpPr>
        <p:spPr>
          <a:xfrm>
            <a:off x="1963275" y="3220825"/>
            <a:ext cx="5217300" cy="4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8" name="Google Shape;558;p14"/>
          <p:cNvSpPr txBox="1"/>
          <p:nvPr>
            <p:ph idx="1" type="subTitle"/>
          </p:nvPr>
        </p:nvSpPr>
        <p:spPr>
          <a:xfrm>
            <a:off x="1498700" y="1686125"/>
            <a:ext cx="61467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9" name="Google Shape;559;p14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4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1" name="Google Shape;561;p1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562" name="Google Shape;562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571" name="Google Shape;571;p1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5"/>
          <p:cNvSpPr txBox="1"/>
          <p:nvPr>
            <p:ph hasCustomPrompt="1" type="title"/>
          </p:nvPr>
        </p:nvSpPr>
        <p:spPr>
          <a:xfrm>
            <a:off x="1234750" y="790425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1" name="Google Shape;581;p15"/>
          <p:cNvSpPr txBox="1"/>
          <p:nvPr>
            <p:ph idx="1" type="subTitle"/>
          </p:nvPr>
        </p:nvSpPr>
        <p:spPr>
          <a:xfrm>
            <a:off x="1234753" y="1631066"/>
            <a:ext cx="299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15"/>
          <p:cNvSpPr txBox="1"/>
          <p:nvPr>
            <p:ph hasCustomPrompt="1" idx="2" type="title"/>
          </p:nvPr>
        </p:nvSpPr>
        <p:spPr>
          <a:xfrm>
            <a:off x="4915800" y="79045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3" name="Google Shape;583;p15"/>
          <p:cNvSpPr txBox="1"/>
          <p:nvPr>
            <p:ph idx="3" type="subTitle"/>
          </p:nvPr>
        </p:nvSpPr>
        <p:spPr>
          <a:xfrm>
            <a:off x="4915800" y="1631077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15"/>
          <p:cNvSpPr txBox="1"/>
          <p:nvPr>
            <p:ph hasCustomPrompt="1" idx="4" type="title"/>
          </p:nvPr>
        </p:nvSpPr>
        <p:spPr>
          <a:xfrm>
            <a:off x="4915800" y="2761426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5" name="Google Shape;585;p15"/>
          <p:cNvSpPr txBox="1"/>
          <p:nvPr>
            <p:ph idx="5" type="subTitle"/>
          </p:nvPr>
        </p:nvSpPr>
        <p:spPr>
          <a:xfrm>
            <a:off x="4915800" y="3602053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6" name="Google Shape;586;p15"/>
          <p:cNvSpPr txBox="1"/>
          <p:nvPr>
            <p:ph hasCustomPrompt="1" idx="6" type="title"/>
          </p:nvPr>
        </p:nvSpPr>
        <p:spPr>
          <a:xfrm>
            <a:off x="1234753" y="2761420"/>
            <a:ext cx="2993400" cy="82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/>
          <p:nvPr>
            <p:ph idx="7" type="subTitle"/>
          </p:nvPr>
        </p:nvSpPr>
        <p:spPr>
          <a:xfrm>
            <a:off x="1234753" y="3602051"/>
            <a:ext cx="2993400" cy="393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8" name="Google Shape;588;p15"/>
          <p:cNvSpPr txBox="1"/>
          <p:nvPr>
            <p:ph idx="8" type="subTitle"/>
          </p:nvPr>
        </p:nvSpPr>
        <p:spPr>
          <a:xfrm>
            <a:off x="1234753" y="1988490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9" name="Google Shape;589;p15"/>
          <p:cNvSpPr txBox="1"/>
          <p:nvPr>
            <p:ph idx="9" type="subTitle"/>
          </p:nvPr>
        </p:nvSpPr>
        <p:spPr>
          <a:xfrm>
            <a:off x="4915800" y="1988499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0" name="Google Shape;590;p15"/>
          <p:cNvSpPr txBox="1"/>
          <p:nvPr>
            <p:ph idx="13" type="subTitle"/>
          </p:nvPr>
        </p:nvSpPr>
        <p:spPr>
          <a:xfrm>
            <a:off x="4915800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1" name="Google Shape;591;p15"/>
          <p:cNvSpPr txBox="1"/>
          <p:nvPr>
            <p:ph idx="14" type="subTitle"/>
          </p:nvPr>
        </p:nvSpPr>
        <p:spPr>
          <a:xfrm>
            <a:off x="1234753" y="3959475"/>
            <a:ext cx="299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2" name="Google Shape;592;p15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5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" name="Google Shape;594;p15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595" name="Google Shape;595;p1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6" name="Google Shape;596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8" name="Google Shape;598;p1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599" name="Google Shape;599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" name="Google Shape;601;p1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02" name="Google Shape;602;p1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1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15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605" name="Google Shape;605;p1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15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608" name="Google Shape;608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15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611" name="Google Shape;611;p15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5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614" name="Google Shape;614;p1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5" name="Google Shape;615;p1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6"/>
          <p:cNvGrpSpPr/>
          <p:nvPr/>
        </p:nvGrpSpPr>
        <p:grpSpPr>
          <a:xfrm>
            <a:off x="8064938" y="-1041168"/>
            <a:ext cx="1942494" cy="2022980"/>
            <a:chOff x="4445625" y="1829838"/>
            <a:chExt cx="739125" cy="769750"/>
          </a:xfrm>
        </p:grpSpPr>
        <p:sp>
          <p:nvSpPr>
            <p:cNvPr id="618" name="Google Shape;618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6"/>
          <p:cNvGrpSpPr/>
          <p:nvPr/>
        </p:nvGrpSpPr>
        <p:grpSpPr>
          <a:xfrm>
            <a:off x="-858537" y="-1041168"/>
            <a:ext cx="1942494" cy="2022980"/>
            <a:chOff x="4445625" y="1829838"/>
            <a:chExt cx="739125" cy="769750"/>
          </a:xfrm>
        </p:grpSpPr>
        <p:sp>
          <p:nvSpPr>
            <p:cNvPr id="627" name="Google Shape;627;p16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6" name="Google Shape;636;p16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8" name="Google Shape;638;p16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639" name="Google Shape;639;p1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16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676" name="Google Shape;676;p16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16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16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684" name="Google Shape;684;p1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17"/>
          <p:cNvGrpSpPr/>
          <p:nvPr/>
        </p:nvGrpSpPr>
        <p:grpSpPr>
          <a:xfrm rot="8100000">
            <a:off x="8064682" y="3952435"/>
            <a:ext cx="1942549" cy="2023037"/>
            <a:chOff x="4445625" y="1829838"/>
            <a:chExt cx="739125" cy="769750"/>
          </a:xfrm>
        </p:grpSpPr>
        <p:sp>
          <p:nvSpPr>
            <p:cNvPr id="688" name="Google Shape;688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7"/>
          <p:cNvGrpSpPr/>
          <p:nvPr/>
        </p:nvGrpSpPr>
        <p:grpSpPr>
          <a:xfrm>
            <a:off x="-858537" y="3952469"/>
            <a:ext cx="1942494" cy="2022980"/>
            <a:chOff x="4445625" y="1829838"/>
            <a:chExt cx="739125" cy="769750"/>
          </a:xfrm>
        </p:grpSpPr>
        <p:sp>
          <p:nvSpPr>
            <p:cNvPr id="697" name="Google Shape;697;p1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5" name="Google Shape;7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6" name="Google Shape;706;p17"/>
          <p:cNvSpPr/>
          <p:nvPr/>
        </p:nvSpPr>
        <p:spPr>
          <a:xfrm flipH="1" rot="-10647072">
            <a:off x="6925193" y="-1707780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7"/>
          <p:cNvSpPr/>
          <p:nvPr/>
        </p:nvSpPr>
        <p:spPr>
          <a:xfrm flipH="1" rot="7164161">
            <a:off x="-1640952" y="-1604719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8" name="Google Shape;708;p17"/>
          <p:cNvGrpSpPr/>
          <p:nvPr/>
        </p:nvGrpSpPr>
        <p:grpSpPr>
          <a:xfrm rot="10800000">
            <a:off x="493849" y="-156096"/>
            <a:ext cx="438754" cy="772904"/>
            <a:chOff x="4950175" y="2998438"/>
            <a:chExt cx="88725" cy="156300"/>
          </a:xfrm>
        </p:grpSpPr>
        <p:sp>
          <p:nvSpPr>
            <p:cNvPr id="709" name="Google Shape;709;p17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17"/>
          <p:cNvGrpSpPr/>
          <p:nvPr/>
        </p:nvGrpSpPr>
        <p:grpSpPr>
          <a:xfrm flipH="1" rot="10800000">
            <a:off x="8626226" y="-2014039"/>
            <a:ext cx="361129" cy="3106418"/>
            <a:chOff x="6317900" y="1197313"/>
            <a:chExt cx="180700" cy="1554375"/>
          </a:xfrm>
        </p:grpSpPr>
        <p:sp>
          <p:nvSpPr>
            <p:cNvPr id="746" name="Google Shape;746;p17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17"/>
          <p:cNvSpPr/>
          <p:nvPr/>
        </p:nvSpPr>
        <p:spPr>
          <a:xfrm rot="-5400000">
            <a:off x="307075" y="2481826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3" name="Google Shape;753;p17"/>
          <p:cNvGrpSpPr/>
          <p:nvPr/>
        </p:nvGrpSpPr>
        <p:grpSpPr>
          <a:xfrm rot="10800000">
            <a:off x="8671988" y="2474314"/>
            <a:ext cx="194400" cy="112209"/>
            <a:chOff x="265900" y="3852516"/>
            <a:chExt cx="194400" cy="112209"/>
          </a:xfrm>
        </p:grpSpPr>
        <p:sp>
          <p:nvSpPr>
            <p:cNvPr id="754" name="Google Shape;754;p1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6" name="Google Shape;756;p17"/>
          <p:cNvSpPr/>
          <p:nvPr/>
        </p:nvSpPr>
        <p:spPr>
          <a:xfrm rot="-7199972">
            <a:off x="3156319" y="3826224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9" name="Google Shape;759;p18"/>
          <p:cNvSpPr txBox="1"/>
          <p:nvPr>
            <p:ph idx="1" type="subTitle"/>
          </p:nvPr>
        </p:nvSpPr>
        <p:spPr>
          <a:xfrm>
            <a:off x="720000" y="1905475"/>
            <a:ext cx="77040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0" name="Google Shape;760;p18"/>
          <p:cNvSpPr txBox="1"/>
          <p:nvPr>
            <p:ph idx="2" type="subTitle"/>
          </p:nvPr>
        </p:nvSpPr>
        <p:spPr>
          <a:xfrm>
            <a:off x="720000" y="1319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1" name="Google Shape;761;p18"/>
          <p:cNvSpPr/>
          <p:nvPr/>
        </p:nvSpPr>
        <p:spPr>
          <a:xfrm rot="-152928">
            <a:off x="6925193" y="4175288"/>
            <a:ext cx="3763193" cy="237143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8"/>
          <p:cNvSpPr/>
          <p:nvPr/>
        </p:nvSpPr>
        <p:spPr>
          <a:xfrm rot="3635839">
            <a:off x="-1640952" y="3754337"/>
            <a:ext cx="4267648" cy="268932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18"/>
          <p:cNvGrpSpPr/>
          <p:nvPr/>
        </p:nvGrpSpPr>
        <p:grpSpPr>
          <a:xfrm flipH="1">
            <a:off x="493849" y="4222131"/>
            <a:ext cx="438754" cy="772904"/>
            <a:chOff x="4950175" y="2998438"/>
            <a:chExt cx="88725" cy="156300"/>
          </a:xfrm>
        </p:grpSpPr>
        <p:sp>
          <p:nvSpPr>
            <p:cNvPr id="764" name="Google Shape;764;p1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18"/>
          <p:cNvGrpSpPr/>
          <p:nvPr/>
        </p:nvGrpSpPr>
        <p:grpSpPr>
          <a:xfrm>
            <a:off x="8626226" y="3746559"/>
            <a:ext cx="361129" cy="3106418"/>
            <a:chOff x="6317900" y="1197313"/>
            <a:chExt cx="180700" cy="1554375"/>
          </a:xfrm>
        </p:grpSpPr>
        <p:sp>
          <p:nvSpPr>
            <p:cNvPr id="801" name="Google Shape;801;p1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7" name="Google Shape;807;p18"/>
          <p:cNvSpPr/>
          <p:nvPr/>
        </p:nvSpPr>
        <p:spPr>
          <a:xfrm flipH="1" rot="-5400000">
            <a:off x="307075" y="22599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8" name="Google Shape;808;p18"/>
          <p:cNvGrpSpPr/>
          <p:nvPr/>
        </p:nvGrpSpPr>
        <p:grpSpPr>
          <a:xfrm flipH="1">
            <a:off x="8671988" y="2252416"/>
            <a:ext cx="194400" cy="112209"/>
            <a:chOff x="265900" y="3852516"/>
            <a:chExt cx="194400" cy="112209"/>
          </a:xfrm>
        </p:grpSpPr>
        <p:sp>
          <p:nvSpPr>
            <p:cNvPr id="809" name="Google Shape;809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1" name="Google Shape;811;p18"/>
          <p:cNvGrpSpPr/>
          <p:nvPr/>
        </p:nvGrpSpPr>
        <p:grpSpPr>
          <a:xfrm rot="5400000">
            <a:off x="8064938" y="-1041181"/>
            <a:ext cx="1942494" cy="2022980"/>
            <a:chOff x="4445625" y="1829838"/>
            <a:chExt cx="739125" cy="769750"/>
          </a:xfrm>
        </p:grpSpPr>
        <p:sp>
          <p:nvSpPr>
            <p:cNvPr id="812" name="Google Shape;81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858537" y="-1041181"/>
            <a:ext cx="1942494" cy="2022980"/>
            <a:chOff x="4445625" y="1829838"/>
            <a:chExt cx="739125" cy="769750"/>
          </a:xfrm>
        </p:grpSpPr>
        <p:sp>
          <p:nvSpPr>
            <p:cNvPr id="821" name="Google Shape;821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_1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9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19"/>
          <p:cNvSpPr txBox="1"/>
          <p:nvPr/>
        </p:nvSpPr>
        <p:spPr>
          <a:xfrm>
            <a:off x="720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2" name="Google Shape;832;p19"/>
          <p:cNvSpPr txBox="1"/>
          <p:nvPr/>
        </p:nvSpPr>
        <p:spPr>
          <a:xfrm>
            <a:off x="720000" y="1325550"/>
            <a:ext cx="7704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3" name="Google Shape;833;p19"/>
          <p:cNvSpPr txBox="1"/>
          <p:nvPr/>
        </p:nvSpPr>
        <p:spPr>
          <a:xfrm>
            <a:off x="4572000" y="1901952"/>
            <a:ext cx="3852000" cy="2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4" name="Google Shape;834;p19"/>
          <p:cNvSpPr txBox="1"/>
          <p:nvPr>
            <p:ph idx="1" type="subTitle"/>
          </p:nvPr>
        </p:nvSpPr>
        <p:spPr>
          <a:xfrm>
            <a:off x="720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5" name="Google Shape;835;p19"/>
          <p:cNvSpPr txBox="1"/>
          <p:nvPr>
            <p:ph idx="2" type="subTitle"/>
          </p:nvPr>
        </p:nvSpPr>
        <p:spPr>
          <a:xfrm>
            <a:off x="4572000" y="1905475"/>
            <a:ext cx="3852000" cy="27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6" name="Google Shape;836;p19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9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19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839" name="Google Shape;839;p1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9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876" name="Google Shape;876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77" name="Google Shape;877;p19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19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879" name="Google Shape;879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1" name="Google Shape;881;p19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83" name="Google Shape;883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5" name="Google Shape;885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86" name="Google Shape;886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8" name="Google Shape;888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889" name="Google Shape;88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91" name="Google Shape;891;p19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2" name="Google Shape;892;p19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893" name="Google Shape;893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9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896" name="Google Shape;896;p1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20"/>
          <p:cNvSpPr txBox="1"/>
          <p:nvPr>
            <p:ph idx="1" type="subTitle"/>
          </p:nvPr>
        </p:nvSpPr>
        <p:spPr>
          <a:xfrm>
            <a:off x="869400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0" name="Google Shape;900;p20"/>
          <p:cNvSpPr txBox="1"/>
          <p:nvPr>
            <p:ph idx="2" type="subTitle"/>
          </p:nvPr>
        </p:nvSpPr>
        <p:spPr>
          <a:xfrm>
            <a:off x="3430818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1" name="Google Shape;901;p20"/>
          <p:cNvSpPr txBox="1"/>
          <p:nvPr>
            <p:ph idx="3" type="subTitle"/>
          </p:nvPr>
        </p:nvSpPr>
        <p:spPr>
          <a:xfrm>
            <a:off x="5992249" y="1551800"/>
            <a:ext cx="2282400" cy="42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902" name="Google Shape;902;p20"/>
          <p:cNvSpPr txBox="1"/>
          <p:nvPr>
            <p:ph idx="4" type="subTitle"/>
          </p:nvPr>
        </p:nvSpPr>
        <p:spPr>
          <a:xfrm>
            <a:off x="869400" y="1973758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3" name="Google Shape;903;p20"/>
          <p:cNvSpPr txBox="1"/>
          <p:nvPr>
            <p:ph idx="5" type="subTitle"/>
          </p:nvPr>
        </p:nvSpPr>
        <p:spPr>
          <a:xfrm>
            <a:off x="3430810" y="1973600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4" name="Google Shape;904;p20"/>
          <p:cNvSpPr txBox="1"/>
          <p:nvPr>
            <p:ph idx="6" type="subTitle"/>
          </p:nvPr>
        </p:nvSpPr>
        <p:spPr>
          <a:xfrm>
            <a:off x="5992225" y="1973642"/>
            <a:ext cx="22824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5" name="Google Shape;90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6" name="Google Shape;906;p20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0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8" name="Google Shape;908;p20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909" name="Google Shape;909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10" name="Google Shape;910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913" name="Google Shape;91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16" name="Google Shape;91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8" name="Google Shape;918;p20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919" name="Google Shape;919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20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922" name="Google Shape;922;p2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20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959" name="Google Shape;959;p20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1" name="Google Shape;961;p20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20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3" name="Google Shape;963;p20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flipH="1" rot="10800000">
            <a:off x="-827467" y="-741529"/>
            <a:ext cx="1540684" cy="1387652"/>
            <a:chOff x="3632834" y="4464921"/>
            <a:chExt cx="1540684" cy="1387652"/>
          </a:xfrm>
        </p:grpSpPr>
        <p:sp>
          <p:nvSpPr>
            <p:cNvPr id="45" name="Google Shape;45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6" name="Google Shape;46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" name="Google Shape;47;p3"/>
          <p:cNvGrpSpPr/>
          <p:nvPr/>
        </p:nvGrpSpPr>
        <p:grpSpPr>
          <a:xfrm flipH="1" rot="10800000">
            <a:off x="7893908" y="-741529"/>
            <a:ext cx="1540684" cy="1387652"/>
            <a:chOff x="3632834" y="4464921"/>
            <a:chExt cx="1540684" cy="1387652"/>
          </a:xfrm>
        </p:grpSpPr>
        <p:sp>
          <p:nvSpPr>
            <p:cNvPr id="48" name="Google Shape;48;p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9" name="Google Shape;49;p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" name="Google Shape;50;p3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51" name="Google Shape;51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3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58" name="Google Shape;58;p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3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75" name="Google Shape;75;p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1"/>
          <p:cNvSpPr txBox="1"/>
          <p:nvPr>
            <p:ph type="ctrTitle"/>
          </p:nvPr>
        </p:nvSpPr>
        <p:spPr>
          <a:xfrm>
            <a:off x="2918300" y="540000"/>
            <a:ext cx="33075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966" name="Google Shape;966;p21"/>
          <p:cNvSpPr txBox="1"/>
          <p:nvPr>
            <p:ph idx="1" type="subTitle"/>
          </p:nvPr>
        </p:nvSpPr>
        <p:spPr>
          <a:xfrm>
            <a:off x="2918200" y="1676300"/>
            <a:ext cx="3307500" cy="3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7" name="Google Shape;967;p21"/>
          <p:cNvSpPr txBox="1"/>
          <p:nvPr>
            <p:ph idx="2" type="subTitle"/>
          </p:nvPr>
        </p:nvSpPr>
        <p:spPr>
          <a:xfrm>
            <a:off x="2918200" y="2080833"/>
            <a:ext cx="33075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8" name="Google Shape;968;p21"/>
          <p:cNvSpPr txBox="1"/>
          <p:nvPr/>
        </p:nvSpPr>
        <p:spPr>
          <a:xfrm>
            <a:off x="1702675" y="3536525"/>
            <a:ext cx="573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69" name="Google Shape;969;p21"/>
          <p:cNvSpPr/>
          <p:nvPr/>
        </p:nvSpPr>
        <p:spPr>
          <a:xfrm rot="-9899986">
            <a:off x="7763302" y="2137980"/>
            <a:ext cx="3365104" cy="3705151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1"/>
          <p:cNvSpPr/>
          <p:nvPr/>
        </p:nvSpPr>
        <p:spPr>
          <a:xfrm flipH="1" rot="3600027">
            <a:off x="-1547130" y="780284"/>
            <a:ext cx="4131850" cy="2603746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21"/>
          <p:cNvGrpSpPr/>
          <p:nvPr/>
        </p:nvGrpSpPr>
        <p:grpSpPr>
          <a:xfrm flipH="1" rot="10800000">
            <a:off x="4345700" y="4832766"/>
            <a:ext cx="194400" cy="112209"/>
            <a:chOff x="265900" y="3852516"/>
            <a:chExt cx="194400" cy="112209"/>
          </a:xfrm>
        </p:grpSpPr>
        <p:sp>
          <p:nvSpPr>
            <p:cNvPr id="972" name="Google Shape;972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21"/>
          <p:cNvSpPr/>
          <p:nvPr/>
        </p:nvSpPr>
        <p:spPr>
          <a:xfrm rot="435267">
            <a:off x="741449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21"/>
          <p:cNvGrpSpPr/>
          <p:nvPr/>
        </p:nvGrpSpPr>
        <p:grpSpPr>
          <a:xfrm>
            <a:off x="8650138" y="4120884"/>
            <a:ext cx="361129" cy="3106418"/>
            <a:chOff x="6317900" y="1197313"/>
            <a:chExt cx="180700" cy="1554375"/>
          </a:xfrm>
        </p:grpSpPr>
        <p:sp>
          <p:nvSpPr>
            <p:cNvPr id="976" name="Google Shape;97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2" name="Google Shape;982;p21"/>
          <p:cNvCxnSpPr/>
          <p:nvPr/>
        </p:nvCxnSpPr>
        <p:spPr>
          <a:xfrm flipH="1" rot="436104">
            <a:off x="793902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21"/>
          <p:cNvSpPr/>
          <p:nvPr/>
        </p:nvSpPr>
        <p:spPr>
          <a:xfrm rot="435267">
            <a:off x="751009" y="46821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4" name="Google Shape;984;p21"/>
          <p:cNvCxnSpPr/>
          <p:nvPr/>
        </p:nvCxnSpPr>
        <p:spPr>
          <a:xfrm flipH="1" rot="436104">
            <a:off x="789539" y="48751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5" name="Google Shape;985;p21"/>
          <p:cNvGrpSpPr/>
          <p:nvPr/>
        </p:nvGrpSpPr>
        <p:grpSpPr>
          <a:xfrm rot="10800000">
            <a:off x="154663" y="-1652004"/>
            <a:ext cx="361129" cy="3106418"/>
            <a:chOff x="6317900" y="1197313"/>
            <a:chExt cx="180700" cy="1554375"/>
          </a:xfrm>
        </p:grpSpPr>
        <p:sp>
          <p:nvSpPr>
            <p:cNvPr id="986" name="Google Shape;986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22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996" name="Google Shape;996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997" name="Google Shape;997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9" name="Google Shape;999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00" name="Google Shape;1000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2" name="Google Shape;1002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03" name="Google Shape;1003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5" name="Google Shape;1005;p22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1006" name="Google Shape;1006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2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1009" name="Google Shape;1009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1012" name="Google Shape;1012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4" name="Google Shape;1014;p22"/>
          <p:cNvGrpSpPr/>
          <p:nvPr/>
        </p:nvGrpSpPr>
        <p:grpSpPr>
          <a:xfrm>
            <a:off x="3529283" y="4464921"/>
            <a:ext cx="1540684" cy="1387652"/>
            <a:chOff x="3632834" y="4464921"/>
            <a:chExt cx="1540684" cy="1387652"/>
          </a:xfrm>
        </p:grpSpPr>
        <p:sp>
          <p:nvSpPr>
            <p:cNvPr id="1015" name="Google Shape;1015;p22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16" name="Google Shape;1016;p22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3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23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0" name="Google Shape;1020;p23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021" name="Google Shape;1021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2" name="Google Shape;1022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3" name="Google Shape;1023;p23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024" name="Google Shape;1024;p23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5" name="Google Shape;1025;p23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6" name="Google Shape;1026;p23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027" name="Google Shape;1027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23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034" name="Google Shape;1034;p23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3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3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3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0" name="Google Shape;1040;p23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041" name="Google Shape;1041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042" name="Google Shape;1042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4" name="Google Shape;1044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045" name="Google Shape;1045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7" name="Google Shape;1047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048" name="Google Shape;1048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23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051" name="Google Shape;1051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720000" y="1127000"/>
            <a:ext cx="7704000" cy="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80" name="Google Shape;80;p4"/>
          <p:cNvSpPr/>
          <p:nvPr/>
        </p:nvSpPr>
        <p:spPr>
          <a:xfrm rot="-5400000">
            <a:off x="7165362" y="-774010"/>
            <a:ext cx="2984498" cy="188072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 rot="900032">
            <a:off x="-1298549" y="-641129"/>
            <a:ext cx="2144560" cy="2361269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4"/>
          <p:cNvGrpSpPr/>
          <p:nvPr/>
        </p:nvGrpSpPr>
        <p:grpSpPr>
          <a:xfrm>
            <a:off x="8558925" y="4522650"/>
            <a:ext cx="315575" cy="366750"/>
            <a:chOff x="8558925" y="4522650"/>
            <a:chExt cx="315575" cy="366750"/>
          </a:xfrm>
        </p:grpSpPr>
        <p:grpSp>
          <p:nvGrpSpPr>
            <p:cNvPr id="83" name="Google Shape;83;p4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84" name="Google Shape;84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" name="Google Shape;86;p4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" name="Google Shape;92;p4"/>
          <p:cNvSpPr/>
          <p:nvPr/>
        </p:nvSpPr>
        <p:spPr>
          <a:xfrm rot="5400000">
            <a:off x="8769800" y="25428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280275" y="246791"/>
            <a:ext cx="194400" cy="112209"/>
            <a:chOff x="265900" y="3852516"/>
            <a:chExt cx="194400" cy="112209"/>
          </a:xfrm>
        </p:grpSpPr>
        <p:sp>
          <p:nvSpPr>
            <p:cNvPr id="94" name="Google Shape;94;p4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4"/>
          <p:cNvGrpSpPr/>
          <p:nvPr/>
        </p:nvGrpSpPr>
        <p:grpSpPr>
          <a:xfrm>
            <a:off x="158099" y="4189781"/>
            <a:ext cx="438754" cy="772904"/>
            <a:chOff x="4950175" y="2998438"/>
            <a:chExt cx="88725" cy="156300"/>
          </a:xfrm>
        </p:grpSpPr>
        <p:sp>
          <p:nvSpPr>
            <p:cNvPr id="97" name="Google Shape;97;p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4"/>
          <p:cNvGrpSpPr/>
          <p:nvPr/>
        </p:nvGrpSpPr>
        <p:grpSpPr>
          <a:xfrm>
            <a:off x="3876381" y="4522646"/>
            <a:ext cx="1391239" cy="1387652"/>
            <a:chOff x="4010494" y="4522646"/>
            <a:chExt cx="1391239" cy="1387652"/>
          </a:xfrm>
        </p:grpSpPr>
        <p:sp>
          <p:nvSpPr>
            <p:cNvPr id="134" name="Google Shape;134;p4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5" name="Google Shape;135;p4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 flipH="1" rot="436104">
              <a:off x="4051876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5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5"/>
          <p:cNvGrpSpPr/>
          <p:nvPr/>
        </p:nvGrpSpPr>
        <p:grpSpPr>
          <a:xfrm>
            <a:off x="-827467" y="4151471"/>
            <a:ext cx="1540684" cy="1387652"/>
            <a:chOff x="3632834" y="4464921"/>
            <a:chExt cx="1540684" cy="1387652"/>
          </a:xfrm>
        </p:grpSpPr>
        <p:sp>
          <p:nvSpPr>
            <p:cNvPr id="146" name="Google Shape;146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7" name="Google Shape;147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8" name="Google Shape;148;p5"/>
          <p:cNvGrpSpPr/>
          <p:nvPr/>
        </p:nvGrpSpPr>
        <p:grpSpPr>
          <a:xfrm>
            <a:off x="7893908" y="4151471"/>
            <a:ext cx="1540684" cy="1387652"/>
            <a:chOff x="3632834" y="4464921"/>
            <a:chExt cx="1540684" cy="1387652"/>
          </a:xfrm>
        </p:grpSpPr>
        <p:sp>
          <p:nvSpPr>
            <p:cNvPr id="149" name="Google Shape;149;p5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" name="Google Shape;150;p5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1" name="Google Shape;151;p5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52" name="Google Shape;152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59" name="Google Shape;159;p5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5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66" name="Google Shape;166;p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5" name="Google Shape;175;p5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76" name="Google Shape;176;p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6"/>
          <p:cNvSpPr/>
          <p:nvPr/>
        </p:nvSpPr>
        <p:spPr>
          <a:xfrm rot="-3599986">
            <a:off x="7364768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"/>
          <p:cNvSpPr/>
          <p:nvPr/>
        </p:nvSpPr>
        <p:spPr>
          <a:xfrm flipH="1" rot="3599986">
            <a:off x="-2713057" y="717262"/>
            <a:ext cx="4319099" cy="272174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" name="Google Shape;182;p6"/>
          <p:cNvGrpSpPr/>
          <p:nvPr/>
        </p:nvGrpSpPr>
        <p:grpSpPr>
          <a:xfrm>
            <a:off x="8601699" y="3997293"/>
            <a:ext cx="438754" cy="772904"/>
            <a:chOff x="4950175" y="2998438"/>
            <a:chExt cx="88725" cy="156300"/>
          </a:xfrm>
        </p:grpSpPr>
        <p:sp>
          <p:nvSpPr>
            <p:cNvPr id="183" name="Google Shape;183;p6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9" name="Google Shape;219;p6"/>
          <p:cNvGrpSpPr/>
          <p:nvPr/>
        </p:nvGrpSpPr>
        <p:grpSpPr>
          <a:xfrm>
            <a:off x="3789809" y="4520733"/>
            <a:ext cx="1391222" cy="1387652"/>
            <a:chOff x="4010510" y="4522646"/>
            <a:chExt cx="1391222" cy="1387652"/>
          </a:xfrm>
        </p:grpSpPr>
        <p:sp>
          <p:nvSpPr>
            <p:cNvPr id="220" name="Google Shape;220;p6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1" name="Google Shape;221;p6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2" name="Google Shape;222;p6"/>
          <p:cNvGrpSpPr/>
          <p:nvPr/>
        </p:nvGrpSpPr>
        <p:grpSpPr>
          <a:xfrm>
            <a:off x="1772900" y="4810116"/>
            <a:ext cx="194400" cy="112209"/>
            <a:chOff x="265900" y="3852516"/>
            <a:chExt cx="194400" cy="112209"/>
          </a:xfrm>
        </p:grpSpPr>
        <p:sp>
          <p:nvSpPr>
            <p:cNvPr id="223" name="Google Shape;223;p6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6"/>
          <p:cNvGrpSpPr/>
          <p:nvPr/>
        </p:nvGrpSpPr>
        <p:grpSpPr>
          <a:xfrm>
            <a:off x="216575" y="1666525"/>
            <a:ext cx="315575" cy="366750"/>
            <a:chOff x="8558925" y="4522650"/>
            <a:chExt cx="315575" cy="366750"/>
          </a:xfrm>
        </p:grpSpPr>
        <p:grpSp>
          <p:nvGrpSpPr>
            <p:cNvPr id="226" name="Google Shape;226;p6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27" name="Google Shape;227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6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30" name="Google Shape;230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6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33" name="Google Shape;233;p6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6"/>
          <p:cNvSpPr/>
          <p:nvPr/>
        </p:nvSpPr>
        <p:spPr>
          <a:xfrm rot="5400000">
            <a:off x="7093213" y="4817613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" name="Google Shape;236;p6"/>
          <p:cNvGrpSpPr/>
          <p:nvPr/>
        </p:nvGrpSpPr>
        <p:grpSpPr>
          <a:xfrm>
            <a:off x="-756900" y="-937412"/>
            <a:ext cx="1476900" cy="1476900"/>
            <a:chOff x="8632950" y="-311150"/>
            <a:chExt cx="1476900" cy="1476900"/>
          </a:xfrm>
        </p:grpSpPr>
        <p:sp>
          <p:nvSpPr>
            <p:cNvPr id="237" name="Google Shape;237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>
            <a:off x="8424000" y="-937412"/>
            <a:ext cx="1476900" cy="1476900"/>
            <a:chOff x="8632950" y="-311150"/>
            <a:chExt cx="1476900" cy="1476900"/>
          </a:xfrm>
        </p:grpSpPr>
        <p:sp>
          <p:nvSpPr>
            <p:cNvPr id="240" name="Google Shape;240;p6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1569600" y="1268375"/>
            <a:ext cx="6004800" cy="84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4" name="Google Shape;244;p7"/>
          <p:cNvSpPr txBox="1"/>
          <p:nvPr>
            <p:ph idx="1" type="subTitle"/>
          </p:nvPr>
        </p:nvSpPr>
        <p:spPr>
          <a:xfrm>
            <a:off x="1569600" y="2400023"/>
            <a:ext cx="600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7"/>
          <p:cNvSpPr/>
          <p:nvPr/>
        </p:nvSpPr>
        <p:spPr>
          <a:xfrm rot="-6012810">
            <a:off x="6446180" y="-972564"/>
            <a:ext cx="4319100" cy="2721744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 rot="435267">
            <a:off x="3845984" y="-60591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7"/>
          <p:cNvCxnSpPr/>
          <p:nvPr/>
        </p:nvCxnSpPr>
        <p:spPr>
          <a:xfrm flipH="1" rot="436104">
            <a:off x="4188239" y="-1377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7"/>
          <p:cNvSpPr/>
          <p:nvPr/>
        </p:nvSpPr>
        <p:spPr>
          <a:xfrm flipH="1" rot="-5400000">
            <a:off x="30707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 flipH="1">
            <a:off x="8671988" y="3199241"/>
            <a:ext cx="194400" cy="112209"/>
            <a:chOff x="265900" y="3852516"/>
            <a:chExt cx="194400" cy="112209"/>
          </a:xfrm>
        </p:grpSpPr>
        <p:sp>
          <p:nvSpPr>
            <p:cNvPr id="250" name="Google Shape;250;p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2" name="Google Shape;252;p7"/>
          <p:cNvCxnSpPr/>
          <p:nvPr/>
        </p:nvCxnSpPr>
        <p:spPr>
          <a:xfrm flipH="1" rot="436104">
            <a:off x="4616239" y="-2509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7"/>
          <p:cNvSpPr/>
          <p:nvPr/>
        </p:nvSpPr>
        <p:spPr>
          <a:xfrm>
            <a:off x="-1348900" y="4016737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 rot="-5400000">
            <a:off x="8064938" y="4172419"/>
            <a:ext cx="1942494" cy="2022980"/>
            <a:chOff x="4445625" y="1829838"/>
            <a:chExt cx="739125" cy="769750"/>
          </a:xfrm>
        </p:grpSpPr>
        <p:sp>
          <p:nvSpPr>
            <p:cNvPr id="255" name="Google Shape;255;p7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-459175" y="-350137"/>
            <a:ext cx="1476900" cy="1476900"/>
            <a:chOff x="8632950" y="-311150"/>
            <a:chExt cx="1476900" cy="1476900"/>
          </a:xfrm>
        </p:grpSpPr>
        <p:sp>
          <p:nvSpPr>
            <p:cNvPr id="264" name="Google Shape;264;p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8" name="Google Shape;268;p8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8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" name="Google Shape;274;p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75" name="Google Shape;275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0" name="Google Shape;280;p8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81" name="Google Shape;281;p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8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84" name="Google Shape;284;p8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8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321" name="Google Shape;321;p8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8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8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5" name="Google Shape;325;p8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8" name="Google Shape;328;p9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329" name="Google Shape;329;p9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0" name="Google Shape;330;p9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2" name="Google Shape;332;p9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333" name="Google Shape;333;p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34" name="Google Shape;334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40" name="Google Shape;340;p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2" name="Google Shape;342;p9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343" name="Google Shape;343;p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9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346" name="Google Shape;346;p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9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83" name="Google Shape;383;p9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9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9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9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10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90" name="Google Shape;390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0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99" name="Google Shape;399;p10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10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408" name="Google Shape;408;p10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10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411" name="Google Shape;411;p1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0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418" name="Google Shape;418;p10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0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0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0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sz="24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24"/>
          <p:cNvSpPr txBox="1"/>
          <p:nvPr>
            <p:ph type="ctrTitle"/>
          </p:nvPr>
        </p:nvSpPr>
        <p:spPr>
          <a:xfrm>
            <a:off x="609600" y="382699"/>
            <a:ext cx="79248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Complaint Registration and Management System</a:t>
            </a:r>
            <a:endParaRPr/>
          </a:p>
        </p:txBody>
      </p: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1973125" y="2130197"/>
            <a:ext cx="4875600" cy="67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Streamlining complaint handling for better customer experience</a:t>
            </a:r>
            <a:endParaRPr sz="1900"/>
          </a:p>
        </p:txBody>
      </p:sp>
      <p:sp>
        <p:nvSpPr>
          <p:cNvPr id="1059" name="Google Shape;1059;p24"/>
          <p:cNvSpPr txBox="1"/>
          <p:nvPr/>
        </p:nvSpPr>
        <p:spPr>
          <a:xfrm>
            <a:off x="3065125" y="2916975"/>
            <a:ext cx="2691600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Team members:</a:t>
            </a:r>
            <a:endParaRPr b="1"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A.Vishnu Priya (leader)  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Mythili.D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Jefflin Biniksha.V.S 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Dhanya.S.S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3"/>
          <p:cNvSpPr txBox="1"/>
          <p:nvPr/>
        </p:nvSpPr>
        <p:spPr>
          <a:xfrm>
            <a:off x="906575" y="697550"/>
            <a:ext cx="7410000" cy="3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Detailed Features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User Registration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Simple sign-up with email verification.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Complaint Tracking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Users can view updates on the complaint status in real time.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Notifications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Email alerts are sent at different complaint stages, like submission, assignment, and resolution.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Admin Panel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Admins have a dashboard to monitor complaints and assign tasks to agents.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Real-Time Chat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Immediate communication between users and agents improves response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34"/>
          <p:cNvSpPr txBox="1"/>
          <p:nvPr/>
        </p:nvSpPr>
        <p:spPr>
          <a:xfrm>
            <a:off x="1129700" y="826725"/>
            <a:ext cx="6893100" cy="3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Database Structure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Users Collection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Fields: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role</a:t>
            </a:r>
            <a:r>
              <a:rPr lang="en" sz="1600">
                <a:solidFill>
                  <a:schemeClr val="dk1"/>
                </a:solidFill>
              </a:rPr>
              <a:t> (user, agent, admin).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Complaints Collection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Fields: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status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assignedAgent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messages[]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Messages within Complaints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Real-time chat with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sender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message</a:t>
            </a:r>
            <a:r>
              <a:rPr lang="en" sz="1600">
                <a:solidFill>
                  <a:schemeClr val="dk1"/>
                </a:solidFill>
              </a:rPr>
              <a:t>, and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timestamp</a:t>
            </a:r>
            <a:r>
              <a:rPr lang="en" sz="1600">
                <a:solidFill>
                  <a:schemeClr val="dk1"/>
                </a:solidFill>
              </a:rPr>
              <a:t> fields.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5"/>
          <p:cNvSpPr txBox="1"/>
          <p:nvPr/>
        </p:nvSpPr>
        <p:spPr>
          <a:xfrm>
            <a:off x="800875" y="814950"/>
            <a:ext cx="74217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Security and Privacy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Authentication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Secure login with JWT (JSON Web Tokens).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Authorization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Role-based access control (user, agent, admin).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Data Privacy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Complaint data is accessible only to relevant users (user, agent, admin).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Compliance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Follows data protection regulations for storing user information securely.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6"/>
          <p:cNvSpPr txBox="1"/>
          <p:nvPr/>
        </p:nvSpPr>
        <p:spPr>
          <a:xfrm>
            <a:off x="1153175" y="826725"/>
            <a:ext cx="68931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Demo and Screenshots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Provide </a:t>
            </a:r>
            <a:r>
              <a:rPr b="1" lang="en" sz="2000">
                <a:solidFill>
                  <a:schemeClr val="dk1"/>
                </a:solidFill>
              </a:rPr>
              <a:t>screenshots</a:t>
            </a:r>
            <a:r>
              <a:rPr lang="en" sz="2000">
                <a:solidFill>
                  <a:schemeClr val="dk1"/>
                </a:solidFill>
              </a:rPr>
              <a:t> or a </a:t>
            </a:r>
            <a:r>
              <a:rPr b="1" lang="en" sz="2000">
                <a:solidFill>
                  <a:schemeClr val="dk1"/>
                </a:solidFill>
              </a:rPr>
              <a:t>live demo</a:t>
            </a:r>
            <a:r>
              <a:rPr lang="en" sz="2000">
                <a:solidFill>
                  <a:schemeClr val="dk1"/>
                </a:solidFill>
              </a:rPr>
              <a:t> of the application: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User Registration/Login Page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Complaint Submission Form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Complaint Tracking Dashboard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Real-Time Chat Interface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Admin Dashboard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4" name="Google Shape;11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75" y="599500"/>
            <a:ext cx="7022400" cy="39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Google Shape;11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700" y="549788"/>
            <a:ext cx="6998924" cy="40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538" y="504700"/>
            <a:ext cx="6998924" cy="401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9" name="Google Shape;11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288" y="704325"/>
            <a:ext cx="7433424" cy="40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650" y="810025"/>
            <a:ext cx="6916700" cy="365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42"/>
          <p:cNvSpPr txBox="1"/>
          <p:nvPr/>
        </p:nvSpPr>
        <p:spPr>
          <a:xfrm>
            <a:off x="1261650" y="674075"/>
            <a:ext cx="6620700" cy="3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Testing and Validation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Testing Types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Unit Testing</a:t>
            </a:r>
            <a:r>
              <a:rPr lang="en" sz="1700">
                <a:solidFill>
                  <a:schemeClr val="dk1"/>
                </a:solidFill>
              </a:rPr>
              <a:t>: Test individual components like registration, complaint submission.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Integration Testing</a:t>
            </a:r>
            <a:r>
              <a:rPr lang="en" sz="1700">
                <a:solidFill>
                  <a:schemeClr val="dk1"/>
                </a:solidFill>
              </a:rPr>
              <a:t>: Ensure all system parts work together.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1700">
                <a:solidFill>
                  <a:schemeClr val="dk1"/>
                </a:solidFill>
              </a:rPr>
              <a:t>User Testing</a:t>
            </a:r>
            <a:r>
              <a:rPr lang="en" sz="1700">
                <a:solidFill>
                  <a:schemeClr val="dk1"/>
                </a:solidFill>
              </a:rPr>
              <a:t>: Gather feedback on user experience, ease of use, and UI.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Tools Used</a:t>
            </a:r>
            <a:r>
              <a:rPr lang="en" sz="1700">
                <a:solidFill>
                  <a:schemeClr val="dk1"/>
                </a:solidFill>
              </a:rPr>
              <a:t>: Postman (API testing), Jest/Mocha (unit testing).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5"/>
          <p:cNvSpPr txBox="1"/>
          <p:nvPr/>
        </p:nvSpPr>
        <p:spPr>
          <a:xfrm>
            <a:off x="1376275" y="744525"/>
            <a:ext cx="67641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Project Overview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Purpose</a:t>
            </a:r>
            <a:r>
              <a:rPr lang="en" sz="1500">
                <a:solidFill>
                  <a:schemeClr val="dk1"/>
                </a:solidFill>
              </a:rPr>
              <a:t>: An online platform that allows users to register and manage complaints effectively.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Objective</a:t>
            </a:r>
            <a:r>
              <a:rPr lang="en" sz="1500">
                <a:solidFill>
                  <a:schemeClr val="dk1"/>
                </a:solidFill>
              </a:rPr>
              <a:t>: To optimize complaint handling processes, improve customer satisfaction, and streamline communication between customers and agents.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Key Features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User Registration and Login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Complaint Submission and Tracking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Real-time Interaction with Agents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Admin Control and Monitoring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Security and Confidentiality Measures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3"/>
          <p:cNvSpPr txBox="1"/>
          <p:nvPr/>
        </p:nvSpPr>
        <p:spPr>
          <a:xfrm>
            <a:off x="941800" y="674050"/>
            <a:ext cx="71634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</a:t>
            </a:r>
            <a:r>
              <a:rPr b="1" lang="en" sz="1900">
                <a:solidFill>
                  <a:schemeClr val="dk1"/>
                </a:solidFill>
              </a:rPr>
              <a:t>Future Enhancements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Mobile Application</a:t>
            </a:r>
            <a:r>
              <a:rPr lang="en" sz="1700">
                <a:solidFill>
                  <a:schemeClr val="dk1"/>
                </a:solidFill>
              </a:rPr>
              <a:t>: Develop a mobile app for easier access.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Multi-language Support</a:t>
            </a:r>
            <a:r>
              <a:rPr lang="en" sz="1700">
                <a:solidFill>
                  <a:schemeClr val="dk1"/>
                </a:solidFill>
              </a:rPr>
              <a:t>: Add language options for broader accessibility.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Analytics and Reporting</a:t>
            </a:r>
            <a:r>
              <a:rPr lang="en" sz="1700">
                <a:solidFill>
                  <a:schemeClr val="dk1"/>
                </a:solidFill>
              </a:rPr>
              <a:t>: Generate reports for complaint trends and agent performance.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AI-Based Complaint Assignment</a:t>
            </a:r>
            <a:r>
              <a:rPr lang="en" sz="1700">
                <a:solidFill>
                  <a:schemeClr val="dk1"/>
                </a:solidFill>
              </a:rPr>
              <a:t>: Use AI to route complaints based on nature and agent availability.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44"/>
          <p:cNvSpPr txBox="1"/>
          <p:nvPr/>
        </p:nvSpPr>
        <p:spPr>
          <a:xfrm>
            <a:off x="1223625" y="908925"/>
            <a:ext cx="6435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</a:t>
            </a:r>
            <a:r>
              <a:rPr b="1" lang="en" sz="2000">
                <a:solidFill>
                  <a:schemeClr val="dk1"/>
                </a:solidFill>
              </a:rPr>
              <a:t>Conclusion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Summary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This system streamlines complaint handling, enhances customer satisfaction, and ensures data security.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Key Takeaways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Efficient, real-time complaint resolution system.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Scalable and secure, with clear role-based access.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6"/>
          <p:cNvSpPr txBox="1"/>
          <p:nvPr/>
        </p:nvSpPr>
        <p:spPr>
          <a:xfrm>
            <a:off x="1129700" y="580125"/>
            <a:ext cx="6576300" cy="3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 </a:t>
            </a:r>
            <a:r>
              <a:rPr b="1" lang="en" sz="1800">
                <a:solidFill>
                  <a:schemeClr val="dk1"/>
                </a:solidFill>
              </a:rPr>
              <a:t>Problem Statement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Challenges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Manual complaint handling is time-consuming and error-prone.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Lack of centralized tracking leads to inefficiency and customer dissatisfaction.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Communication between users and agents is often delayed.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Solution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Create an online platform to automate and centralize the complaint management process.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7"/>
          <p:cNvSpPr txBox="1"/>
          <p:nvPr/>
        </p:nvSpPr>
        <p:spPr>
          <a:xfrm>
            <a:off x="965275" y="662325"/>
            <a:ext cx="71163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Key Features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User Registration and Authentication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Allows users to securely create accounts and login using JWT authentication.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Complaint Submission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Users can submit complaints with necessary details like description, issue category, and attachments.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Tracking and Notifications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Users can track complaint progress and receive email/SMS notifications.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Real-time Chat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Enables direct messaging between users and agents for quicker issue resolution.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Admin Management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Admins can assign complaints to agents, oversee operations, and ensure compliance.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28"/>
          <p:cNvSpPr txBox="1"/>
          <p:nvPr/>
        </p:nvSpPr>
        <p:spPr>
          <a:xfrm>
            <a:off x="1141425" y="814975"/>
            <a:ext cx="6634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User Roles</a:t>
            </a:r>
            <a:endParaRPr b="1" sz="17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User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Registers, submits complaints, and communicates with agents.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Agent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Assigned to handle complaints and communicate with users to resolve issues.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Admin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Oversees the system, manages users, assigns complaints, and ensures smooth operations.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9"/>
          <p:cNvSpPr txBox="1"/>
          <p:nvPr/>
        </p:nvSpPr>
        <p:spPr>
          <a:xfrm>
            <a:off x="800875" y="580100"/>
            <a:ext cx="7186800" cy="3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Project Architecture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Frontend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Built with </a:t>
            </a:r>
            <a:r>
              <a:rPr b="1" lang="en">
                <a:solidFill>
                  <a:schemeClr val="dk1"/>
                </a:solidFill>
              </a:rPr>
              <a:t>React.js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Responsive and user-friendly UI with real-time chat functionality using </a:t>
            </a:r>
            <a:r>
              <a:rPr b="1" lang="en">
                <a:solidFill>
                  <a:schemeClr val="dk1"/>
                </a:solidFill>
              </a:rPr>
              <a:t>Socket.io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API requests handled by </a:t>
            </a:r>
            <a:r>
              <a:rPr b="1" lang="en">
                <a:solidFill>
                  <a:schemeClr val="dk1"/>
                </a:solidFill>
              </a:rPr>
              <a:t>Axios</a:t>
            </a:r>
            <a:r>
              <a:rPr lang="en">
                <a:solidFill>
                  <a:schemeClr val="dk1"/>
                </a:solidFill>
              </a:rPr>
              <a:t> for seamless communication with backend.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Backend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Built with </a:t>
            </a:r>
            <a:r>
              <a:rPr b="1" lang="en">
                <a:solidFill>
                  <a:schemeClr val="dk1"/>
                </a:solidFill>
              </a:rPr>
              <a:t>Node.js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Express.js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RESTful API for handling data operations and complaint management.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Database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MongoDB</a:t>
            </a:r>
            <a:r>
              <a:rPr lang="en">
                <a:solidFill>
                  <a:schemeClr val="dk1"/>
                </a:solidFill>
              </a:rPr>
              <a:t> for efficient and scalable storage of user data, complaints, and chat messages.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Nodemailer</a:t>
            </a:r>
            <a:r>
              <a:rPr lang="en">
                <a:solidFill>
                  <a:schemeClr val="dk1"/>
                </a:solidFill>
              </a:rPr>
              <a:t> for sending email notifications to users.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0"/>
          <p:cNvSpPr txBox="1"/>
          <p:nvPr/>
        </p:nvSpPr>
        <p:spPr>
          <a:xfrm>
            <a:off x="894800" y="826725"/>
            <a:ext cx="76095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Technology Stack</a:t>
            </a:r>
            <a:endParaRPr b="1" sz="21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Frontend</a:t>
            </a:r>
            <a:r>
              <a:rPr lang="en" sz="1900">
                <a:solidFill>
                  <a:schemeClr val="dk1"/>
                </a:solidFill>
              </a:rPr>
              <a:t>: React.js, Bootstrap, Axios, Socket.io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Backend</a:t>
            </a:r>
            <a:r>
              <a:rPr lang="en" sz="1900">
                <a:solidFill>
                  <a:schemeClr val="dk1"/>
                </a:solidFill>
              </a:rPr>
              <a:t>: Node.js, Express.js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Database</a:t>
            </a:r>
            <a:r>
              <a:rPr lang="en" sz="1900">
                <a:solidFill>
                  <a:schemeClr val="dk1"/>
                </a:solidFill>
              </a:rPr>
              <a:t>: MongoDB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Additional Tools</a:t>
            </a:r>
            <a:r>
              <a:rPr lang="en" sz="1900">
                <a:solidFill>
                  <a:schemeClr val="dk1"/>
                </a:solidFill>
              </a:rPr>
              <a:t>: Nodemailer (for email), Socket.io (for real-time messaging), JSON Web Token (JWT) for secure authentication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31"/>
          <p:cNvSpPr txBox="1"/>
          <p:nvPr/>
        </p:nvSpPr>
        <p:spPr>
          <a:xfrm>
            <a:off x="1024000" y="674050"/>
            <a:ext cx="70812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Challenges and Solutions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Challenge</a:t>
            </a:r>
            <a:r>
              <a:rPr lang="en" sz="1600">
                <a:solidFill>
                  <a:schemeClr val="dk1"/>
                </a:solidFill>
              </a:rPr>
              <a:t>: Implementing real-time chat without performance issues.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Solution</a:t>
            </a:r>
            <a:r>
              <a:rPr lang="en" sz="1600">
                <a:solidFill>
                  <a:schemeClr val="dk1"/>
                </a:solidFill>
              </a:rPr>
              <a:t>: Used Socket.io to handle real-time messaging efficiently.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Challenge</a:t>
            </a:r>
            <a:r>
              <a:rPr lang="en" sz="1600">
                <a:solidFill>
                  <a:schemeClr val="dk1"/>
                </a:solidFill>
              </a:rPr>
              <a:t>: Ensuring data security and privacy.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Solution</a:t>
            </a:r>
            <a:r>
              <a:rPr lang="en" sz="1600">
                <a:solidFill>
                  <a:schemeClr val="dk1"/>
                </a:solidFill>
              </a:rPr>
              <a:t>: Implemented JWT for secure authentication and role-based access control.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Challenge</a:t>
            </a:r>
            <a:r>
              <a:rPr lang="en" sz="1600">
                <a:solidFill>
                  <a:schemeClr val="dk1"/>
                </a:solidFill>
              </a:rPr>
              <a:t>: Seamless deployment across different platforms.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Solution</a:t>
            </a:r>
            <a:r>
              <a:rPr lang="en" sz="1600">
                <a:solidFill>
                  <a:schemeClr val="dk1"/>
                </a:solidFill>
              </a:rPr>
              <a:t>: Used Heroku for backend and Netlify/Vercel for frontend deployment.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2"/>
          <p:cNvSpPr txBox="1"/>
          <p:nvPr/>
        </p:nvSpPr>
        <p:spPr>
          <a:xfrm>
            <a:off x="1200150" y="967625"/>
            <a:ext cx="68463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System Flow Diagram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User Registration/Login</a:t>
            </a:r>
            <a:r>
              <a:rPr lang="en" sz="1800">
                <a:solidFill>
                  <a:schemeClr val="dk1"/>
                </a:solidFill>
              </a:rPr>
              <a:t> → </a:t>
            </a:r>
            <a:r>
              <a:rPr b="1" lang="en" sz="1800">
                <a:solidFill>
                  <a:schemeClr val="dk1"/>
                </a:solidFill>
              </a:rPr>
              <a:t>Complaint Submission</a:t>
            </a:r>
            <a:r>
              <a:rPr lang="en" sz="1800">
                <a:solidFill>
                  <a:schemeClr val="dk1"/>
                </a:solidFill>
              </a:rPr>
              <a:t> → </a:t>
            </a:r>
            <a:r>
              <a:rPr b="1" lang="en" sz="1800">
                <a:solidFill>
                  <a:schemeClr val="dk1"/>
                </a:solidFill>
              </a:rPr>
              <a:t>Admin Assignment</a:t>
            </a:r>
            <a:r>
              <a:rPr lang="en" sz="1800">
                <a:solidFill>
                  <a:schemeClr val="dk1"/>
                </a:solidFill>
              </a:rPr>
              <a:t> → </a:t>
            </a:r>
            <a:r>
              <a:rPr b="1" lang="en" sz="1800">
                <a:solidFill>
                  <a:schemeClr val="dk1"/>
                </a:solidFill>
              </a:rPr>
              <a:t>Agent Handling</a:t>
            </a:r>
            <a:r>
              <a:rPr lang="en" sz="1800">
                <a:solidFill>
                  <a:schemeClr val="dk1"/>
                </a:solidFill>
              </a:rPr>
              <a:t> → </a:t>
            </a:r>
            <a:r>
              <a:rPr b="1" lang="en" sz="1800">
                <a:solidFill>
                  <a:schemeClr val="dk1"/>
                </a:solidFill>
              </a:rPr>
              <a:t>Real-Time Chat</a:t>
            </a:r>
            <a:r>
              <a:rPr lang="en" sz="1800">
                <a:solidFill>
                  <a:schemeClr val="dk1"/>
                </a:solidFill>
              </a:rPr>
              <a:t> → </a:t>
            </a:r>
            <a:r>
              <a:rPr b="1" lang="en" sz="1800">
                <a:solidFill>
                  <a:schemeClr val="dk1"/>
                </a:solidFill>
              </a:rPr>
              <a:t>Resolution and Feedback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a flowchart or diagram to visually represent how a complaint is processed from submission to resolution.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