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D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016E-DB9C-449A-9FAA-8E6C7B0029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C30DDD-E1E1-4DEC-BEB7-DF62C2AF7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C17C82-F53B-4935-8CCF-755F5F275EF8}"/>
              </a:ext>
            </a:extLst>
          </p:cNvPr>
          <p:cNvSpPr>
            <a:spLocks noGrp="1"/>
          </p:cNvSpPr>
          <p:nvPr>
            <p:ph type="dt" sz="half" idx="10"/>
          </p:nvPr>
        </p:nvSpPr>
        <p:spPr/>
        <p:txBody>
          <a:bodyPr/>
          <a:lstStyle/>
          <a:p>
            <a:fld id="{EB57C13C-521A-4349-8B65-34B662C6E028}" type="datetimeFigureOut">
              <a:rPr lang="en-IN" smtClean="0"/>
              <a:t>15-03-2024</a:t>
            </a:fld>
            <a:endParaRPr lang="en-IN"/>
          </a:p>
        </p:txBody>
      </p:sp>
      <p:sp>
        <p:nvSpPr>
          <p:cNvPr id="5" name="Footer Placeholder 4">
            <a:extLst>
              <a:ext uri="{FF2B5EF4-FFF2-40B4-BE49-F238E27FC236}">
                <a16:creationId xmlns:a16="http://schemas.microsoft.com/office/drawing/2014/main" id="{CDB96222-9172-4143-88ED-AA1576759E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4AD73D-13A5-496F-BADF-7F08DD60EBBA}"/>
              </a:ext>
            </a:extLst>
          </p:cNvPr>
          <p:cNvSpPr>
            <a:spLocks noGrp="1"/>
          </p:cNvSpPr>
          <p:nvPr>
            <p:ph type="sldNum" sz="quarter" idx="12"/>
          </p:nvPr>
        </p:nvSpPr>
        <p:spPr/>
        <p:txBody>
          <a:bodyPr/>
          <a:lstStyle/>
          <a:p>
            <a:fld id="{D13E5DD2-2502-46FD-AACB-E7064B53045E}" type="slidenum">
              <a:rPr lang="en-IN" smtClean="0"/>
              <a:t>‹#›</a:t>
            </a:fld>
            <a:endParaRPr lang="en-IN"/>
          </a:p>
        </p:txBody>
      </p:sp>
    </p:spTree>
    <p:extLst>
      <p:ext uri="{BB962C8B-B14F-4D97-AF65-F5344CB8AC3E}">
        <p14:creationId xmlns:p14="http://schemas.microsoft.com/office/powerpoint/2010/main" val="356914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8AE4A-F8C9-4AF0-8753-DA5C5C8EB2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0F99EE-1DFD-4B33-965A-4D74C7CB08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5C887-C911-40FB-9767-1748291AE999}"/>
              </a:ext>
            </a:extLst>
          </p:cNvPr>
          <p:cNvSpPr>
            <a:spLocks noGrp="1"/>
          </p:cNvSpPr>
          <p:nvPr>
            <p:ph type="dt" sz="half" idx="10"/>
          </p:nvPr>
        </p:nvSpPr>
        <p:spPr/>
        <p:txBody>
          <a:bodyPr/>
          <a:lstStyle/>
          <a:p>
            <a:fld id="{EB57C13C-521A-4349-8B65-34B662C6E028}" type="datetimeFigureOut">
              <a:rPr lang="en-IN" smtClean="0"/>
              <a:t>15-03-2024</a:t>
            </a:fld>
            <a:endParaRPr lang="en-IN"/>
          </a:p>
        </p:txBody>
      </p:sp>
      <p:sp>
        <p:nvSpPr>
          <p:cNvPr id="5" name="Footer Placeholder 4">
            <a:extLst>
              <a:ext uri="{FF2B5EF4-FFF2-40B4-BE49-F238E27FC236}">
                <a16:creationId xmlns:a16="http://schemas.microsoft.com/office/drawing/2014/main" id="{34003B55-89D2-492D-A3F8-68D5C50A1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2F1BC6-BA1E-496E-9022-059C618C9E59}"/>
              </a:ext>
            </a:extLst>
          </p:cNvPr>
          <p:cNvSpPr>
            <a:spLocks noGrp="1"/>
          </p:cNvSpPr>
          <p:nvPr>
            <p:ph type="sldNum" sz="quarter" idx="12"/>
          </p:nvPr>
        </p:nvSpPr>
        <p:spPr/>
        <p:txBody>
          <a:bodyPr/>
          <a:lstStyle/>
          <a:p>
            <a:fld id="{D13E5DD2-2502-46FD-AACB-E7064B53045E}" type="slidenum">
              <a:rPr lang="en-IN" smtClean="0"/>
              <a:t>‹#›</a:t>
            </a:fld>
            <a:endParaRPr lang="en-IN"/>
          </a:p>
        </p:txBody>
      </p:sp>
    </p:spTree>
    <p:extLst>
      <p:ext uri="{BB962C8B-B14F-4D97-AF65-F5344CB8AC3E}">
        <p14:creationId xmlns:p14="http://schemas.microsoft.com/office/powerpoint/2010/main" val="174918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BD5169-CBB2-4B18-B214-B4DD32CEB6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7A60E0-F798-4BA3-AC9E-1F40217E72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D35DCB-0E65-4A8F-8C7E-ED9BAD0B98E0}"/>
              </a:ext>
            </a:extLst>
          </p:cNvPr>
          <p:cNvSpPr>
            <a:spLocks noGrp="1"/>
          </p:cNvSpPr>
          <p:nvPr>
            <p:ph type="dt" sz="half" idx="10"/>
          </p:nvPr>
        </p:nvSpPr>
        <p:spPr/>
        <p:txBody>
          <a:bodyPr/>
          <a:lstStyle/>
          <a:p>
            <a:fld id="{EB57C13C-521A-4349-8B65-34B662C6E028}" type="datetimeFigureOut">
              <a:rPr lang="en-IN" smtClean="0"/>
              <a:t>15-03-2024</a:t>
            </a:fld>
            <a:endParaRPr lang="en-IN"/>
          </a:p>
        </p:txBody>
      </p:sp>
      <p:sp>
        <p:nvSpPr>
          <p:cNvPr id="5" name="Footer Placeholder 4">
            <a:extLst>
              <a:ext uri="{FF2B5EF4-FFF2-40B4-BE49-F238E27FC236}">
                <a16:creationId xmlns:a16="http://schemas.microsoft.com/office/drawing/2014/main" id="{F9F79A0D-20A8-411F-8AF6-5EDAE43B90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1A923-E60B-40BF-8E52-0FBDDA6D8F16}"/>
              </a:ext>
            </a:extLst>
          </p:cNvPr>
          <p:cNvSpPr>
            <a:spLocks noGrp="1"/>
          </p:cNvSpPr>
          <p:nvPr>
            <p:ph type="sldNum" sz="quarter" idx="12"/>
          </p:nvPr>
        </p:nvSpPr>
        <p:spPr/>
        <p:txBody>
          <a:bodyPr/>
          <a:lstStyle/>
          <a:p>
            <a:fld id="{D13E5DD2-2502-46FD-AACB-E7064B53045E}" type="slidenum">
              <a:rPr lang="en-IN" smtClean="0"/>
              <a:t>‹#›</a:t>
            </a:fld>
            <a:endParaRPr lang="en-IN"/>
          </a:p>
        </p:txBody>
      </p:sp>
    </p:spTree>
    <p:extLst>
      <p:ext uri="{BB962C8B-B14F-4D97-AF65-F5344CB8AC3E}">
        <p14:creationId xmlns:p14="http://schemas.microsoft.com/office/powerpoint/2010/main" val="137472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5028-B67D-45ED-A423-AD938ED8BA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1FC3B2-0A58-487C-A1CF-86939ACDDE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E4F38D-D6CA-492B-9B7F-B3B93313D725}"/>
              </a:ext>
            </a:extLst>
          </p:cNvPr>
          <p:cNvSpPr>
            <a:spLocks noGrp="1"/>
          </p:cNvSpPr>
          <p:nvPr>
            <p:ph type="dt" sz="half" idx="10"/>
          </p:nvPr>
        </p:nvSpPr>
        <p:spPr/>
        <p:txBody>
          <a:bodyPr/>
          <a:lstStyle/>
          <a:p>
            <a:fld id="{EB57C13C-521A-4349-8B65-34B662C6E028}" type="datetimeFigureOut">
              <a:rPr lang="en-IN" smtClean="0"/>
              <a:t>15-03-2024</a:t>
            </a:fld>
            <a:endParaRPr lang="en-IN"/>
          </a:p>
        </p:txBody>
      </p:sp>
      <p:sp>
        <p:nvSpPr>
          <p:cNvPr id="5" name="Footer Placeholder 4">
            <a:extLst>
              <a:ext uri="{FF2B5EF4-FFF2-40B4-BE49-F238E27FC236}">
                <a16:creationId xmlns:a16="http://schemas.microsoft.com/office/drawing/2014/main" id="{9D53B50C-8E44-457D-AEC6-597C9B868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1354B7-D892-4BB4-B0EE-E1B226E9C309}"/>
              </a:ext>
            </a:extLst>
          </p:cNvPr>
          <p:cNvSpPr>
            <a:spLocks noGrp="1"/>
          </p:cNvSpPr>
          <p:nvPr>
            <p:ph type="sldNum" sz="quarter" idx="12"/>
          </p:nvPr>
        </p:nvSpPr>
        <p:spPr/>
        <p:txBody>
          <a:bodyPr/>
          <a:lstStyle/>
          <a:p>
            <a:fld id="{D13E5DD2-2502-46FD-AACB-E7064B53045E}" type="slidenum">
              <a:rPr lang="en-IN" smtClean="0"/>
              <a:t>‹#›</a:t>
            </a:fld>
            <a:endParaRPr lang="en-IN"/>
          </a:p>
        </p:txBody>
      </p:sp>
    </p:spTree>
    <p:extLst>
      <p:ext uri="{BB962C8B-B14F-4D97-AF65-F5344CB8AC3E}">
        <p14:creationId xmlns:p14="http://schemas.microsoft.com/office/powerpoint/2010/main" val="251601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747C-6698-4193-8D03-BE4DBDC3B6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A57DC7-2804-44AE-9F92-E3BC22D61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B62BD-D7A9-4B84-ADDC-66AE8416B2F3}"/>
              </a:ext>
            </a:extLst>
          </p:cNvPr>
          <p:cNvSpPr>
            <a:spLocks noGrp="1"/>
          </p:cNvSpPr>
          <p:nvPr>
            <p:ph type="dt" sz="half" idx="10"/>
          </p:nvPr>
        </p:nvSpPr>
        <p:spPr/>
        <p:txBody>
          <a:bodyPr/>
          <a:lstStyle/>
          <a:p>
            <a:fld id="{EB57C13C-521A-4349-8B65-34B662C6E028}" type="datetimeFigureOut">
              <a:rPr lang="en-IN" smtClean="0"/>
              <a:t>15-03-2024</a:t>
            </a:fld>
            <a:endParaRPr lang="en-IN"/>
          </a:p>
        </p:txBody>
      </p:sp>
      <p:sp>
        <p:nvSpPr>
          <p:cNvPr id="5" name="Footer Placeholder 4">
            <a:extLst>
              <a:ext uri="{FF2B5EF4-FFF2-40B4-BE49-F238E27FC236}">
                <a16:creationId xmlns:a16="http://schemas.microsoft.com/office/drawing/2014/main" id="{84D5C161-E6F4-4FDF-B1DE-07D1BE3759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2E87-D2E9-4810-8A1D-A5DC68F4267F}"/>
              </a:ext>
            </a:extLst>
          </p:cNvPr>
          <p:cNvSpPr>
            <a:spLocks noGrp="1"/>
          </p:cNvSpPr>
          <p:nvPr>
            <p:ph type="sldNum" sz="quarter" idx="12"/>
          </p:nvPr>
        </p:nvSpPr>
        <p:spPr/>
        <p:txBody>
          <a:bodyPr/>
          <a:lstStyle/>
          <a:p>
            <a:fld id="{D13E5DD2-2502-46FD-AACB-E7064B53045E}" type="slidenum">
              <a:rPr lang="en-IN" smtClean="0"/>
              <a:t>‹#›</a:t>
            </a:fld>
            <a:endParaRPr lang="en-IN"/>
          </a:p>
        </p:txBody>
      </p:sp>
    </p:spTree>
    <p:extLst>
      <p:ext uri="{BB962C8B-B14F-4D97-AF65-F5344CB8AC3E}">
        <p14:creationId xmlns:p14="http://schemas.microsoft.com/office/powerpoint/2010/main" val="151906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14E9-3743-4D36-8B9E-BB61232E13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9CA462-3859-4F05-922C-471C9EDD92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22113F-10E6-4EF9-85BD-E1C7B6B70D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CAC0D4-ACCB-40F4-9BDA-A7FEDCE6ECBA}"/>
              </a:ext>
            </a:extLst>
          </p:cNvPr>
          <p:cNvSpPr>
            <a:spLocks noGrp="1"/>
          </p:cNvSpPr>
          <p:nvPr>
            <p:ph type="dt" sz="half" idx="10"/>
          </p:nvPr>
        </p:nvSpPr>
        <p:spPr/>
        <p:txBody>
          <a:bodyPr/>
          <a:lstStyle/>
          <a:p>
            <a:fld id="{EB57C13C-521A-4349-8B65-34B662C6E028}" type="datetimeFigureOut">
              <a:rPr lang="en-IN" smtClean="0"/>
              <a:t>15-03-2024</a:t>
            </a:fld>
            <a:endParaRPr lang="en-IN"/>
          </a:p>
        </p:txBody>
      </p:sp>
      <p:sp>
        <p:nvSpPr>
          <p:cNvPr id="6" name="Footer Placeholder 5">
            <a:extLst>
              <a:ext uri="{FF2B5EF4-FFF2-40B4-BE49-F238E27FC236}">
                <a16:creationId xmlns:a16="http://schemas.microsoft.com/office/drawing/2014/main" id="{FF7C3A26-0C22-414E-B627-4D087B0DFF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167D15-0A34-4725-931C-783AC4A0BC5E}"/>
              </a:ext>
            </a:extLst>
          </p:cNvPr>
          <p:cNvSpPr>
            <a:spLocks noGrp="1"/>
          </p:cNvSpPr>
          <p:nvPr>
            <p:ph type="sldNum" sz="quarter" idx="12"/>
          </p:nvPr>
        </p:nvSpPr>
        <p:spPr/>
        <p:txBody>
          <a:bodyPr/>
          <a:lstStyle/>
          <a:p>
            <a:fld id="{D13E5DD2-2502-46FD-AACB-E7064B53045E}" type="slidenum">
              <a:rPr lang="en-IN" smtClean="0"/>
              <a:t>‹#›</a:t>
            </a:fld>
            <a:endParaRPr lang="en-IN"/>
          </a:p>
        </p:txBody>
      </p:sp>
    </p:spTree>
    <p:extLst>
      <p:ext uri="{BB962C8B-B14F-4D97-AF65-F5344CB8AC3E}">
        <p14:creationId xmlns:p14="http://schemas.microsoft.com/office/powerpoint/2010/main" val="94248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7E77-45E1-4576-9B55-C99FE319E8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F1307D-DEB8-4D11-999A-4123B04337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04CD0A-9BC1-42D4-B3A7-1305B6DA6A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771438-97DF-42B5-BE42-CA43789C3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45088F-62B8-4971-AD37-1682ACA29B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7DE816-E89A-4590-B092-B37A5C3C9B5E}"/>
              </a:ext>
            </a:extLst>
          </p:cNvPr>
          <p:cNvSpPr>
            <a:spLocks noGrp="1"/>
          </p:cNvSpPr>
          <p:nvPr>
            <p:ph type="dt" sz="half" idx="10"/>
          </p:nvPr>
        </p:nvSpPr>
        <p:spPr/>
        <p:txBody>
          <a:bodyPr/>
          <a:lstStyle/>
          <a:p>
            <a:fld id="{EB57C13C-521A-4349-8B65-34B662C6E028}" type="datetimeFigureOut">
              <a:rPr lang="en-IN" smtClean="0"/>
              <a:t>15-03-2024</a:t>
            </a:fld>
            <a:endParaRPr lang="en-IN"/>
          </a:p>
        </p:txBody>
      </p:sp>
      <p:sp>
        <p:nvSpPr>
          <p:cNvPr id="8" name="Footer Placeholder 7">
            <a:extLst>
              <a:ext uri="{FF2B5EF4-FFF2-40B4-BE49-F238E27FC236}">
                <a16:creationId xmlns:a16="http://schemas.microsoft.com/office/drawing/2014/main" id="{82D7D082-818F-434C-8BA7-45260B2390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8AAEEE-4C3A-4923-AA9B-7487A417C0A2}"/>
              </a:ext>
            </a:extLst>
          </p:cNvPr>
          <p:cNvSpPr>
            <a:spLocks noGrp="1"/>
          </p:cNvSpPr>
          <p:nvPr>
            <p:ph type="sldNum" sz="quarter" idx="12"/>
          </p:nvPr>
        </p:nvSpPr>
        <p:spPr/>
        <p:txBody>
          <a:bodyPr/>
          <a:lstStyle/>
          <a:p>
            <a:fld id="{D13E5DD2-2502-46FD-AACB-E7064B53045E}" type="slidenum">
              <a:rPr lang="en-IN" smtClean="0"/>
              <a:t>‹#›</a:t>
            </a:fld>
            <a:endParaRPr lang="en-IN"/>
          </a:p>
        </p:txBody>
      </p:sp>
    </p:spTree>
    <p:extLst>
      <p:ext uri="{BB962C8B-B14F-4D97-AF65-F5344CB8AC3E}">
        <p14:creationId xmlns:p14="http://schemas.microsoft.com/office/powerpoint/2010/main" val="307706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BB5A-4C96-4322-9614-4F1EC6DE1C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1AA9CD-E922-43D9-A470-87E2F55AD4B9}"/>
              </a:ext>
            </a:extLst>
          </p:cNvPr>
          <p:cNvSpPr>
            <a:spLocks noGrp="1"/>
          </p:cNvSpPr>
          <p:nvPr>
            <p:ph type="dt" sz="half" idx="10"/>
          </p:nvPr>
        </p:nvSpPr>
        <p:spPr/>
        <p:txBody>
          <a:bodyPr/>
          <a:lstStyle/>
          <a:p>
            <a:fld id="{EB57C13C-521A-4349-8B65-34B662C6E028}" type="datetimeFigureOut">
              <a:rPr lang="en-IN" smtClean="0"/>
              <a:t>15-03-2024</a:t>
            </a:fld>
            <a:endParaRPr lang="en-IN"/>
          </a:p>
        </p:txBody>
      </p:sp>
      <p:sp>
        <p:nvSpPr>
          <p:cNvPr id="4" name="Footer Placeholder 3">
            <a:extLst>
              <a:ext uri="{FF2B5EF4-FFF2-40B4-BE49-F238E27FC236}">
                <a16:creationId xmlns:a16="http://schemas.microsoft.com/office/drawing/2014/main" id="{6C973086-3ECA-4B07-AF5E-918CAD517B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3DDAAD-C1F6-454B-A2BC-8AD06CE66AAE}"/>
              </a:ext>
            </a:extLst>
          </p:cNvPr>
          <p:cNvSpPr>
            <a:spLocks noGrp="1"/>
          </p:cNvSpPr>
          <p:nvPr>
            <p:ph type="sldNum" sz="quarter" idx="12"/>
          </p:nvPr>
        </p:nvSpPr>
        <p:spPr/>
        <p:txBody>
          <a:bodyPr/>
          <a:lstStyle/>
          <a:p>
            <a:fld id="{D13E5DD2-2502-46FD-AACB-E7064B53045E}" type="slidenum">
              <a:rPr lang="en-IN" smtClean="0"/>
              <a:t>‹#›</a:t>
            </a:fld>
            <a:endParaRPr lang="en-IN"/>
          </a:p>
        </p:txBody>
      </p:sp>
    </p:spTree>
    <p:extLst>
      <p:ext uri="{BB962C8B-B14F-4D97-AF65-F5344CB8AC3E}">
        <p14:creationId xmlns:p14="http://schemas.microsoft.com/office/powerpoint/2010/main" val="696396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600D7A-B9DD-47A8-AE9E-89B18236CA26}"/>
              </a:ext>
            </a:extLst>
          </p:cNvPr>
          <p:cNvSpPr>
            <a:spLocks noGrp="1"/>
          </p:cNvSpPr>
          <p:nvPr>
            <p:ph type="dt" sz="half" idx="10"/>
          </p:nvPr>
        </p:nvSpPr>
        <p:spPr/>
        <p:txBody>
          <a:bodyPr/>
          <a:lstStyle/>
          <a:p>
            <a:fld id="{EB57C13C-521A-4349-8B65-34B662C6E028}" type="datetimeFigureOut">
              <a:rPr lang="en-IN" smtClean="0"/>
              <a:t>15-03-2024</a:t>
            </a:fld>
            <a:endParaRPr lang="en-IN"/>
          </a:p>
        </p:txBody>
      </p:sp>
      <p:sp>
        <p:nvSpPr>
          <p:cNvPr id="3" name="Footer Placeholder 2">
            <a:extLst>
              <a:ext uri="{FF2B5EF4-FFF2-40B4-BE49-F238E27FC236}">
                <a16:creationId xmlns:a16="http://schemas.microsoft.com/office/drawing/2014/main" id="{96661004-661E-40FC-904D-490BE1CC4E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D1C2FC-BFA4-46BF-8C31-DB420A75064D}"/>
              </a:ext>
            </a:extLst>
          </p:cNvPr>
          <p:cNvSpPr>
            <a:spLocks noGrp="1"/>
          </p:cNvSpPr>
          <p:nvPr>
            <p:ph type="sldNum" sz="quarter" idx="12"/>
          </p:nvPr>
        </p:nvSpPr>
        <p:spPr/>
        <p:txBody>
          <a:bodyPr/>
          <a:lstStyle/>
          <a:p>
            <a:fld id="{D13E5DD2-2502-46FD-AACB-E7064B53045E}" type="slidenum">
              <a:rPr lang="en-IN" smtClean="0"/>
              <a:t>‹#›</a:t>
            </a:fld>
            <a:endParaRPr lang="en-IN"/>
          </a:p>
        </p:txBody>
      </p:sp>
    </p:spTree>
    <p:extLst>
      <p:ext uri="{BB962C8B-B14F-4D97-AF65-F5344CB8AC3E}">
        <p14:creationId xmlns:p14="http://schemas.microsoft.com/office/powerpoint/2010/main" val="613491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F78C-C24E-4697-8B9C-0EAB5F7CD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A64328-C7F4-488A-9A7D-DCB786DCE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DE663D-B796-41C8-962F-F249D836D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B6112F-67B0-4657-8A0E-F95EF3309951}"/>
              </a:ext>
            </a:extLst>
          </p:cNvPr>
          <p:cNvSpPr>
            <a:spLocks noGrp="1"/>
          </p:cNvSpPr>
          <p:nvPr>
            <p:ph type="dt" sz="half" idx="10"/>
          </p:nvPr>
        </p:nvSpPr>
        <p:spPr/>
        <p:txBody>
          <a:bodyPr/>
          <a:lstStyle/>
          <a:p>
            <a:fld id="{EB57C13C-521A-4349-8B65-34B662C6E028}" type="datetimeFigureOut">
              <a:rPr lang="en-IN" smtClean="0"/>
              <a:t>15-03-2024</a:t>
            </a:fld>
            <a:endParaRPr lang="en-IN"/>
          </a:p>
        </p:txBody>
      </p:sp>
      <p:sp>
        <p:nvSpPr>
          <p:cNvPr id="6" name="Footer Placeholder 5">
            <a:extLst>
              <a:ext uri="{FF2B5EF4-FFF2-40B4-BE49-F238E27FC236}">
                <a16:creationId xmlns:a16="http://schemas.microsoft.com/office/drawing/2014/main" id="{42C890A8-75C7-4EB3-967A-F4C75E1049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8368D5-196E-4AE2-89F2-6F007A7B82A1}"/>
              </a:ext>
            </a:extLst>
          </p:cNvPr>
          <p:cNvSpPr>
            <a:spLocks noGrp="1"/>
          </p:cNvSpPr>
          <p:nvPr>
            <p:ph type="sldNum" sz="quarter" idx="12"/>
          </p:nvPr>
        </p:nvSpPr>
        <p:spPr/>
        <p:txBody>
          <a:bodyPr/>
          <a:lstStyle/>
          <a:p>
            <a:fld id="{D13E5DD2-2502-46FD-AACB-E7064B53045E}" type="slidenum">
              <a:rPr lang="en-IN" smtClean="0"/>
              <a:t>‹#›</a:t>
            </a:fld>
            <a:endParaRPr lang="en-IN"/>
          </a:p>
        </p:txBody>
      </p:sp>
    </p:spTree>
    <p:extLst>
      <p:ext uri="{BB962C8B-B14F-4D97-AF65-F5344CB8AC3E}">
        <p14:creationId xmlns:p14="http://schemas.microsoft.com/office/powerpoint/2010/main" val="334581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08A6-61B3-4DAF-BC94-693290C7F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DEDFF3-2086-4408-95F9-937EAA8C7A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200D9A-2891-4A1D-9C69-5F93140A2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A6BEA4-B30A-4A19-A691-2B007B262766}"/>
              </a:ext>
            </a:extLst>
          </p:cNvPr>
          <p:cNvSpPr>
            <a:spLocks noGrp="1"/>
          </p:cNvSpPr>
          <p:nvPr>
            <p:ph type="dt" sz="half" idx="10"/>
          </p:nvPr>
        </p:nvSpPr>
        <p:spPr/>
        <p:txBody>
          <a:bodyPr/>
          <a:lstStyle/>
          <a:p>
            <a:fld id="{EB57C13C-521A-4349-8B65-34B662C6E028}" type="datetimeFigureOut">
              <a:rPr lang="en-IN" smtClean="0"/>
              <a:t>15-03-2024</a:t>
            </a:fld>
            <a:endParaRPr lang="en-IN"/>
          </a:p>
        </p:txBody>
      </p:sp>
      <p:sp>
        <p:nvSpPr>
          <p:cNvPr id="6" name="Footer Placeholder 5">
            <a:extLst>
              <a:ext uri="{FF2B5EF4-FFF2-40B4-BE49-F238E27FC236}">
                <a16:creationId xmlns:a16="http://schemas.microsoft.com/office/drawing/2014/main" id="{650B4046-EB63-41D3-B5A0-EF5525C3F1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A02DB7-5028-4110-A39B-7A1B3B7206B8}"/>
              </a:ext>
            </a:extLst>
          </p:cNvPr>
          <p:cNvSpPr>
            <a:spLocks noGrp="1"/>
          </p:cNvSpPr>
          <p:nvPr>
            <p:ph type="sldNum" sz="quarter" idx="12"/>
          </p:nvPr>
        </p:nvSpPr>
        <p:spPr/>
        <p:txBody>
          <a:bodyPr/>
          <a:lstStyle/>
          <a:p>
            <a:fld id="{D13E5DD2-2502-46FD-AACB-E7064B53045E}" type="slidenum">
              <a:rPr lang="en-IN" smtClean="0"/>
              <a:t>‹#›</a:t>
            </a:fld>
            <a:endParaRPr lang="en-IN"/>
          </a:p>
        </p:txBody>
      </p:sp>
    </p:spTree>
    <p:extLst>
      <p:ext uri="{BB962C8B-B14F-4D97-AF65-F5344CB8AC3E}">
        <p14:creationId xmlns:p14="http://schemas.microsoft.com/office/powerpoint/2010/main" val="135400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097D9-474C-41B1-A709-8EB8CAC954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38B085-E427-4048-832F-EED2B6EE4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495620-7A5D-417C-A8C8-B32A3CA6E6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7C13C-521A-4349-8B65-34B662C6E028}" type="datetimeFigureOut">
              <a:rPr lang="en-IN" smtClean="0"/>
              <a:t>15-03-2024</a:t>
            </a:fld>
            <a:endParaRPr lang="en-IN"/>
          </a:p>
        </p:txBody>
      </p:sp>
      <p:sp>
        <p:nvSpPr>
          <p:cNvPr id="5" name="Footer Placeholder 4">
            <a:extLst>
              <a:ext uri="{FF2B5EF4-FFF2-40B4-BE49-F238E27FC236}">
                <a16:creationId xmlns:a16="http://schemas.microsoft.com/office/drawing/2014/main" id="{C1B3EE43-A257-4950-A3C8-35667D552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D9EB4B-47BE-4B14-A68D-8B9412E37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E5DD2-2502-46FD-AACB-E7064B53045E}" type="slidenum">
              <a:rPr lang="en-IN" smtClean="0"/>
              <a:t>‹#›</a:t>
            </a:fld>
            <a:endParaRPr lang="en-IN"/>
          </a:p>
        </p:txBody>
      </p:sp>
    </p:spTree>
    <p:extLst>
      <p:ext uri="{BB962C8B-B14F-4D97-AF65-F5344CB8AC3E}">
        <p14:creationId xmlns:p14="http://schemas.microsoft.com/office/powerpoint/2010/main" val="2717030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0D1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9802-14A7-4CB9-976C-51EB4AB4558C}"/>
              </a:ext>
            </a:extLst>
          </p:cNvPr>
          <p:cNvSpPr>
            <a:spLocks noGrp="1"/>
          </p:cNvSpPr>
          <p:nvPr>
            <p:ph type="ctrTitle"/>
          </p:nvPr>
        </p:nvSpPr>
        <p:spPr>
          <a:xfrm>
            <a:off x="1524000" y="1449421"/>
            <a:ext cx="9144000" cy="2060541"/>
          </a:xfrm>
        </p:spPr>
        <p:txBody>
          <a:bodyPr>
            <a:normAutofit/>
          </a:bodyPr>
          <a:lstStyle/>
          <a:p>
            <a:r>
              <a:rPr lang="en-I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Prediction of Seismic Exertion in the Subduction Zones Using Artificial Neural Networks</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95E7FC0-B19F-461D-AF2C-FE4E20CF72B7}"/>
              </a:ext>
            </a:extLst>
          </p:cNvPr>
          <p:cNvSpPr>
            <a:spLocks noGrp="1"/>
          </p:cNvSpPr>
          <p:nvPr>
            <p:ph type="subTitle" idx="1"/>
          </p:nvPr>
        </p:nvSpPr>
        <p:spPr>
          <a:xfrm>
            <a:off x="1524000" y="3992937"/>
            <a:ext cx="9144000" cy="1415642"/>
          </a:xfrm>
        </p:spPr>
        <p:txBody>
          <a:bodyPr>
            <a:normAutofit/>
          </a:bodyPr>
          <a:lstStyle/>
          <a:p>
            <a:r>
              <a:rPr lang="en-IN" sz="2000" dirty="0">
                <a:solidFill>
                  <a:schemeClr val="bg1"/>
                </a:solidFill>
                <a:latin typeface="Times New Roman" panose="02020603050405020304" pitchFamily="18" charset="0"/>
                <a:cs typeface="Times New Roman" panose="02020603050405020304" pitchFamily="18" charset="0"/>
              </a:rPr>
              <a:t>Vishnu N</a:t>
            </a:r>
          </a:p>
          <a:p>
            <a:r>
              <a:rPr lang="en-IN" sz="2000" dirty="0">
                <a:solidFill>
                  <a:schemeClr val="bg1"/>
                </a:solidFill>
                <a:latin typeface="Times New Roman" panose="02020603050405020304" pitchFamily="18" charset="0"/>
                <a:cs typeface="Times New Roman" panose="02020603050405020304" pitchFamily="18" charset="0"/>
              </a:rPr>
              <a:t>MY.SC.I5MCA20001</a:t>
            </a:r>
          </a:p>
          <a:p>
            <a:r>
              <a:rPr lang="en-IN" sz="2000" dirty="0">
                <a:solidFill>
                  <a:schemeClr val="bg1"/>
                </a:solidFill>
                <a:latin typeface="Times New Roman" panose="02020603050405020304" pitchFamily="18" charset="0"/>
                <a:cs typeface="Times New Roman" panose="02020603050405020304" pitchFamily="18" charset="0"/>
              </a:rPr>
              <a:t>Amrita Vishwa Vidyapeetham, Mysuru Campus</a:t>
            </a:r>
          </a:p>
        </p:txBody>
      </p:sp>
    </p:spTree>
    <p:extLst>
      <p:ext uri="{BB962C8B-B14F-4D97-AF65-F5344CB8AC3E}">
        <p14:creationId xmlns:p14="http://schemas.microsoft.com/office/powerpoint/2010/main" val="1161392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0D1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133F-B6B3-4A9F-B8C2-B86EE1204F25}"/>
              </a:ext>
            </a:extLst>
          </p:cNvPr>
          <p:cNvSpPr>
            <a:spLocks noGrp="1"/>
          </p:cNvSpPr>
          <p:nvPr>
            <p:ph type="title"/>
          </p:nvPr>
        </p:nvSpPr>
        <p:spPr/>
        <p:txBody>
          <a:bodyPr/>
          <a:lstStyle/>
          <a:p>
            <a:r>
              <a:rPr lang="en-IN" dirty="0">
                <a:solidFill>
                  <a:schemeClr val="bg1"/>
                </a:solidFill>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91F393CE-2749-4CAE-B422-ECB5C4F4F3C8}"/>
              </a:ext>
            </a:extLst>
          </p:cNvPr>
          <p:cNvSpPr>
            <a:spLocks noGrp="1"/>
          </p:cNvSpPr>
          <p:nvPr>
            <p:ph idx="1"/>
          </p:nvPr>
        </p:nvSpPr>
        <p:spPr/>
        <p:txBody>
          <a:bodyPr/>
          <a:lstStyle/>
          <a:p>
            <a:pPr marL="0" indent="0" algn="just">
              <a:buNone/>
            </a:pPr>
            <a:r>
              <a:rPr lang="en-GB" dirty="0">
                <a:solidFill>
                  <a:schemeClr val="bg1"/>
                </a:solidFill>
                <a:latin typeface="Times New Roman" panose="02020603050405020304" pitchFamily="18" charset="0"/>
                <a:cs typeface="Times New Roman" panose="02020603050405020304" pitchFamily="18" charset="0"/>
              </a:rPr>
              <a:t>Understanding the prediction of underwater earthquakes is important for disaster prevention. This research uses neural network models to improve predictions by leveraging their ability to solve complex data patterns. This also includes the development of new models that will be more efficient and effective in earthquake prediction. Additionally, comparisons will be made with existing systems to evaluate the effectiveness of disaster management strategies and to inform future developments.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30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0D1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133F-B6B3-4A9F-B8C2-B86EE1204F25}"/>
              </a:ext>
            </a:extLst>
          </p:cNvPr>
          <p:cNvSpPr>
            <a:spLocks noGrp="1"/>
          </p:cNvSpPr>
          <p:nvPr>
            <p:ph type="title"/>
          </p:nvPr>
        </p:nvSpPr>
        <p:spPr/>
        <p:txBody>
          <a:bodyPr/>
          <a:lstStyle/>
          <a:p>
            <a:r>
              <a:rPr lang="en-IN" dirty="0">
                <a:solidFill>
                  <a:schemeClr val="bg1"/>
                </a:solidFill>
                <a:latin typeface="Times New Roman" panose="02020603050405020304" pitchFamily="18" charset="0"/>
                <a:cs typeface="Times New Roman" panose="02020603050405020304" pitchFamily="18" charset="0"/>
              </a:rPr>
              <a:t>Literature Reviews</a:t>
            </a:r>
          </a:p>
        </p:txBody>
      </p:sp>
      <p:graphicFrame>
        <p:nvGraphicFramePr>
          <p:cNvPr id="6" name="Table 6">
            <a:extLst>
              <a:ext uri="{FF2B5EF4-FFF2-40B4-BE49-F238E27FC236}">
                <a16:creationId xmlns:a16="http://schemas.microsoft.com/office/drawing/2014/main" id="{DCFBFCC2-6061-4057-98DF-474608D57479}"/>
              </a:ext>
            </a:extLst>
          </p:cNvPr>
          <p:cNvGraphicFramePr>
            <a:graphicFrameLocks noGrp="1"/>
          </p:cNvGraphicFramePr>
          <p:nvPr>
            <p:ph idx="1"/>
            <p:extLst>
              <p:ext uri="{D42A27DB-BD31-4B8C-83A1-F6EECF244321}">
                <p14:modId xmlns:p14="http://schemas.microsoft.com/office/powerpoint/2010/main" val="3904606821"/>
              </p:ext>
            </p:extLst>
          </p:nvPr>
        </p:nvGraphicFramePr>
        <p:xfrm>
          <a:off x="838200" y="1422021"/>
          <a:ext cx="10515600" cy="5588000"/>
        </p:xfrm>
        <a:graphic>
          <a:graphicData uri="http://schemas.openxmlformats.org/drawingml/2006/table">
            <a:tbl>
              <a:tblPr firstRow="1" bandRow="1">
                <a:tableStyleId>{C083E6E3-FA7D-4D7B-A595-EF9225AFEA82}</a:tableStyleId>
              </a:tblPr>
              <a:tblGrid>
                <a:gridCol w="2628900">
                  <a:extLst>
                    <a:ext uri="{9D8B030D-6E8A-4147-A177-3AD203B41FA5}">
                      <a16:colId xmlns:a16="http://schemas.microsoft.com/office/drawing/2014/main" val="2673578137"/>
                    </a:ext>
                  </a:extLst>
                </a:gridCol>
                <a:gridCol w="2628900">
                  <a:extLst>
                    <a:ext uri="{9D8B030D-6E8A-4147-A177-3AD203B41FA5}">
                      <a16:colId xmlns:a16="http://schemas.microsoft.com/office/drawing/2014/main" val="860021328"/>
                    </a:ext>
                  </a:extLst>
                </a:gridCol>
                <a:gridCol w="2628900">
                  <a:extLst>
                    <a:ext uri="{9D8B030D-6E8A-4147-A177-3AD203B41FA5}">
                      <a16:colId xmlns:a16="http://schemas.microsoft.com/office/drawing/2014/main" val="635321106"/>
                    </a:ext>
                  </a:extLst>
                </a:gridCol>
                <a:gridCol w="2628900">
                  <a:extLst>
                    <a:ext uri="{9D8B030D-6E8A-4147-A177-3AD203B41FA5}">
                      <a16:colId xmlns:a16="http://schemas.microsoft.com/office/drawing/2014/main" val="2913741954"/>
                    </a:ext>
                  </a:extLst>
                </a:gridCol>
              </a:tblGrid>
              <a:tr h="370840">
                <a:tc>
                  <a:txBody>
                    <a:bodyPr/>
                    <a:lstStyle/>
                    <a:p>
                      <a:pPr algn="ctr"/>
                      <a:r>
                        <a:rPr lang="en-IN" sz="1500" b="1">
                          <a:solidFill>
                            <a:schemeClr val="bg1"/>
                          </a:solidFill>
                          <a:latin typeface="Times New Roman" panose="02020603050405020304" pitchFamily="18" charset="0"/>
                          <a:cs typeface="Times New Roman" panose="02020603050405020304" pitchFamily="18" charset="0"/>
                        </a:rPr>
                        <a:t>Title</a:t>
                      </a:r>
                      <a:endParaRPr lang="en-IN" sz="15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IN" sz="1500">
                          <a:solidFill>
                            <a:schemeClr val="bg1"/>
                          </a:solidFill>
                          <a:latin typeface="Times New Roman" panose="02020603050405020304" pitchFamily="18" charset="0"/>
                          <a:cs typeface="Times New Roman" panose="02020603050405020304" pitchFamily="18" charset="0"/>
                        </a:rPr>
                        <a:t>Methodology</a:t>
                      </a:r>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IN" sz="1500">
                          <a:solidFill>
                            <a:schemeClr val="bg1"/>
                          </a:solidFill>
                          <a:latin typeface="Times New Roman" panose="02020603050405020304" pitchFamily="18" charset="0"/>
                          <a:cs typeface="Times New Roman" panose="02020603050405020304" pitchFamily="18" charset="0"/>
                        </a:rPr>
                        <a:t>Evaluation</a:t>
                      </a:r>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IN" sz="1500">
                          <a:solidFill>
                            <a:schemeClr val="bg1"/>
                          </a:solidFill>
                          <a:latin typeface="Times New Roman" panose="02020603050405020304" pitchFamily="18" charset="0"/>
                          <a:cs typeface="Times New Roman" panose="02020603050405020304" pitchFamily="18" charset="0"/>
                        </a:rPr>
                        <a:t>Limitations</a:t>
                      </a:r>
                      <a:endParaRPr lang="en-IN" sz="15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0132034"/>
                  </a:ext>
                </a:extLst>
              </a:tr>
              <a:tr h="370840">
                <a:tc>
                  <a:txBody>
                    <a:bodyPr/>
                    <a:lstStyle/>
                    <a:p>
                      <a:r>
                        <a:rPr lang="en-IN" sz="1500" kern="1200">
                          <a:solidFill>
                            <a:schemeClr val="bg1"/>
                          </a:solidFill>
                          <a:effectLst/>
                          <a:latin typeface="Times New Roman" panose="02020603050405020304" pitchFamily="18" charset="0"/>
                          <a:ea typeface="+mn-ea"/>
                          <a:cs typeface="Times New Roman" panose="02020603050405020304" pitchFamily="18" charset="0"/>
                        </a:rPr>
                        <a:t>Application of a new machine learning model to </a:t>
                      </a:r>
                      <a:r>
                        <a:rPr lang="en-IN" sz="1500" b="0" kern="1200">
                          <a:solidFill>
                            <a:schemeClr val="bg1"/>
                          </a:solidFill>
                          <a:effectLst/>
                          <a:latin typeface="Times New Roman" panose="02020603050405020304" pitchFamily="18" charset="0"/>
                          <a:ea typeface="+mn-ea"/>
                          <a:cs typeface="Times New Roman" panose="02020603050405020304" pitchFamily="18" charset="0"/>
                        </a:rPr>
                        <a:t>improve</a:t>
                      </a:r>
                      <a:r>
                        <a:rPr lang="en-IN" sz="1500" kern="1200">
                          <a:solidFill>
                            <a:schemeClr val="bg1"/>
                          </a:solidFill>
                          <a:effectLst/>
                          <a:latin typeface="Times New Roman" panose="02020603050405020304" pitchFamily="18" charset="0"/>
                          <a:ea typeface="+mn-ea"/>
                          <a:cs typeface="Times New Roman" panose="02020603050405020304" pitchFamily="18" charset="0"/>
                        </a:rPr>
                        <a:t> earthquake ground motion predictions </a:t>
                      </a:r>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500">
                          <a:solidFill>
                            <a:schemeClr val="bg1"/>
                          </a:solidFill>
                          <a:latin typeface="Times New Roman" panose="02020603050405020304" pitchFamily="18" charset="0"/>
                          <a:cs typeface="Times New Roman" panose="02020603050405020304" pitchFamily="18" charset="0"/>
                        </a:rPr>
                        <a:t>New model </a:t>
                      </a:r>
                      <a:r>
                        <a:rPr lang="en-GB" sz="1500">
                          <a:solidFill>
                            <a:schemeClr val="bg1"/>
                          </a:solidFill>
                          <a:latin typeface="Times New Roman" panose="02020603050405020304" pitchFamily="18" charset="0"/>
                          <a:cs typeface="Times New Roman" panose="02020603050405020304" pitchFamily="18" charset="0"/>
                        </a:rPr>
                        <a:t>Seismic Integrated Machine Learning (SeisEML).</a:t>
                      </a:r>
                    </a:p>
                    <a:p>
                      <a:r>
                        <a:rPr lang="en-GB" sz="1500">
                          <a:solidFill>
                            <a:schemeClr val="bg1"/>
                          </a:solidFill>
                          <a:latin typeface="Times New Roman" panose="02020603050405020304" pitchFamily="18" charset="0"/>
                          <a:cs typeface="Times New Roman" panose="02020603050405020304" pitchFamily="18" charset="0"/>
                        </a:rPr>
                        <a:t>Using MAE and RMSE a s feature selection</a:t>
                      </a:r>
                      <a:r>
                        <a:rPr lang="en-IN" sz="1500">
                          <a:solidFill>
                            <a:schemeClr val="bg1"/>
                          </a:solidFill>
                          <a:latin typeface="Times New Roman" panose="02020603050405020304" pitchFamily="18" charset="0"/>
                          <a:cs typeface="Times New Roman" panose="02020603050405020304" pitchFamily="18" charset="0"/>
                        </a:rPr>
                        <a:t>.</a:t>
                      </a:r>
                    </a:p>
                    <a:p>
                      <a:r>
                        <a:rPr lang="en-IN" sz="1500">
                          <a:solidFill>
                            <a:schemeClr val="bg1"/>
                          </a:solidFill>
                          <a:latin typeface="Times New Roman" panose="02020603050405020304" pitchFamily="18" charset="0"/>
                          <a:cs typeface="Times New Roman" panose="02020603050405020304" pitchFamily="18" charset="0"/>
                        </a:rPr>
                        <a:t>Model training uses </a:t>
                      </a:r>
                      <a:r>
                        <a:rPr lang="en-GB" sz="1500">
                          <a:solidFill>
                            <a:schemeClr val="bg1"/>
                          </a:solidFill>
                          <a:latin typeface="Times New Roman" panose="02020603050405020304" pitchFamily="18" charset="0"/>
                          <a:cs typeface="Times New Roman" panose="02020603050405020304" pitchFamily="18" charset="0"/>
                        </a:rPr>
                        <a:t>XGB, LGBM, CatB, RF, SGWO, BO, K-RR, and RR.</a:t>
                      </a:r>
                      <a:endParaRPr lang="en-GB"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GB" sz="1500">
                          <a:solidFill>
                            <a:schemeClr val="bg1"/>
                          </a:solidFill>
                          <a:latin typeface="Times New Roman" panose="02020603050405020304" pitchFamily="18" charset="0"/>
                          <a:cs typeface="Times New Roman" panose="02020603050405020304" pitchFamily="18" charset="0"/>
                        </a:rPr>
                        <a:t>SeisEML outperforms GPR, Extra Tree Regressor, Random Subspace Catboost, AdaBoost, and Decision Tree models in prediction accuracy.</a:t>
                      </a:r>
                    </a:p>
                    <a:p>
                      <a:r>
                        <a:rPr lang="en-GB" sz="1500">
                          <a:solidFill>
                            <a:schemeClr val="bg1"/>
                          </a:solidFill>
                          <a:latin typeface="Times New Roman" panose="02020603050405020304" pitchFamily="18" charset="0"/>
                          <a:cs typeface="Times New Roman" panose="02020603050405020304" pitchFamily="18" charset="0"/>
                        </a:rPr>
                        <a:t>R^2 (0.77) and MAE (0.123) compared to other single test models.</a:t>
                      </a:r>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GB" sz="1500">
                          <a:solidFill>
                            <a:schemeClr val="bg1"/>
                          </a:solidFill>
                          <a:latin typeface="Times New Roman" panose="02020603050405020304" pitchFamily="18" charset="0"/>
                          <a:cs typeface="Times New Roman" panose="02020603050405020304" pitchFamily="18" charset="0"/>
                        </a:rPr>
                        <a:t>Its computational demands for training and reasoning are significant.</a:t>
                      </a:r>
                      <a:endParaRPr lang="en-IN" sz="15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9823885"/>
                  </a:ext>
                </a:extLst>
              </a:tr>
              <a:tr h="370840">
                <a:tc>
                  <a:txBody>
                    <a:bodyPr/>
                    <a:lstStyle/>
                    <a:p>
                      <a:r>
                        <a:rPr lang="en-GB" sz="1500">
                          <a:solidFill>
                            <a:schemeClr val="bg1"/>
                          </a:solidFill>
                          <a:latin typeface="Times New Roman" panose="02020603050405020304" pitchFamily="18" charset="0"/>
                          <a:cs typeface="Times New Roman" panose="02020603050405020304" pitchFamily="18" charset="0"/>
                        </a:rPr>
                        <a:t>The Impact of Tectonic Setting on Machine Learning Approaches </a:t>
                      </a:r>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500">
                          <a:solidFill>
                            <a:schemeClr val="bg1"/>
                          </a:solidFill>
                          <a:latin typeface="Times New Roman" panose="02020603050405020304" pitchFamily="18" charset="0"/>
                          <a:cs typeface="Times New Roman" panose="02020603050405020304" pitchFamily="18" charset="0"/>
                        </a:rPr>
                        <a:t>Using </a:t>
                      </a:r>
                      <a:r>
                        <a:rPr lang="en-GB" sz="1500">
                          <a:solidFill>
                            <a:schemeClr val="bg1"/>
                          </a:solidFill>
                          <a:latin typeface="Times New Roman" panose="02020603050405020304" pitchFamily="18" charset="0"/>
                          <a:cs typeface="Times New Roman" panose="02020603050405020304" pitchFamily="18" charset="0"/>
                        </a:rPr>
                        <a:t>LSTM, BiLSTM, and color-layered BiLSTM</a:t>
                      </a:r>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GB" sz="1500">
                          <a:solidFill>
                            <a:schemeClr val="bg1"/>
                          </a:solidFill>
                          <a:latin typeface="Times New Roman" panose="02020603050405020304" pitchFamily="18" charset="0"/>
                          <a:cs typeface="Times New Roman" panose="02020603050405020304" pitchFamily="18" charset="0"/>
                        </a:rPr>
                        <a:t>MAE of 0.080, MSE of 0.011, RMSE of 0.106, and MAPE of 22.98%.</a:t>
                      </a:r>
                    </a:p>
                    <a:p>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GB" sz="1500">
                          <a:solidFill>
                            <a:schemeClr val="bg1"/>
                          </a:solidFill>
                          <a:latin typeface="Times New Roman" panose="02020603050405020304" pitchFamily="18" charset="0"/>
                          <a:cs typeface="Times New Roman" panose="02020603050405020304" pitchFamily="18" charset="0"/>
                        </a:rPr>
                        <a:t>Focused solely on seismic data from Kansas and Puerto Rico, limiting the generalizability of findings to regions with different tectonics.</a:t>
                      </a:r>
                      <a:endParaRPr lang="en-IN" sz="15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0919704"/>
                  </a:ext>
                </a:extLst>
              </a:tr>
              <a:tr h="370840">
                <a:tc>
                  <a:txBody>
                    <a:bodyPr/>
                    <a:lstStyle/>
                    <a:p>
                      <a:r>
                        <a:rPr lang="en-GB" sz="1500">
                          <a:solidFill>
                            <a:schemeClr val="bg1"/>
                          </a:solidFill>
                          <a:latin typeface="Times New Roman" panose="02020603050405020304" pitchFamily="18" charset="0"/>
                          <a:cs typeface="Times New Roman" panose="02020603050405020304" pitchFamily="18" charset="0"/>
                        </a:rPr>
                        <a:t>Neural network applications in earthquake prediction (1994-2019): Meta‐analytic and statistical insights on their limitations</a:t>
                      </a:r>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GB" sz="1500">
                          <a:solidFill>
                            <a:schemeClr val="bg1"/>
                          </a:solidFill>
                          <a:latin typeface="Times New Roman" panose="02020603050405020304" pitchFamily="18" charset="0"/>
                          <a:cs typeface="Times New Roman" panose="02020603050405020304" pitchFamily="18" charset="0"/>
                        </a:rPr>
                        <a:t>77 articles on the application of ANNs in earthquake prediction between 1994 and 2019.</a:t>
                      </a:r>
                    </a:p>
                    <a:p>
                      <a:r>
                        <a:rPr lang="en-GB" sz="1500">
                          <a:solidFill>
                            <a:schemeClr val="bg1"/>
                          </a:solidFill>
                          <a:latin typeface="Times New Roman" panose="02020603050405020304" pitchFamily="18" charset="0"/>
                          <a:cs typeface="Times New Roman" panose="02020603050405020304" pitchFamily="18" charset="0"/>
                        </a:rPr>
                        <a:t>Examining accuracy, positive accuracy, negative accuracy, and R-score.</a:t>
                      </a:r>
                    </a:p>
                    <a:p>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GB" sz="1500">
                          <a:solidFill>
                            <a:schemeClr val="bg1"/>
                          </a:solidFill>
                          <a:latin typeface="Times New Roman" panose="02020603050405020304" pitchFamily="18" charset="0"/>
                          <a:cs typeface="Times New Roman" panose="02020603050405020304" pitchFamily="18" charset="0"/>
                        </a:rPr>
                        <a:t>47% of studies compare ANN performance to baseline models.</a:t>
                      </a:r>
                      <a:r>
                        <a:rPr lang="en-IN" sz="1500">
                          <a:solidFill>
                            <a:schemeClr val="bg1"/>
                          </a:solidFill>
                          <a:latin typeface="Times New Roman" panose="02020603050405020304" pitchFamily="18" charset="0"/>
                          <a:cs typeface="Times New Roman" panose="02020603050405020304" pitchFamily="18" charset="0"/>
                        </a:rPr>
                        <a:t> </a:t>
                      </a:r>
                      <a:r>
                        <a:rPr lang="en-GB" sz="1500">
                          <a:solidFill>
                            <a:schemeClr val="bg1"/>
                          </a:solidFill>
                          <a:latin typeface="Times New Roman" panose="02020603050405020304" pitchFamily="18" charset="0"/>
                          <a:cs typeface="Times New Roman" panose="02020603050405020304" pitchFamily="18" charset="0"/>
                        </a:rPr>
                        <a:t>22% using bases like Poisson's null hypothesis or random data. ANN is typically preferred </a:t>
                      </a:r>
                      <a:endParaRPr lang="en-GB"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GB" sz="1500" dirty="0">
                          <a:solidFill>
                            <a:schemeClr val="bg1"/>
                          </a:solidFill>
                          <a:latin typeface="Times New Roman" panose="02020603050405020304" pitchFamily="18" charset="0"/>
                          <a:cs typeface="Times New Roman" panose="02020603050405020304" pitchFamily="18" charset="0"/>
                        </a:rPr>
                        <a:t>Lack of repeatability due to limited samples and model quality.</a:t>
                      </a:r>
                      <a:endParaRPr lang="en-IN" sz="15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8661077"/>
                  </a:ext>
                </a:extLst>
              </a:tr>
              <a:tr h="370840">
                <a:tc>
                  <a:txBody>
                    <a:bodyPr/>
                    <a:lstStyle/>
                    <a:p>
                      <a:endParaRPr lang="en-IN" sz="1500">
                        <a:solidFill>
                          <a:schemeClr val="bg1"/>
                        </a:solidFill>
                        <a:latin typeface="Times New Roman" panose="02020603050405020304" pitchFamily="18" charset="0"/>
                        <a:cs typeface="Times New Roman" panose="02020603050405020304" pitchFamily="18" charset="0"/>
                      </a:endParaRPr>
                    </a:p>
                  </a:txBody>
                  <a:tcPr/>
                </a:tc>
                <a:tc>
                  <a:txBody>
                    <a:bodyPr/>
                    <a:lstStyle/>
                    <a:p>
                      <a:endParaRPr lang="en-IN" sz="1500">
                        <a:solidFill>
                          <a:schemeClr val="bg1"/>
                        </a:solidFill>
                        <a:latin typeface="Times New Roman" panose="02020603050405020304" pitchFamily="18" charset="0"/>
                        <a:cs typeface="Times New Roman" panose="02020603050405020304" pitchFamily="18" charset="0"/>
                      </a:endParaRPr>
                    </a:p>
                  </a:txBody>
                  <a:tcPr/>
                </a:tc>
                <a:tc>
                  <a:txBody>
                    <a:bodyPr/>
                    <a:lstStyle/>
                    <a:p>
                      <a:endParaRPr lang="en-IN" sz="1500">
                        <a:solidFill>
                          <a:schemeClr val="bg1"/>
                        </a:solidFill>
                        <a:latin typeface="Times New Roman" panose="02020603050405020304" pitchFamily="18" charset="0"/>
                        <a:cs typeface="Times New Roman" panose="02020603050405020304" pitchFamily="18" charset="0"/>
                      </a:endParaRPr>
                    </a:p>
                  </a:txBody>
                  <a:tcPr/>
                </a:tc>
                <a:tc>
                  <a:txBody>
                    <a:bodyPr/>
                    <a:lstStyle/>
                    <a:p>
                      <a:endParaRPr lang="en-IN" sz="15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551463"/>
                  </a:ext>
                </a:extLst>
              </a:tr>
            </a:tbl>
          </a:graphicData>
        </a:graphic>
      </p:graphicFrame>
    </p:spTree>
    <p:extLst>
      <p:ext uri="{BB962C8B-B14F-4D97-AF65-F5344CB8AC3E}">
        <p14:creationId xmlns:p14="http://schemas.microsoft.com/office/powerpoint/2010/main" val="3915254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40D1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F0FB57-D937-49C3-B731-16F435E48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452" y="240472"/>
            <a:ext cx="4791095" cy="6377055"/>
          </a:xfrm>
          <a:prstGeom prst="rect">
            <a:avLst/>
          </a:prstGeom>
        </p:spPr>
      </p:pic>
      <p:sp>
        <p:nvSpPr>
          <p:cNvPr id="11" name="Title 1">
            <a:extLst>
              <a:ext uri="{FF2B5EF4-FFF2-40B4-BE49-F238E27FC236}">
                <a16:creationId xmlns:a16="http://schemas.microsoft.com/office/drawing/2014/main" id="{094F6058-53AA-4726-8198-52E3AD846D1C}"/>
              </a:ext>
            </a:extLst>
          </p:cNvPr>
          <p:cNvSpPr txBox="1">
            <a:spLocks/>
          </p:cNvSpPr>
          <p:nvPr/>
        </p:nvSpPr>
        <p:spPr>
          <a:xfrm>
            <a:off x="838199" y="365124"/>
            <a:ext cx="9832597" cy="1941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bg1"/>
                </a:solidFill>
                <a:latin typeface="Times New Roman" panose="02020603050405020304" pitchFamily="18" charset="0"/>
                <a:cs typeface="Times New Roman" panose="02020603050405020304" pitchFamily="18" charset="0"/>
              </a:rPr>
              <a:t>Architecture</a:t>
            </a:r>
          </a:p>
          <a:p>
            <a:r>
              <a:rPr lang="en-IN" dirty="0">
                <a:solidFill>
                  <a:schemeClr val="bg1"/>
                </a:solidFill>
                <a:latin typeface="Times New Roman" panose="02020603050405020304" pitchFamily="18" charset="0"/>
                <a:cs typeface="Times New Roman" panose="02020603050405020304" pitchFamily="18" charset="0"/>
              </a:rPr>
              <a:t>Diagram</a:t>
            </a:r>
          </a:p>
        </p:txBody>
      </p:sp>
    </p:spTree>
    <p:extLst>
      <p:ext uri="{BB962C8B-B14F-4D97-AF65-F5344CB8AC3E}">
        <p14:creationId xmlns:p14="http://schemas.microsoft.com/office/powerpoint/2010/main" val="78393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0D1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133F-B6B3-4A9F-B8C2-B86EE1204F25}"/>
              </a:ext>
            </a:extLst>
          </p:cNvPr>
          <p:cNvSpPr>
            <a:spLocks noGrp="1"/>
          </p:cNvSpPr>
          <p:nvPr>
            <p:ph type="title"/>
          </p:nvPr>
        </p:nvSpPr>
        <p:spPr/>
        <p:txBody>
          <a:bodyPr/>
          <a:lstStyle/>
          <a:p>
            <a:r>
              <a:rPr lang="en-IN" dirty="0">
                <a:solidFill>
                  <a:schemeClr val="bg1"/>
                </a:solidFill>
                <a:latin typeface="Times New Roman" panose="02020603050405020304" pitchFamily="18" charset="0"/>
                <a:cs typeface="Times New Roman" panose="02020603050405020304" pitchFamily="18" charset="0"/>
              </a:rPr>
              <a:t>Contribution</a:t>
            </a:r>
          </a:p>
        </p:txBody>
      </p:sp>
      <p:sp>
        <p:nvSpPr>
          <p:cNvPr id="3" name="Content Placeholder 2">
            <a:extLst>
              <a:ext uri="{FF2B5EF4-FFF2-40B4-BE49-F238E27FC236}">
                <a16:creationId xmlns:a16="http://schemas.microsoft.com/office/drawing/2014/main" id="{91F393CE-2749-4CAE-B422-ECB5C4F4F3C8}"/>
              </a:ext>
            </a:extLst>
          </p:cNvPr>
          <p:cNvSpPr>
            <a:spLocks noGrp="1"/>
          </p:cNvSpPr>
          <p:nvPr>
            <p:ph idx="1"/>
          </p:nvPr>
        </p:nvSpPr>
        <p:spPr/>
        <p:txBody>
          <a:bodyPr/>
          <a:lstStyle/>
          <a:p>
            <a:pPr marL="0" indent="0" algn="just">
              <a:buNone/>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476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0D1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133F-B6B3-4A9F-B8C2-B86EE1204F25}"/>
              </a:ext>
            </a:extLst>
          </p:cNvPr>
          <p:cNvSpPr>
            <a:spLocks noGrp="1"/>
          </p:cNvSpPr>
          <p:nvPr>
            <p:ph type="title"/>
          </p:nvPr>
        </p:nvSpPr>
        <p:spPr/>
        <p:txBody>
          <a:bodyPr/>
          <a:lstStyle/>
          <a:p>
            <a:r>
              <a:rPr lang="en-IN"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1F393CE-2749-4CAE-B422-ECB5C4F4F3C8}"/>
              </a:ext>
            </a:extLst>
          </p:cNvPr>
          <p:cNvSpPr>
            <a:spLocks noGrp="1"/>
          </p:cNvSpPr>
          <p:nvPr>
            <p:ph idx="1"/>
          </p:nvPr>
        </p:nvSpPr>
        <p:spPr/>
        <p:txBody>
          <a:bodyPr/>
          <a:lstStyle/>
          <a:p>
            <a:pPr marL="0" indent="0" algn="just">
              <a:buNone/>
            </a:pPr>
            <a:r>
              <a:rPr lang="en-GB" dirty="0">
                <a:solidFill>
                  <a:schemeClr val="bg1"/>
                </a:solidFill>
                <a:latin typeface="Times New Roman" panose="02020603050405020304" pitchFamily="18" charset="0"/>
                <a:cs typeface="Times New Roman" panose="02020603050405020304" pitchFamily="18" charset="0"/>
              </a:rPr>
              <a:t>The potential of neural network models in improving underwater earthquake prediction is clear. To improve prediction accuracy, different data need to be combined. Transfer learning becomes an important tool, especially when resources are limited. Moreover, the proposed hybrid model integration can improve the robustness of the prediction. Once the hybrid model is developed, rigorous testing using performance indicators and sensitivity analysis is essential to evaluate the performance in the underwater environment.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87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429</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Prediction of Seismic Exertion in the Subduction Zones Using Artificial Neural Networks</vt:lpstr>
      <vt:lpstr>Overview</vt:lpstr>
      <vt:lpstr>Literature Reviews</vt:lpstr>
      <vt:lpstr>PowerPoint Presentation</vt:lpstr>
      <vt:lpstr>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Seismic Exertion in the Subduction Zones Using Artificial Neural Networks</dc:title>
  <dc:creator>Vishnu N</dc:creator>
  <cp:lastModifiedBy>Vishnu N</cp:lastModifiedBy>
  <cp:revision>27</cp:revision>
  <dcterms:created xsi:type="dcterms:W3CDTF">2024-03-15T03:44:12Z</dcterms:created>
  <dcterms:modified xsi:type="dcterms:W3CDTF">2024-03-15T15:16:05Z</dcterms:modified>
</cp:coreProperties>
</file>