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61" r:id="rId3"/>
    <p:sldId id="262" r:id="rId4"/>
    <p:sldId id="263" r:id="rId5"/>
    <p:sldId id="264" r:id="rId6"/>
    <p:sldId id="265" r:id="rId7"/>
    <p:sldId id="257" r:id="rId8"/>
    <p:sldId id="260" r:id="rId9"/>
    <p:sldId id="266" r:id="rId10"/>
    <p:sldId id="268" r:id="rId11"/>
    <p:sldId id="269" r:id="rId12"/>
    <p:sldId id="270"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Jayanth" initials="KJ" lastIdx="1" clrIdx="0">
    <p:extLst>
      <p:ext uri="{19B8F6BF-5375-455C-9EA6-DF929625EA0E}">
        <p15:presenceInfo xmlns:p15="http://schemas.microsoft.com/office/powerpoint/2012/main" userId="S::Jayanth.Kumar@team.telstra.com::97c372dd-2703-409e-bda4-ff338711e3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BCE16-CC18-44E9-A055-6E2F3DA27E2D}" type="datetimeFigureOut">
              <a:rPr lang="en-AU" smtClean="0"/>
              <a:t>16/11/2021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22BAB-A58A-4574-8D17-6DD884A3E692}" type="slidenum">
              <a:rPr lang="en-AU" smtClean="0"/>
              <a:t>‹#›</a:t>
            </a:fld>
            <a:endParaRPr lang="en-AU"/>
          </a:p>
        </p:txBody>
      </p:sp>
    </p:spTree>
    <p:extLst>
      <p:ext uri="{BB962C8B-B14F-4D97-AF65-F5344CB8AC3E}">
        <p14:creationId xmlns:p14="http://schemas.microsoft.com/office/powerpoint/2010/main" val="121121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F522BAB-A58A-4574-8D17-6DD884A3E692}" type="slidenum">
              <a:rPr lang="en-AU" smtClean="0"/>
              <a:t>8</a:t>
            </a:fld>
            <a:endParaRPr lang="en-AU"/>
          </a:p>
        </p:txBody>
      </p:sp>
    </p:spTree>
    <p:extLst>
      <p:ext uri="{BB962C8B-B14F-4D97-AF65-F5344CB8AC3E}">
        <p14:creationId xmlns:p14="http://schemas.microsoft.com/office/powerpoint/2010/main" val="367813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AC28-6C0E-4262-AE0F-6D10DE9F5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F6C8C7F-DA79-43FA-9479-299B3EFF7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2484108-BECE-41E3-9F94-966C4A8FAF7E}"/>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5" name="Footer Placeholder 4">
            <a:extLst>
              <a:ext uri="{FF2B5EF4-FFF2-40B4-BE49-F238E27FC236}">
                <a16:creationId xmlns:a16="http://schemas.microsoft.com/office/drawing/2014/main" id="{872BE58D-B3F3-4477-983C-BE2540AE740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08D85D-248C-4EC5-B416-451ECCD21B0B}"/>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17052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2394-FD35-44DC-ADC7-152CE027779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F678DC-0AFB-4C1E-BC5D-A7DCF0347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7AF2C5-05CE-4796-ABB2-D4E9ACF7611F}"/>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5" name="Footer Placeholder 4">
            <a:extLst>
              <a:ext uri="{FF2B5EF4-FFF2-40B4-BE49-F238E27FC236}">
                <a16:creationId xmlns:a16="http://schemas.microsoft.com/office/drawing/2014/main" id="{B865F043-168A-466D-AB01-9178E18926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2B06CB-EF07-436C-AF63-58AAC98F75E1}"/>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394344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7DB8B-8183-4A0A-81B5-B2CDCAB49D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22A2CE2-96BC-400E-8446-A1C1C7C72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28C3AB-FA70-4668-8712-904559F64B41}"/>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5" name="Footer Placeholder 4">
            <a:extLst>
              <a:ext uri="{FF2B5EF4-FFF2-40B4-BE49-F238E27FC236}">
                <a16:creationId xmlns:a16="http://schemas.microsoft.com/office/drawing/2014/main" id="{938BC266-81DA-4F86-9CEF-8FA491C7B3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5097B0-6CB1-44FB-A005-D7126A9B1114}"/>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21219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FD96-EB3C-497F-A9A5-3D1D955EC7A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36A966-11BC-40C9-B129-63F84CA06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3397D2-0D28-4600-B741-A4AD14BFEDCE}"/>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5" name="Footer Placeholder 4">
            <a:extLst>
              <a:ext uri="{FF2B5EF4-FFF2-40B4-BE49-F238E27FC236}">
                <a16:creationId xmlns:a16="http://schemas.microsoft.com/office/drawing/2014/main" id="{B43D8B95-E061-4DD2-88F8-08103C46C0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EC50CF-4057-4B1D-AE33-7AA995320AD5}"/>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133279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34B9-3699-4717-88C5-B4AEC31DF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55209BC-5441-4710-9637-26C129A819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91139-33F4-4415-BD63-37D5032A2563}"/>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5" name="Footer Placeholder 4">
            <a:extLst>
              <a:ext uri="{FF2B5EF4-FFF2-40B4-BE49-F238E27FC236}">
                <a16:creationId xmlns:a16="http://schemas.microsoft.com/office/drawing/2014/main" id="{1566E24C-162B-4476-9D3E-00E7FE3C73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E6F198-E1C5-4CEC-903E-A0F4C42F50AB}"/>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114560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333-AE61-4C40-8570-4BAE56DE63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30A9EBC-041F-4781-B10C-E0A2BAFEDC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CBD4D4D-2A58-47D4-8980-0C1FABB8F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CAF6144-CFB7-4045-91EE-C6F3E4B7AC32}"/>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6" name="Footer Placeholder 5">
            <a:extLst>
              <a:ext uri="{FF2B5EF4-FFF2-40B4-BE49-F238E27FC236}">
                <a16:creationId xmlns:a16="http://schemas.microsoft.com/office/drawing/2014/main" id="{774C26B7-42B2-4FE8-9DCE-FB7F611076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74A340A-F4AB-40B4-95C0-C979A2D98C9B}"/>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106451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D284-BA54-4B04-99E4-CBE119BD726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7ACC959-D3C2-4587-A94A-E3C19DF4D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5EC05-3B37-4104-B279-C778B44C91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E8CCE6D-0D7F-4ED4-884C-36157AAC5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59557-275D-4688-B2F2-116DB2D8B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AE515AC-29AC-4B22-92C4-3E8DF942CF8B}"/>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8" name="Footer Placeholder 7">
            <a:extLst>
              <a:ext uri="{FF2B5EF4-FFF2-40B4-BE49-F238E27FC236}">
                <a16:creationId xmlns:a16="http://schemas.microsoft.com/office/drawing/2014/main" id="{CEC4B273-8078-480F-9D29-BAF39936644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DFA762C-4BF8-436C-88F9-5A7C15245C97}"/>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31175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9823-A77F-47A3-90F4-7405071C1AE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0DE20DC-3C74-4782-822F-0C4A6953E305}"/>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4" name="Footer Placeholder 3">
            <a:extLst>
              <a:ext uri="{FF2B5EF4-FFF2-40B4-BE49-F238E27FC236}">
                <a16:creationId xmlns:a16="http://schemas.microsoft.com/office/drawing/2014/main" id="{0B8FAF8D-C9BB-4DC1-B869-B2B2C9BF23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E8E1A84-3840-4E3A-8F06-07F08CB11447}"/>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8778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4B2D1-9642-4D76-AD9D-E8B3E5533BCC}"/>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3" name="Footer Placeholder 2">
            <a:extLst>
              <a:ext uri="{FF2B5EF4-FFF2-40B4-BE49-F238E27FC236}">
                <a16:creationId xmlns:a16="http://schemas.microsoft.com/office/drawing/2014/main" id="{42A2DA8D-12D0-4E7A-BF0E-EA115D696E0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1097973-F90E-40CA-BC93-966C5AA4B77E}"/>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103371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FCAA-C783-4358-9CD1-F2089B1E7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24B971B-5718-4371-B99A-C58C5C180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9759CF1-A6D4-42A7-9AA2-041A79B1A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8FA2D-E233-441B-94DF-ABF23B68A75B}"/>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6" name="Footer Placeholder 5">
            <a:extLst>
              <a:ext uri="{FF2B5EF4-FFF2-40B4-BE49-F238E27FC236}">
                <a16:creationId xmlns:a16="http://schemas.microsoft.com/office/drawing/2014/main" id="{DEC226B3-F125-442E-B8C5-E1481F7F8CC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025661-BE4B-441D-A3E9-DC324102F8CB}"/>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388749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6174-E780-4321-87E8-14722BE9F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A25C33D-B4BE-4638-A81E-DE8F45328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3C5FCEC-467A-4289-B047-A783BF1F8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4EBC8-7A23-4C35-B23D-5037F92AFD0B}"/>
              </a:ext>
            </a:extLst>
          </p:cNvPr>
          <p:cNvSpPr>
            <a:spLocks noGrp="1"/>
          </p:cNvSpPr>
          <p:nvPr>
            <p:ph type="dt" sz="half" idx="10"/>
          </p:nvPr>
        </p:nvSpPr>
        <p:spPr/>
        <p:txBody>
          <a:bodyPr/>
          <a:lstStyle/>
          <a:p>
            <a:fld id="{4F28B934-6408-4306-9E31-DCE14396F522}" type="datetimeFigureOut">
              <a:rPr lang="en-AU" smtClean="0"/>
              <a:t>16/11/2021</a:t>
            </a:fld>
            <a:endParaRPr lang="en-AU"/>
          </a:p>
        </p:txBody>
      </p:sp>
      <p:sp>
        <p:nvSpPr>
          <p:cNvPr id="6" name="Footer Placeholder 5">
            <a:extLst>
              <a:ext uri="{FF2B5EF4-FFF2-40B4-BE49-F238E27FC236}">
                <a16:creationId xmlns:a16="http://schemas.microsoft.com/office/drawing/2014/main" id="{10D4F471-F0B0-4D59-9EEE-9272CADB901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4A77BE8-87C2-4289-8E32-DC5B480C0C6E}"/>
              </a:ext>
            </a:extLst>
          </p:cNvPr>
          <p:cNvSpPr>
            <a:spLocks noGrp="1"/>
          </p:cNvSpPr>
          <p:nvPr>
            <p:ph type="sldNum" sz="quarter" idx="12"/>
          </p:nvPr>
        </p:nvSpPr>
        <p:spPr/>
        <p:txBody>
          <a:bodyPr/>
          <a:lstStyle/>
          <a:p>
            <a:fld id="{92A1D812-1C45-4196-8564-0EA1A99A909A}" type="slidenum">
              <a:rPr lang="en-AU" smtClean="0"/>
              <a:t>‹#›</a:t>
            </a:fld>
            <a:endParaRPr lang="en-AU"/>
          </a:p>
        </p:txBody>
      </p:sp>
    </p:spTree>
    <p:extLst>
      <p:ext uri="{BB962C8B-B14F-4D97-AF65-F5344CB8AC3E}">
        <p14:creationId xmlns:p14="http://schemas.microsoft.com/office/powerpoint/2010/main" val="94781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44967-4F42-4888-939C-DE8627A51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A74CEE8-CFE3-4D82-B197-BDDE93589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180AD-ABE4-40CE-AE7D-16023A845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8B934-6408-4306-9E31-DCE14396F522}" type="datetimeFigureOut">
              <a:rPr lang="en-AU" smtClean="0"/>
              <a:t>16/11/2021</a:t>
            </a:fld>
            <a:endParaRPr lang="en-AU"/>
          </a:p>
        </p:txBody>
      </p:sp>
      <p:sp>
        <p:nvSpPr>
          <p:cNvPr id="5" name="Footer Placeholder 4">
            <a:extLst>
              <a:ext uri="{FF2B5EF4-FFF2-40B4-BE49-F238E27FC236}">
                <a16:creationId xmlns:a16="http://schemas.microsoft.com/office/drawing/2014/main" id="{99DF440D-7D57-4F38-AFA3-D53895D89E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1CC0D28-02F2-44FD-BB50-ECD702108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1D812-1C45-4196-8564-0EA1A99A909A}" type="slidenum">
              <a:rPr lang="en-AU" smtClean="0"/>
              <a:t>‹#›</a:t>
            </a:fld>
            <a:endParaRPr lang="en-AU"/>
          </a:p>
        </p:txBody>
      </p:sp>
    </p:spTree>
    <p:extLst>
      <p:ext uri="{BB962C8B-B14F-4D97-AF65-F5344CB8AC3E}">
        <p14:creationId xmlns:p14="http://schemas.microsoft.com/office/powerpoint/2010/main" val="37956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9808-3DF1-40EB-AFBE-8248A96BA4AF}"/>
              </a:ext>
            </a:extLst>
          </p:cNvPr>
          <p:cNvSpPr>
            <a:spLocks noGrp="1"/>
          </p:cNvSpPr>
          <p:nvPr>
            <p:ph type="ctrTitle"/>
          </p:nvPr>
        </p:nvSpPr>
        <p:spPr/>
        <p:txBody>
          <a:bodyPr/>
          <a:lstStyle/>
          <a:p>
            <a:r>
              <a:rPr lang="en-AU" dirty="0"/>
              <a:t>AWS Network Firewall</a:t>
            </a:r>
          </a:p>
        </p:txBody>
      </p:sp>
      <p:sp>
        <p:nvSpPr>
          <p:cNvPr id="3" name="Subtitle 2">
            <a:extLst>
              <a:ext uri="{FF2B5EF4-FFF2-40B4-BE49-F238E27FC236}">
                <a16:creationId xmlns:a16="http://schemas.microsoft.com/office/drawing/2014/main" id="{F3EC0B8E-DAD9-4B02-8302-9DC49C456696}"/>
              </a:ext>
            </a:extLst>
          </p:cNvPr>
          <p:cNvSpPr>
            <a:spLocks noGrp="1"/>
          </p:cNvSpPr>
          <p:nvPr>
            <p:ph type="subTitle" idx="1"/>
          </p:nvPr>
        </p:nvSpPr>
        <p:spPr>
          <a:xfrm>
            <a:off x="1524000" y="3602038"/>
            <a:ext cx="9144000" cy="620641"/>
          </a:xfrm>
        </p:spPr>
        <p:txBody>
          <a:bodyPr/>
          <a:lstStyle/>
          <a:p>
            <a:r>
              <a:rPr lang="en-AU" dirty="0"/>
              <a:t>IPND</a:t>
            </a:r>
          </a:p>
        </p:txBody>
      </p:sp>
    </p:spTree>
    <p:extLst>
      <p:ext uri="{BB962C8B-B14F-4D97-AF65-F5344CB8AC3E}">
        <p14:creationId xmlns:p14="http://schemas.microsoft.com/office/powerpoint/2010/main" val="87731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normAutofit/>
          </a:bodyPr>
          <a:lstStyle/>
          <a:p>
            <a:pPr algn="ctr"/>
            <a:r>
              <a:rPr lang="en-AU" sz="3600" dirty="0"/>
              <a:t>Step 2: Create Firewall Policy</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a:bodyPr>
          <a:lstStyle/>
          <a:p>
            <a:endParaRPr lang="en-AU" dirty="0"/>
          </a:p>
        </p:txBody>
      </p:sp>
    </p:spTree>
    <p:extLst>
      <p:ext uri="{BB962C8B-B14F-4D97-AF65-F5344CB8AC3E}">
        <p14:creationId xmlns:p14="http://schemas.microsoft.com/office/powerpoint/2010/main" val="412342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normAutofit/>
          </a:bodyPr>
          <a:lstStyle/>
          <a:p>
            <a:pPr algn="ctr"/>
            <a:r>
              <a:rPr lang="en-AU" sz="3600" dirty="0"/>
              <a:t>Step 3: Create Firewall</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a:bodyPr>
          <a:lstStyle/>
          <a:p>
            <a:endParaRPr lang="en-AU" dirty="0"/>
          </a:p>
        </p:txBody>
      </p:sp>
    </p:spTree>
    <p:extLst>
      <p:ext uri="{BB962C8B-B14F-4D97-AF65-F5344CB8AC3E}">
        <p14:creationId xmlns:p14="http://schemas.microsoft.com/office/powerpoint/2010/main" val="409486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normAutofit/>
          </a:bodyPr>
          <a:lstStyle/>
          <a:p>
            <a:pPr algn="ctr"/>
            <a:r>
              <a:rPr lang="en-AU" sz="3600" dirty="0"/>
              <a:t>Step 4: Update VPC Route Tables</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a:bodyPr>
          <a:lstStyle/>
          <a:p>
            <a:endParaRPr lang="en-AU" dirty="0"/>
          </a:p>
        </p:txBody>
      </p:sp>
    </p:spTree>
    <p:extLst>
      <p:ext uri="{BB962C8B-B14F-4D97-AF65-F5344CB8AC3E}">
        <p14:creationId xmlns:p14="http://schemas.microsoft.com/office/powerpoint/2010/main" val="148400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F3685-37A1-48FA-93BB-BA00C2273259}"/>
              </a:ext>
            </a:extLst>
          </p:cNvPr>
          <p:cNvSpPr/>
          <p:nvPr/>
        </p:nvSpPr>
        <p:spPr>
          <a:xfrm>
            <a:off x="164390" y="701091"/>
            <a:ext cx="11838352" cy="6120942"/>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Sydney Region</a:t>
            </a:r>
          </a:p>
        </p:txBody>
      </p:sp>
      <p:pic>
        <p:nvPicPr>
          <p:cNvPr id="3" name="Graphic 2">
            <a:extLst>
              <a:ext uri="{FF2B5EF4-FFF2-40B4-BE49-F238E27FC236}">
                <a16:creationId xmlns:a16="http://schemas.microsoft.com/office/drawing/2014/main" id="{1707F914-B7C4-462D-AB82-2C5F72D28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227" y="701091"/>
            <a:ext cx="381000" cy="381000"/>
          </a:xfrm>
          <a:prstGeom prst="rect">
            <a:avLst/>
          </a:prstGeom>
        </p:spPr>
      </p:pic>
      <p:sp>
        <p:nvSpPr>
          <p:cNvPr id="5" name="Rectangle 4">
            <a:extLst>
              <a:ext uri="{FF2B5EF4-FFF2-40B4-BE49-F238E27FC236}">
                <a16:creationId xmlns:a16="http://schemas.microsoft.com/office/drawing/2014/main" id="{9CA88880-89FB-4342-8A95-A799DFF151D5}"/>
              </a:ext>
            </a:extLst>
          </p:cNvPr>
          <p:cNvSpPr/>
          <p:nvPr/>
        </p:nvSpPr>
        <p:spPr>
          <a:xfrm>
            <a:off x="205487" y="1619280"/>
            <a:ext cx="5774076" cy="516166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p>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Zone 1</a:t>
            </a:r>
          </a:p>
        </p:txBody>
      </p:sp>
      <p:sp>
        <p:nvSpPr>
          <p:cNvPr id="6" name="Rectangle 5">
            <a:extLst>
              <a:ext uri="{FF2B5EF4-FFF2-40B4-BE49-F238E27FC236}">
                <a16:creationId xmlns:a16="http://schemas.microsoft.com/office/drawing/2014/main" id="{3F011626-D6FC-490A-B3AE-DFD65FDC0D75}"/>
              </a:ext>
            </a:extLst>
          </p:cNvPr>
          <p:cNvSpPr/>
          <p:nvPr/>
        </p:nvSpPr>
        <p:spPr>
          <a:xfrm>
            <a:off x="349320" y="2123255"/>
            <a:ext cx="11517331" cy="4411107"/>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  </a:t>
            </a:r>
            <a:r>
              <a:rPr lang="en-AU" sz="1200" dirty="0">
                <a:ln w="0"/>
                <a:solidFill>
                  <a:srgbClr val="1E8900"/>
                </a:solidFill>
                <a:latin typeface="Arial" panose="020B0604020202020204" pitchFamily="34" charset="0"/>
                <a:cs typeface="Arial" panose="020B0604020202020204" pitchFamily="34" charset="0"/>
              </a:rPr>
              <a:t>10.10.0.0/16</a:t>
            </a:r>
            <a:endParaRPr lang="en-US" sz="1200" dirty="0">
              <a:ln w="0"/>
              <a:solidFill>
                <a:srgbClr val="1E8900"/>
              </a:solidFill>
              <a:latin typeface="Arial" panose="020B0604020202020204" pitchFamily="34" charset="0"/>
              <a:cs typeface="Arial" panose="020B0604020202020204" pitchFamily="34" charset="0"/>
            </a:endParaRPr>
          </a:p>
        </p:txBody>
      </p:sp>
      <p:pic>
        <p:nvPicPr>
          <p:cNvPr id="7" name="Graphic 6">
            <a:extLst>
              <a:ext uri="{FF2B5EF4-FFF2-40B4-BE49-F238E27FC236}">
                <a16:creationId xmlns:a16="http://schemas.microsoft.com/office/drawing/2014/main" id="{38DF35E4-A7A4-4E2C-9C2C-1BFF879738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1212" y="2136489"/>
            <a:ext cx="381000" cy="381000"/>
          </a:xfrm>
          <a:prstGeom prst="rect">
            <a:avLst/>
          </a:prstGeom>
        </p:spPr>
      </p:pic>
      <p:sp>
        <p:nvSpPr>
          <p:cNvPr id="8" name="Rectangle 7">
            <a:extLst>
              <a:ext uri="{FF2B5EF4-FFF2-40B4-BE49-F238E27FC236}">
                <a16:creationId xmlns:a16="http://schemas.microsoft.com/office/drawing/2014/main" id="{2C67123E-C333-424D-8F5C-A6281FE03682}"/>
              </a:ext>
            </a:extLst>
          </p:cNvPr>
          <p:cNvSpPr/>
          <p:nvPr/>
        </p:nvSpPr>
        <p:spPr>
          <a:xfrm>
            <a:off x="1297214" y="2699587"/>
            <a:ext cx="1765300" cy="5371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a:defRPr/>
            </a:pPr>
            <a:r>
              <a:rPr lang="en-AU" sz="1200" b="0" kern="1200" dirty="0">
                <a:solidFill>
                  <a:schemeClr val="tx1"/>
                </a:solidFill>
                <a:latin typeface="Arial" panose="020B0604020202020204" pitchFamily="34" charset="0"/>
                <a:ea typeface="+mn-ea"/>
                <a:cs typeface="Arial" panose="020B0604020202020204" pitchFamily="34" charset="0"/>
              </a:rPr>
              <a:t>10.10.0.0/24</a:t>
            </a:r>
          </a:p>
          <a:p>
            <a:pPr eaLnBrk="1" fontAlgn="auto" hangingPunct="1">
              <a:spcBef>
                <a:spcPts val="0"/>
              </a:spcBef>
              <a:spcAft>
                <a:spcPts val="0"/>
              </a:spcAft>
              <a:defRPr/>
            </a:pPr>
            <a:endParaRPr lang="en-US" sz="1200" dirty="0">
              <a:solidFill>
                <a:srgbClr val="1E89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AU" sz="1200" dirty="0">
              <a:solidFill>
                <a:srgbClr val="1E89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4CA266D-D7E3-4DDC-89AD-EE227D553DAD}"/>
              </a:ext>
            </a:extLst>
          </p:cNvPr>
          <p:cNvSpPr/>
          <p:nvPr/>
        </p:nvSpPr>
        <p:spPr>
          <a:xfrm>
            <a:off x="431522" y="4600690"/>
            <a:ext cx="1530849" cy="889002"/>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Admin and Bastian subnet</a:t>
            </a:r>
          </a:p>
          <a:p>
            <a:pPr>
              <a:defRPr/>
            </a:pPr>
            <a:r>
              <a:rPr lang="en-AU" sz="1200" dirty="0">
                <a:solidFill>
                  <a:srgbClr val="5B9CD5"/>
                </a:solidFill>
                <a:latin typeface="Arial" panose="020B0604020202020204" pitchFamily="34" charset="0"/>
                <a:cs typeface="Arial" panose="020B0604020202020204" pitchFamily="34" charset="0"/>
              </a:rPr>
              <a:t>10.10.10.0/24</a:t>
            </a:r>
            <a:endParaRPr lang="en-US" sz="1200" dirty="0">
              <a:solidFill>
                <a:srgbClr val="5B9CD5"/>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685A5F6-DDA9-49A5-B748-55C9494B61F1}"/>
              </a:ext>
            </a:extLst>
          </p:cNvPr>
          <p:cNvSpPr/>
          <p:nvPr/>
        </p:nvSpPr>
        <p:spPr>
          <a:xfrm>
            <a:off x="2349807" y="4598993"/>
            <a:ext cx="1700477" cy="889002"/>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fontAlgn="auto">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Application  subnet</a:t>
            </a:r>
          </a:p>
          <a:p>
            <a:pPr fontAlgn="auto">
              <a:spcBef>
                <a:spcPts val="0"/>
              </a:spcBef>
              <a:spcAft>
                <a:spcPts val="0"/>
              </a:spcAft>
              <a:defRPr/>
            </a:pPr>
            <a:r>
              <a:rPr lang="en-AU" sz="1200" dirty="0">
                <a:solidFill>
                  <a:srgbClr val="5B9CD5"/>
                </a:solidFill>
                <a:latin typeface="Arial" panose="020B0604020202020204" pitchFamily="34" charset="0"/>
                <a:cs typeface="Arial" panose="020B0604020202020204" pitchFamily="34" charset="0"/>
              </a:rPr>
              <a:t>10.10.20.0/24</a:t>
            </a:r>
            <a:endParaRPr lang="en-US" sz="1200" dirty="0">
              <a:solidFill>
                <a:srgbClr val="5B9CD5"/>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ACE7DC1-F05F-47B5-B187-55BB2C84E3F2}"/>
              </a:ext>
            </a:extLst>
          </p:cNvPr>
          <p:cNvSpPr/>
          <p:nvPr/>
        </p:nvSpPr>
        <p:spPr>
          <a:xfrm>
            <a:off x="4327946" y="4578440"/>
            <a:ext cx="1538856" cy="889002"/>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Database  subnet</a:t>
            </a:r>
          </a:p>
          <a:p>
            <a:pPr>
              <a:defRPr/>
            </a:pPr>
            <a:r>
              <a:rPr lang="en-AU" sz="1200" dirty="0">
                <a:solidFill>
                  <a:srgbClr val="5B9CD5"/>
                </a:solidFill>
                <a:latin typeface="Arial" panose="020B0604020202020204" pitchFamily="34" charset="0"/>
                <a:cs typeface="Arial" panose="020B0604020202020204" pitchFamily="34" charset="0"/>
              </a:rPr>
              <a:t>10.10.30.0/24</a:t>
            </a:r>
            <a:endParaRPr lang="en-US" sz="1200" dirty="0">
              <a:solidFill>
                <a:srgbClr val="5B9CD5"/>
              </a:solidFill>
              <a:latin typeface="Arial" panose="020B0604020202020204" pitchFamily="34" charset="0"/>
              <a:cs typeface="Arial" panose="020B0604020202020204" pitchFamily="34" charset="0"/>
            </a:endParaRPr>
          </a:p>
        </p:txBody>
      </p:sp>
      <p:pic>
        <p:nvPicPr>
          <p:cNvPr id="12" name="Graphic 11">
            <a:extLst>
              <a:ext uri="{FF2B5EF4-FFF2-40B4-BE49-F238E27FC236}">
                <a16:creationId xmlns:a16="http://schemas.microsoft.com/office/drawing/2014/main" id="{8B7D31B8-7BEF-4B8C-9AFB-97AF57A986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808" y="4622835"/>
            <a:ext cx="381000" cy="381000"/>
          </a:xfrm>
          <a:prstGeom prst="rect">
            <a:avLst/>
          </a:prstGeom>
        </p:spPr>
      </p:pic>
      <p:pic>
        <p:nvPicPr>
          <p:cNvPr id="13" name="Graphic 12">
            <a:extLst>
              <a:ext uri="{FF2B5EF4-FFF2-40B4-BE49-F238E27FC236}">
                <a16:creationId xmlns:a16="http://schemas.microsoft.com/office/drawing/2014/main" id="{4B63E911-3617-495D-8FD5-4AB14C6374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82337" y="4622829"/>
            <a:ext cx="381000" cy="381000"/>
          </a:xfrm>
          <a:prstGeom prst="rect">
            <a:avLst/>
          </a:prstGeom>
        </p:spPr>
      </p:pic>
      <p:pic>
        <p:nvPicPr>
          <p:cNvPr id="14" name="Graphic 13">
            <a:extLst>
              <a:ext uri="{FF2B5EF4-FFF2-40B4-BE49-F238E27FC236}">
                <a16:creationId xmlns:a16="http://schemas.microsoft.com/office/drawing/2014/main" id="{1065094A-7C55-483B-AAC8-175635ACB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5523" y="4602285"/>
            <a:ext cx="381000" cy="381000"/>
          </a:xfrm>
          <a:prstGeom prst="rect">
            <a:avLst/>
          </a:prstGeom>
        </p:spPr>
      </p:pic>
      <p:pic>
        <p:nvPicPr>
          <p:cNvPr id="15" name="Graphic 6">
            <a:extLst>
              <a:ext uri="{FF2B5EF4-FFF2-40B4-BE49-F238E27FC236}">
                <a16:creationId xmlns:a16="http://schemas.microsoft.com/office/drawing/2014/main" id="{69B05B4B-E533-497D-97BC-00511FFEB6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8181" y="27144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9">
            <a:extLst>
              <a:ext uri="{FF2B5EF4-FFF2-40B4-BE49-F238E27FC236}">
                <a16:creationId xmlns:a16="http://schemas.microsoft.com/office/drawing/2014/main" id="{9FD32191-1B71-40A6-BB11-B929D7A5F5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8549" y="7454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a:extLst>
              <a:ext uri="{FF2B5EF4-FFF2-40B4-BE49-F238E27FC236}">
                <a16:creationId xmlns:a16="http://schemas.microsoft.com/office/drawing/2014/main" id="{F768AB15-C823-4985-9A3B-FBD8ADF68F98}"/>
              </a:ext>
            </a:extLst>
          </p:cNvPr>
          <p:cNvSpPr txBox="1"/>
          <p:nvPr/>
        </p:nvSpPr>
        <p:spPr>
          <a:xfrm>
            <a:off x="6346870" y="842756"/>
            <a:ext cx="469900" cy="276999"/>
          </a:xfrm>
          <a:prstGeom prst="rect">
            <a:avLst/>
          </a:prstGeom>
          <a:noFill/>
        </p:spPr>
        <p:txBody>
          <a:bodyPr wrap="square">
            <a:spAutoFit/>
          </a:bodyPr>
          <a:lstStyle/>
          <a:p>
            <a:r>
              <a:rPr lang="en-AU" sz="1200" dirty="0" err="1">
                <a:solidFill>
                  <a:srgbClr val="5B9CD5"/>
                </a:solidFill>
                <a:latin typeface="Arial" panose="020B0604020202020204" pitchFamily="34" charset="0"/>
                <a:cs typeface="Arial" panose="020B0604020202020204" pitchFamily="34" charset="0"/>
              </a:rPr>
              <a:t>igw</a:t>
            </a:r>
            <a:endParaRPr lang="en-AU" sz="1200" dirty="0">
              <a:solidFill>
                <a:srgbClr val="5B9CD5"/>
              </a:solidFill>
              <a:latin typeface="Arial" panose="020B0604020202020204" pitchFamily="34" charset="0"/>
              <a:cs typeface="Arial" panose="020B0604020202020204" pitchFamily="34" charset="0"/>
            </a:endParaRPr>
          </a:p>
        </p:txBody>
      </p:sp>
      <p:pic>
        <p:nvPicPr>
          <p:cNvPr id="37" name="Graphic 12">
            <a:extLst>
              <a:ext uri="{FF2B5EF4-FFF2-40B4-BE49-F238E27FC236}">
                <a16:creationId xmlns:a16="http://schemas.microsoft.com/office/drawing/2014/main" id="{B39AA749-8C36-4745-AB6F-5EDBB0D873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2952" y="204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4FD255F5-0F51-49AA-810F-05C1CE71F22E}"/>
              </a:ext>
            </a:extLst>
          </p:cNvPr>
          <p:cNvSpPr/>
          <p:nvPr/>
        </p:nvSpPr>
        <p:spPr>
          <a:xfrm>
            <a:off x="6101157" y="1627844"/>
            <a:ext cx="5774076" cy="516166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p>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Zone 2</a:t>
            </a:r>
          </a:p>
        </p:txBody>
      </p:sp>
      <p:graphicFrame>
        <p:nvGraphicFramePr>
          <p:cNvPr id="41" name="Table 41">
            <a:extLst>
              <a:ext uri="{FF2B5EF4-FFF2-40B4-BE49-F238E27FC236}">
                <a16:creationId xmlns:a16="http://schemas.microsoft.com/office/drawing/2014/main" id="{D68C5EDE-9C31-4465-90E9-F968A70BF976}"/>
              </a:ext>
            </a:extLst>
          </p:cNvPr>
          <p:cNvGraphicFramePr>
            <a:graphicFrameLocks noGrp="1"/>
          </p:cNvGraphicFramePr>
          <p:nvPr>
            <p:extLst>
              <p:ext uri="{D42A27DB-BD31-4B8C-83A1-F6EECF244321}">
                <p14:modId xmlns:p14="http://schemas.microsoft.com/office/powerpoint/2010/main" val="4243480991"/>
              </p:ext>
            </p:extLst>
          </p:nvPr>
        </p:nvGraphicFramePr>
        <p:xfrm>
          <a:off x="3006315" y="750489"/>
          <a:ext cx="2768006" cy="625786"/>
        </p:xfrm>
        <a:graphic>
          <a:graphicData uri="http://schemas.openxmlformats.org/drawingml/2006/table">
            <a:tbl>
              <a:tblPr firstRow="1" bandRow="1">
                <a:tableStyleId>{5C22544A-7EE6-4342-B048-85BDC9FD1C3A}</a:tableStyleId>
              </a:tblPr>
              <a:tblGrid>
                <a:gridCol w="1384003">
                  <a:extLst>
                    <a:ext uri="{9D8B030D-6E8A-4147-A177-3AD203B41FA5}">
                      <a16:colId xmlns:a16="http://schemas.microsoft.com/office/drawing/2014/main" val="3087262057"/>
                    </a:ext>
                  </a:extLst>
                </a:gridCol>
                <a:gridCol w="1384003">
                  <a:extLst>
                    <a:ext uri="{9D8B030D-6E8A-4147-A177-3AD203B41FA5}">
                      <a16:colId xmlns:a16="http://schemas.microsoft.com/office/drawing/2014/main" val="244087438"/>
                    </a:ext>
                  </a:extLst>
                </a:gridCol>
              </a:tblGrid>
              <a:tr h="162376">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3514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10.10.X.0/24</a:t>
                      </a:r>
                      <a:endParaRPr lang="en-AU" dirty="0"/>
                    </a:p>
                  </a:txBody>
                  <a:tcPr/>
                </a:tc>
                <a:tc>
                  <a:txBody>
                    <a:bodyPr/>
                    <a:lstStyle/>
                    <a:p>
                      <a:pPr algn="ct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txBody>
                  <a:tcPr/>
                </a:tc>
                <a:extLst>
                  <a:ext uri="{0D108BD9-81ED-4DB2-BD59-A6C34878D82A}">
                    <a16:rowId xmlns:a16="http://schemas.microsoft.com/office/drawing/2014/main" val="2988146505"/>
                  </a:ext>
                </a:extLst>
              </a:tr>
            </a:tbl>
          </a:graphicData>
        </a:graphic>
      </p:graphicFrame>
      <p:graphicFrame>
        <p:nvGraphicFramePr>
          <p:cNvPr id="42" name="Table 41">
            <a:extLst>
              <a:ext uri="{FF2B5EF4-FFF2-40B4-BE49-F238E27FC236}">
                <a16:creationId xmlns:a16="http://schemas.microsoft.com/office/drawing/2014/main" id="{DDAE27CC-31C9-49DF-B43E-7D7B03118B1A}"/>
              </a:ext>
            </a:extLst>
          </p:cNvPr>
          <p:cNvGraphicFramePr>
            <a:graphicFrameLocks noGrp="1"/>
          </p:cNvGraphicFramePr>
          <p:nvPr>
            <p:extLst>
              <p:ext uri="{D42A27DB-BD31-4B8C-83A1-F6EECF244321}">
                <p14:modId xmlns:p14="http://schemas.microsoft.com/office/powerpoint/2010/main" val="717209704"/>
              </p:ext>
            </p:extLst>
          </p:nvPr>
        </p:nvGraphicFramePr>
        <p:xfrm>
          <a:off x="3129617" y="2515932"/>
          <a:ext cx="2768008" cy="788660"/>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257079">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514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err="1">
                          <a:solidFill>
                            <a:schemeClr val="tx1"/>
                          </a:solidFill>
                          <a:latin typeface="Arial" panose="020B0604020202020204" pitchFamily="34" charset="0"/>
                          <a:ea typeface="+mn-ea"/>
                          <a:cs typeface="Arial" panose="020B0604020202020204" pitchFamily="34" charset="0"/>
                        </a:rPr>
                        <a:t>igw</a:t>
                      </a:r>
                      <a:endParaRPr lang="en-AU"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graphicFrame>
        <p:nvGraphicFramePr>
          <p:cNvPr id="43" name="Table 42">
            <a:extLst>
              <a:ext uri="{FF2B5EF4-FFF2-40B4-BE49-F238E27FC236}">
                <a16:creationId xmlns:a16="http://schemas.microsoft.com/office/drawing/2014/main" id="{583D6E9F-2D1A-4092-AF96-892F6093D1DD}"/>
              </a:ext>
            </a:extLst>
          </p:cNvPr>
          <p:cNvGraphicFramePr>
            <a:graphicFrameLocks noGrp="1"/>
          </p:cNvGraphicFramePr>
          <p:nvPr>
            <p:extLst>
              <p:ext uri="{D42A27DB-BD31-4B8C-83A1-F6EECF244321}">
                <p14:modId xmlns:p14="http://schemas.microsoft.com/office/powerpoint/2010/main" val="2278062955"/>
              </p:ext>
            </p:extLst>
          </p:nvPr>
        </p:nvGraphicFramePr>
        <p:xfrm>
          <a:off x="436078" y="5514268"/>
          <a:ext cx="5461544" cy="900037"/>
        </p:xfrm>
        <a:graphic>
          <a:graphicData uri="http://schemas.openxmlformats.org/drawingml/2006/table">
            <a:tbl>
              <a:tblPr firstRow="1" bandRow="1">
                <a:tableStyleId>{5C22544A-7EE6-4342-B048-85BDC9FD1C3A}</a:tableStyleId>
              </a:tblPr>
              <a:tblGrid>
                <a:gridCol w="2730772">
                  <a:extLst>
                    <a:ext uri="{9D8B030D-6E8A-4147-A177-3AD203B41FA5}">
                      <a16:colId xmlns:a16="http://schemas.microsoft.com/office/drawing/2014/main" val="3087262057"/>
                    </a:ext>
                  </a:extLst>
                </a:gridCol>
                <a:gridCol w="2730772">
                  <a:extLst>
                    <a:ext uri="{9D8B030D-6E8A-4147-A177-3AD203B41FA5}">
                      <a16:colId xmlns:a16="http://schemas.microsoft.com/office/drawing/2014/main" val="244087438"/>
                    </a:ext>
                  </a:extLst>
                </a:gridCol>
              </a:tblGrid>
              <a:tr h="173209">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6257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NAT subnet (currently NAT gateway)</a:t>
                      </a:r>
                      <a:endParaRPr lang="en-AU" dirty="0"/>
                    </a:p>
                  </a:txBody>
                  <a:tcPr/>
                </a:tc>
                <a:extLst>
                  <a:ext uri="{0D108BD9-81ED-4DB2-BD59-A6C34878D82A}">
                    <a16:rowId xmlns:a16="http://schemas.microsoft.com/office/drawing/2014/main" val="2988146505"/>
                  </a:ext>
                </a:extLst>
              </a:tr>
            </a:tbl>
          </a:graphicData>
        </a:graphic>
      </p:graphicFrame>
      <p:cxnSp>
        <p:nvCxnSpPr>
          <p:cNvPr id="38" name="Connector: Elbow 37">
            <a:extLst>
              <a:ext uri="{FF2B5EF4-FFF2-40B4-BE49-F238E27FC236}">
                <a16:creationId xmlns:a16="http://schemas.microsoft.com/office/drawing/2014/main" id="{A3474626-4444-43FF-8590-4DE574978FF6}"/>
              </a:ext>
            </a:extLst>
          </p:cNvPr>
          <p:cNvCxnSpPr>
            <a:cxnSpLocks/>
          </p:cNvCxnSpPr>
          <p:nvPr/>
        </p:nvCxnSpPr>
        <p:spPr>
          <a:xfrm rot="5400000" flipH="1" flipV="1">
            <a:off x="3349010" y="25647"/>
            <a:ext cx="1484247" cy="38636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9EB116-5C01-4C40-ACEA-DEE83900E1A8}"/>
              </a:ext>
            </a:extLst>
          </p:cNvPr>
          <p:cNvSpPr/>
          <p:nvPr/>
        </p:nvSpPr>
        <p:spPr>
          <a:xfrm>
            <a:off x="1264682" y="3632822"/>
            <a:ext cx="1765300" cy="53719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NAT subnet</a:t>
            </a:r>
          </a:p>
          <a:p>
            <a:pPr>
              <a:defRPr/>
            </a:pPr>
            <a:r>
              <a:rPr lang="en-AU" sz="1200" b="0" kern="1200" dirty="0">
                <a:solidFill>
                  <a:schemeClr val="tx1"/>
                </a:solidFill>
                <a:latin typeface="Arial" panose="020B0604020202020204" pitchFamily="34" charset="0"/>
                <a:ea typeface="+mn-ea"/>
                <a:cs typeface="Arial" panose="020B0604020202020204" pitchFamily="34" charset="0"/>
              </a:rPr>
              <a:t>10.10.X.0/24</a:t>
            </a:r>
          </a:p>
          <a:p>
            <a:pPr eaLnBrk="1" fontAlgn="auto" hangingPunct="1">
              <a:spcBef>
                <a:spcPts val="0"/>
              </a:spcBef>
              <a:spcAft>
                <a:spcPts val="0"/>
              </a:spcAft>
              <a:defRPr/>
            </a:pPr>
            <a:endParaRPr lang="en-US" sz="1200" dirty="0">
              <a:solidFill>
                <a:srgbClr val="1E89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AU" sz="1200" dirty="0">
              <a:solidFill>
                <a:srgbClr val="1E8900"/>
              </a:solidFill>
              <a:latin typeface="Arial" panose="020B0604020202020204" pitchFamily="34" charset="0"/>
              <a:cs typeface="Arial" panose="020B0604020202020204" pitchFamily="34" charset="0"/>
            </a:endParaRPr>
          </a:p>
        </p:txBody>
      </p:sp>
      <p:graphicFrame>
        <p:nvGraphicFramePr>
          <p:cNvPr id="24" name="Table 23">
            <a:extLst>
              <a:ext uri="{FF2B5EF4-FFF2-40B4-BE49-F238E27FC236}">
                <a16:creationId xmlns:a16="http://schemas.microsoft.com/office/drawing/2014/main" id="{C7F0FC0A-1835-477E-9C3B-2D34B6DE830A}"/>
              </a:ext>
            </a:extLst>
          </p:cNvPr>
          <p:cNvGraphicFramePr>
            <a:graphicFrameLocks noGrp="1"/>
          </p:cNvGraphicFramePr>
          <p:nvPr>
            <p:extLst>
              <p:ext uri="{D42A27DB-BD31-4B8C-83A1-F6EECF244321}">
                <p14:modId xmlns:p14="http://schemas.microsoft.com/office/powerpoint/2010/main" val="2976870285"/>
              </p:ext>
            </p:extLst>
          </p:nvPr>
        </p:nvGraphicFramePr>
        <p:xfrm>
          <a:off x="3199825" y="3469716"/>
          <a:ext cx="2768008" cy="788660"/>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257079">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514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txBody>
                  <a:tcPr/>
                </a:tc>
                <a:extLst>
                  <a:ext uri="{0D108BD9-81ED-4DB2-BD59-A6C34878D82A}">
                    <a16:rowId xmlns:a16="http://schemas.microsoft.com/office/drawing/2014/main" val="2988146505"/>
                  </a:ext>
                </a:extLst>
              </a:tr>
            </a:tbl>
          </a:graphicData>
        </a:graphic>
      </p:graphicFrame>
      <p:cxnSp>
        <p:nvCxnSpPr>
          <p:cNvPr id="17" name="Straight Arrow Connector 16">
            <a:extLst>
              <a:ext uri="{FF2B5EF4-FFF2-40B4-BE49-F238E27FC236}">
                <a16:creationId xmlns:a16="http://schemas.microsoft.com/office/drawing/2014/main" id="{7795E137-CDFA-4B02-951E-7AFFDB6424FB}"/>
              </a:ext>
            </a:extLst>
          </p:cNvPr>
          <p:cNvCxnSpPr>
            <a:cxnSpLocks/>
          </p:cNvCxnSpPr>
          <p:nvPr/>
        </p:nvCxnSpPr>
        <p:spPr>
          <a:xfrm>
            <a:off x="2147301" y="3236777"/>
            <a:ext cx="0" cy="3960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ABDCEFB-1396-494C-8024-2D9AE97E7890}"/>
              </a:ext>
            </a:extLst>
          </p:cNvPr>
          <p:cNvCxnSpPr/>
          <p:nvPr/>
        </p:nvCxnSpPr>
        <p:spPr>
          <a:xfrm rot="5400000" flipH="1" flipV="1">
            <a:off x="1124045" y="4234982"/>
            <a:ext cx="438610" cy="29280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19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a:xfrm>
            <a:off x="838200" y="365126"/>
            <a:ext cx="10515600" cy="736562"/>
          </a:xfrm>
        </p:spPr>
        <p:txBody>
          <a:bodyPr>
            <a:normAutofit/>
          </a:bodyPr>
          <a:lstStyle/>
          <a:p>
            <a:pPr algn="ctr"/>
            <a:r>
              <a:rPr lang="en-AU" sz="3600" dirty="0"/>
              <a:t>Network Firewall stateless and stateful rules engines</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a:xfrm>
            <a:off x="6558713" y="1164118"/>
            <a:ext cx="5257800" cy="5012845"/>
          </a:xfrm>
        </p:spPr>
        <p:txBody>
          <a:bodyPr>
            <a:normAutofit fontScale="70000" lnSpcReduction="20000"/>
          </a:bodyPr>
          <a:lstStyle/>
          <a:p>
            <a:pPr marL="0" indent="0">
              <a:buNone/>
            </a:pPr>
            <a:r>
              <a:rPr lang="en-AU" dirty="0"/>
              <a:t>AWS Network Firewall uses two rules engines to inspect packets. The engines inspect packets according to the rules that you provide in your firewall policy.</a:t>
            </a:r>
          </a:p>
          <a:p>
            <a:endParaRPr lang="en-AU" dirty="0"/>
          </a:p>
          <a:p>
            <a:pPr lvl="1"/>
            <a:r>
              <a:rPr lang="en-AU" dirty="0"/>
              <a:t>The following figure shows the processing flow for packets coming through the firewall. </a:t>
            </a:r>
          </a:p>
          <a:p>
            <a:pPr lvl="1"/>
            <a:r>
              <a:rPr lang="en-AU" dirty="0"/>
              <a:t>First the stateless engine inspects the packet against the configured stateless rules. </a:t>
            </a:r>
          </a:p>
          <a:p>
            <a:pPr lvl="1"/>
            <a:r>
              <a:rPr lang="en-AU" dirty="0"/>
              <a:t>Depending on the packet settings, the stateless inspection criteria, and the firewall policy settings, the stateless engine might drop a packet, pass it through to its destination, or forward it to the stateful rules engine. </a:t>
            </a:r>
          </a:p>
          <a:p>
            <a:pPr lvl="1"/>
            <a:r>
              <a:rPr lang="en-AU" dirty="0"/>
              <a:t>The stateful engine inspects packets in the context of their traffic flow, using the configured stateful rules. The stateful engine either drops packets or passes them to their destination. Stateful engine activities send flow and alert logs to the firewall's logs, if logging is configured. The stateful engine sends alerts for dropped packets and can optionally send them for passed packets.</a:t>
            </a:r>
          </a:p>
        </p:txBody>
      </p:sp>
      <p:pic>
        <p:nvPicPr>
          <p:cNvPr id="5" name="Picture 4">
            <a:extLst>
              <a:ext uri="{FF2B5EF4-FFF2-40B4-BE49-F238E27FC236}">
                <a16:creationId xmlns:a16="http://schemas.microsoft.com/office/drawing/2014/main" id="{33EEC013-D245-472D-BC13-518061A1F14A}"/>
              </a:ext>
            </a:extLst>
          </p:cNvPr>
          <p:cNvPicPr>
            <a:picLocks noChangeAspect="1"/>
          </p:cNvPicPr>
          <p:nvPr/>
        </p:nvPicPr>
        <p:blipFill>
          <a:blip r:embed="rId2"/>
          <a:stretch>
            <a:fillRect/>
          </a:stretch>
        </p:blipFill>
        <p:spPr>
          <a:xfrm>
            <a:off x="838200" y="1156770"/>
            <a:ext cx="5617684" cy="5012845"/>
          </a:xfrm>
          <a:prstGeom prst="rect">
            <a:avLst/>
          </a:prstGeom>
        </p:spPr>
      </p:pic>
    </p:spTree>
    <p:extLst>
      <p:ext uri="{BB962C8B-B14F-4D97-AF65-F5344CB8AC3E}">
        <p14:creationId xmlns:p14="http://schemas.microsoft.com/office/powerpoint/2010/main" val="31126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lstStyle/>
          <a:p>
            <a:pPr algn="ctr"/>
            <a:r>
              <a:rPr lang="en-AU" dirty="0"/>
              <a:t>Network Firewall stateless rules engines</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fontScale="85000" lnSpcReduction="20000"/>
          </a:bodyPr>
          <a:lstStyle/>
          <a:p>
            <a:pPr marL="0" indent="0">
              <a:buNone/>
            </a:pPr>
            <a:r>
              <a:rPr lang="en-AU" dirty="0"/>
              <a:t>Stateless rules engine</a:t>
            </a:r>
          </a:p>
          <a:p>
            <a:r>
              <a:rPr lang="en-AU" dirty="0"/>
              <a:t>Inspects each packet in isolation, without regard to factors such as the direction of traffic, or whether the packet is part of an existing, approved connection. This engine prioritizes the speed of evaluation. It takes rules with standard 5-tuple connection criteria. The engine processes your rules in the order that you prioritize them and stops processing when it finds a match. </a:t>
            </a:r>
          </a:p>
          <a:p>
            <a:r>
              <a:rPr lang="en-AU" dirty="0"/>
              <a:t>Network Firewall stateless rules are similar in behaviour and use to Amazon VPC network access control lists (ACLs).</a:t>
            </a:r>
          </a:p>
          <a:p>
            <a:r>
              <a:rPr lang="en-AU" dirty="0"/>
              <a:t>Default stateless rule actions </a:t>
            </a:r>
          </a:p>
          <a:p>
            <a:pPr lvl="1"/>
            <a:r>
              <a:rPr lang="en-AU" dirty="0"/>
              <a:t>If a packet doesn't match any stateless rule, Network Firewall performs the firewall policy's default stateless rule action for full packet or UDP packet fragment, depending on the packet type. Network Firewall only applies the fragment action setting to UDP packet fragments, and silently drops packet fragments for other protocols. The options for these actions settings are the same as for stateless rules.</a:t>
            </a:r>
          </a:p>
        </p:txBody>
      </p:sp>
    </p:spTree>
    <p:extLst>
      <p:ext uri="{BB962C8B-B14F-4D97-AF65-F5344CB8AC3E}">
        <p14:creationId xmlns:p14="http://schemas.microsoft.com/office/powerpoint/2010/main" val="305181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lstStyle/>
          <a:p>
            <a:pPr algn="ctr"/>
            <a:r>
              <a:rPr lang="en-AU" dirty="0"/>
              <a:t>Network Firewall stateful rules engines</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fontScale="77500" lnSpcReduction="20000"/>
          </a:bodyPr>
          <a:lstStyle/>
          <a:p>
            <a:pPr marL="0" indent="0">
              <a:buNone/>
            </a:pPr>
            <a:r>
              <a:rPr lang="en-AU" dirty="0"/>
              <a:t>Stateful rules engine</a:t>
            </a:r>
          </a:p>
          <a:p>
            <a:r>
              <a:rPr lang="en-AU" dirty="0"/>
              <a:t>Inspects packets in the context of their traffic flow, allows you to use more complex rules, and allows you to log network traffic and to log Network Firewall </a:t>
            </a:r>
            <a:r>
              <a:rPr lang="en-AU" dirty="0" err="1"/>
              <a:t>firewall</a:t>
            </a:r>
            <a:r>
              <a:rPr lang="en-AU" dirty="0"/>
              <a:t> alerts on traffic. </a:t>
            </a:r>
          </a:p>
          <a:p>
            <a:r>
              <a:rPr lang="en-AU" dirty="0"/>
              <a:t>Stateful rules consider traffic direction. The stateful rules engine might delay packet delivery in order to group packets for inspection. </a:t>
            </a:r>
          </a:p>
          <a:p>
            <a:r>
              <a:rPr lang="en-AU" dirty="0"/>
              <a:t>By default, the stateful rules engine processes your rules in the order of their action setting, with pass rules processed first, then drop, then alert. </a:t>
            </a:r>
          </a:p>
          <a:p>
            <a:r>
              <a:rPr lang="en-AU" dirty="0"/>
              <a:t>The engine stops processing when it finds a match. The stateful engine takes rules that are compatible with Suricata, an open source intrusion prevention system (IPS). Suricata provides a standard rule-based language for stateful network traffic inspection. </a:t>
            </a:r>
          </a:p>
          <a:p>
            <a:r>
              <a:rPr lang="en-AU" dirty="0"/>
              <a:t>Network Firewall stateful rules are similar in </a:t>
            </a:r>
            <a:r>
              <a:rPr lang="en-AU" dirty="0" err="1"/>
              <a:t>behavior</a:t>
            </a:r>
            <a:r>
              <a:rPr lang="en-AU" dirty="0"/>
              <a:t> and use to Amazon VPC security groups. By default, the stateful rules engine allows traffic to pass, while the security groups default is to deny traffic</a:t>
            </a:r>
          </a:p>
        </p:txBody>
      </p:sp>
    </p:spTree>
    <p:extLst>
      <p:ext uri="{BB962C8B-B14F-4D97-AF65-F5344CB8AC3E}">
        <p14:creationId xmlns:p14="http://schemas.microsoft.com/office/powerpoint/2010/main" val="239222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normAutofit/>
          </a:bodyPr>
          <a:lstStyle/>
          <a:p>
            <a:pPr algn="ctr"/>
            <a:r>
              <a:rPr lang="en-AU" sz="3600" dirty="0"/>
              <a:t>Route table configurations for AWS Network Firewall</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a:bodyPr>
          <a:lstStyle/>
          <a:p>
            <a:pPr marL="0" indent="0">
              <a:buNone/>
            </a:pPr>
            <a:r>
              <a:rPr lang="en-AU" dirty="0">
                <a:highlight>
                  <a:srgbClr val="FFFF00"/>
                </a:highlight>
              </a:rPr>
              <a:t>To include the firewall in your Amazon Virtual Private Cloud VPC, you modify the VPC route tables so that the traffic that you want the firewall to filter passes through the firewall endpoints. </a:t>
            </a:r>
          </a:p>
          <a:p>
            <a:pPr lvl="1"/>
            <a:r>
              <a:rPr lang="en-AU" dirty="0">
                <a:highlight>
                  <a:srgbClr val="FFFF00"/>
                </a:highlight>
              </a:rPr>
              <a:t>For example, to filter all traffic between an internet gateway and your customer subnets, you redirect incoming traffic from the internet gateway and outgoing traffic from the customer subnets through the firewall endpoint</a:t>
            </a:r>
            <a:r>
              <a:rPr lang="en-AU" dirty="0"/>
              <a:t>.</a:t>
            </a:r>
          </a:p>
        </p:txBody>
      </p:sp>
    </p:spTree>
    <p:extLst>
      <p:ext uri="{BB962C8B-B14F-4D97-AF65-F5344CB8AC3E}">
        <p14:creationId xmlns:p14="http://schemas.microsoft.com/office/powerpoint/2010/main" val="224594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normAutofit/>
          </a:bodyPr>
          <a:lstStyle/>
          <a:p>
            <a:pPr algn="ctr"/>
            <a:r>
              <a:rPr lang="en-AU" sz="3600" dirty="0"/>
              <a:t>Routing</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a:bodyPr>
          <a:lstStyle/>
          <a:p>
            <a:r>
              <a:rPr lang="en-AU" dirty="0"/>
              <a:t>Internet gateway route table – Routes traffic that's destined for each customer subnet to the firewall subnet in the same Availability Zone.</a:t>
            </a:r>
          </a:p>
          <a:p>
            <a:r>
              <a:rPr lang="en-AU" dirty="0"/>
              <a:t>Firewall subnet route tables – Route traffic that's destined for anywhere inside the VPC to the local address. Route traffic that's destined for anywhere else (0.0.0.0/0) to the internet gateway.</a:t>
            </a:r>
          </a:p>
          <a:p>
            <a:r>
              <a:rPr lang="en-AU" dirty="0"/>
              <a:t>Customer subnet route tables – Route traffic that's destined for anywhere inside the VPC to the local address. Route traffic that's destined for anywhere else (0.0.0.0/0) to the firewall subnet in the same Availability Zone.</a:t>
            </a:r>
          </a:p>
        </p:txBody>
      </p:sp>
    </p:spTree>
    <p:extLst>
      <p:ext uri="{BB962C8B-B14F-4D97-AF65-F5344CB8AC3E}">
        <p14:creationId xmlns:p14="http://schemas.microsoft.com/office/powerpoint/2010/main" val="418180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F3685-37A1-48FA-93BB-BA00C2273259}"/>
              </a:ext>
            </a:extLst>
          </p:cNvPr>
          <p:cNvSpPr/>
          <p:nvPr/>
        </p:nvSpPr>
        <p:spPr>
          <a:xfrm>
            <a:off x="164390" y="701091"/>
            <a:ext cx="11838352" cy="6120942"/>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Sydney Region</a:t>
            </a:r>
          </a:p>
        </p:txBody>
      </p:sp>
      <p:pic>
        <p:nvPicPr>
          <p:cNvPr id="3" name="Graphic 2">
            <a:extLst>
              <a:ext uri="{FF2B5EF4-FFF2-40B4-BE49-F238E27FC236}">
                <a16:creationId xmlns:a16="http://schemas.microsoft.com/office/drawing/2014/main" id="{1707F914-B7C4-462D-AB82-2C5F72D28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227" y="701091"/>
            <a:ext cx="381000" cy="381000"/>
          </a:xfrm>
          <a:prstGeom prst="rect">
            <a:avLst/>
          </a:prstGeom>
        </p:spPr>
      </p:pic>
      <p:sp>
        <p:nvSpPr>
          <p:cNvPr id="5" name="Rectangle 4">
            <a:extLst>
              <a:ext uri="{FF2B5EF4-FFF2-40B4-BE49-F238E27FC236}">
                <a16:creationId xmlns:a16="http://schemas.microsoft.com/office/drawing/2014/main" id="{9CA88880-89FB-4342-8A95-A799DFF151D5}"/>
              </a:ext>
            </a:extLst>
          </p:cNvPr>
          <p:cNvSpPr/>
          <p:nvPr/>
        </p:nvSpPr>
        <p:spPr>
          <a:xfrm>
            <a:off x="205487" y="1619280"/>
            <a:ext cx="5774076" cy="516166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p>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Zone 1</a:t>
            </a:r>
          </a:p>
        </p:txBody>
      </p:sp>
      <p:sp>
        <p:nvSpPr>
          <p:cNvPr id="6" name="Rectangle 5">
            <a:extLst>
              <a:ext uri="{FF2B5EF4-FFF2-40B4-BE49-F238E27FC236}">
                <a16:creationId xmlns:a16="http://schemas.microsoft.com/office/drawing/2014/main" id="{3F011626-D6FC-490A-B3AE-DFD65FDC0D75}"/>
              </a:ext>
            </a:extLst>
          </p:cNvPr>
          <p:cNvSpPr/>
          <p:nvPr/>
        </p:nvSpPr>
        <p:spPr>
          <a:xfrm>
            <a:off x="349320" y="2123255"/>
            <a:ext cx="11517331" cy="4411107"/>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  </a:t>
            </a:r>
            <a:r>
              <a:rPr lang="en-AU" sz="1200" dirty="0">
                <a:ln w="0"/>
                <a:solidFill>
                  <a:srgbClr val="1E8900"/>
                </a:solidFill>
                <a:latin typeface="Arial" panose="020B0604020202020204" pitchFamily="34" charset="0"/>
                <a:cs typeface="Arial" panose="020B0604020202020204" pitchFamily="34" charset="0"/>
              </a:rPr>
              <a:t>10.10.0.0/16</a:t>
            </a:r>
            <a:endParaRPr lang="en-US" sz="1200" dirty="0">
              <a:ln w="0"/>
              <a:solidFill>
                <a:srgbClr val="1E8900"/>
              </a:solidFill>
              <a:latin typeface="Arial" panose="020B0604020202020204" pitchFamily="34" charset="0"/>
              <a:cs typeface="Arial" panose="020B0604020202020204" pitchFamily="34" charset="0"/>
            </a:endParaRPr>
          </a:p>
        </p:txBody>
      </p:sp>
      <p:pic>
        <p:nvPicPr>
          <p:cNvPr id="7" name="Graphic 6">
            <a:extLst>
              <a:ext uri="{FF2B5EF4-FFF2-40B4-BE49-F238E27FC236}">
                <a16:creationId xmlns:a16="http://schemas.microsoft.com/office/drawing/2014/main" id="{38DF35E4-A7A4-4E2C-9C2C-1BFF879738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1212" y="2136489"/>
            <a:ext cx="381000" cy="381000"/>
          </a:xfrm>
          <a:prstGeom prst="rect">
            <a:avLst/>
          </a:prstGeom>
        </p:spPr>
      </p:pic>
      <p:sp>
        <p:nvSpPr>
          <p:cNvPr id="8" name="Rectangle 7">
            <a:extLst>
              <a:ext uri="{FF2B5EF4-FFF2-40B4-BE49-F238E27FC236}">
                <a16:creationId xmlns:a16="http://schemas.microsoft.com/office/drawing/2014/main" id="{2C67123E-C333-424D-8F5C-A6281FE03682}"/>
              </a:ext>
            </a:extLst>
          </p:cNvPr>
          <p:cNvSpPr/>
          <p:nvPr/>
        </p:nvSpPr>
        <p:spPr>
          <a:xfrm>
            <a:off x="495831" y="2689314"/>
            <a:ext cx="1765300" cy="74636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a:defRPr/>
            </a:pPr>
            <a:r>
              <a:rPr lang="en-AU" sz="1200" b="0" kern="1200" dirty="0">
                <a:solidFill>
                  <a:schemeClr val="tx1"/>
                </a:solidFill>
                <a:latin typeface="Arial" panose="020B0604020202020204" pitchFamily="34" charset="0"/>
                <a:ea typeface="+mn-ea"/>
                <a:cs typeface="Arial" panose="020B0604020202020204" pitchFamily="34" charset="0"/>
              </a:rPr>
              <a:t>10.10.0.0/24</a:t>
            </a:r>
          </a:p>
          <a:p>
            <a:pPr eaLnBrk="1" fontAlgn="auto" hangingPunct="1">
              <a:spcBef>
                <a:spcPts val="0"/>
              </a:spcBef>
              <a:spcAft>
                <a:spcPts val="0"/>
              </a:spcAft>
              <a:defRPr/>
            </a:pPr>
            <a:endParaRPr lang="en-US" sz="1200" dirty="0">
              <a:solidFill>
                <a:srgbClr val="1E89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AU" sz="1200" dirty="0">
              <a:solidFill>
                <a:srgbClr val="1E89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4CA266D-D7E3-4DDC-89AD-EE227D553DAD}"/>
              </a:ext>
            </a:extLst>
          </p:cNvPr>
          <p:cNvSpPr/>
          <p:nvPr/>
        </p:nvSpPr>
        <p:spPr>
          <a:xfrm>
            <a:off x="493167" y="3791856"/>
            <a:ext cx="2414420" cy="101975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VPN and Bastian subnet</a:t>
            </a:r>
          </a:p>
          <a:p>
            <a:pPr>
              <a:defRPr/>
            </a:pPr>
            <a:r>
              <a:rPr lang="en-AU" sz="1200" dirty="0">
                <a:solidFill>
                  <a:srgbClr val="5B9CD5"/>
                </a:solidFill>
                <a:latin typeface="Arial" panose="020B0604020202020204" pitchFamily="34" charset="0"/>
                <a:cs typeface="Arial" panose="020B0604020202020204" pitchFamily="34" charset="0"/>
              </a:rPr>
              <a:t>10.10.10.0/24</a:t>
            </a:r>
          </a:p>
          <a:p>
            <a:pPr>
              <a:defRPr/>
            </a:pPr>
            <a:endParaRPr lang="en-AU" sz="1200" dirty="0">
              <a:solidFill>
                <a:srgbClr val="5B9CD5"/>
              </a:solidFill>
              <a:latin typeface="Arial" panose="020B0604020202020204" pitchFamily="34" charset="0"/>
              <a:cs typeface="Arial" panose="020B0604020202020204" pitchFamily="34" charset="0"/>
            </a:endParaRPr>
          </a:p>
          <a:p>
            <a:pPr algn="ctr">
              <a:defRPr/>
            </a:pPr>
            <a:r>
              <a:rPr lang="en-AU" sz="1200" dirty="0">
                <a:solidFill>
                  <a:schemeClr val="accent4">
                    <a:lumMod val="50000"/>
                  </a:schemeClr>
                </a:solidFill>
                <a:latin typeface="Arial" panose="020B0604020202020204" pitchFamily="34" charset="0"/>
                <a:cs typeface="Arial" panose="020B0604020202020204" pitchFamily="34" charset="0"/>
              </a:rPr>
              <a:t>nat-0db46ac32d6d83358</a:t>
            </a:r>
          </a:p>
        </p:txBody>
      </p:sp>
      <p:sp>
        <p:nvSpPr>
          <p:cNvPr id="10" name="Rectangle 9">
            <a:extLst>
              <a:ext uri="{FF2B5EF4-FFF2-40B4-BE49-F238E27FC236}">
                <a16:creationId xmlns:a16="http://schemas.microsoft.com/office/drawing/2014/main" id="{F685A5F6-DDA9-49A5-B748-55C9494B61F1}"/>
              </a:ext>
            </a:extLst>
          </p:cNvPr>
          <p:cNvSpPr/>
          <p:nvPr/>
        </p:nvSpPr>
        <p:spPr>
          <a:xfrm>
            <a:off x="392109" y="5502832"/>
            <a:ext cx="1538856" cy="91507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fontAlgn="auto">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Application  subnet</a:t>
            </a:r>
          </a:p>
          <a:p>
            <a:pPr fontAlgn="auto">
              <a:spcBef>
                <a:spcPts val="0"/>
              </a:spcBef>
              <a:spcAft>
                <a:spcPts val="0"/>
              </a:spcAft>
              <a:defRPr/>
            </a:pPr>
            <a:r>
              <a:rPr lang="en-AU" sz="1200" dirty="0">
                <a:solidFill>
                  <a:srgbClr val="5B9CD5"/>
                </a:solidFill>
                <a:latin typeface="Arial" panose="020B0604020202020204" pitchFamily="34" charset="0"/>
                <a:cs typeface="Arial" panose="020B0604020202020204" pitchFamily="34" charset="0"/>
              </a:rPr>
              <a:t>10.10.20.0/24</a:t>
            </a:r>
            <a:endParaRPr lang="en-US" sz="1200" dirty="0">
              <a:solidFill>
                <a:srgbClr val="5B9CD5"/>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ACE7DC1-F05F-47B5-B187-55BB2C84E3F2}"/>
              </a:ext>
            </a:extLst>
          </p:cNvPr>
          <p:cNvSpPr/>
          <p:nvPr/>
        </p:nvSpPr>
        <p:spPr>
          <a:xfrm>
            <a:off x="1990104" y="5502833"/>
            <a:ext cx="1538856" cy="91507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Database  subnet</a:t>
            </a:r>
          </a:p>
          <a:p>
            <a:pPr>
              <a:defRPr/>
            </a:pPr>
            <a:r>
              <a:rPr lang="en-AU" sz="1200" dirty="0">
                <a:solidFill>
                  <a:srgbClr val="5B9CD5"/>
                </a:solidFill>
                <a:latin typeface="Arial" panose="020B0604020202020204" pitchFamily="34" charset="0"/>
                <a:cs typeface="Arial" panose="020B0604020202020204" pitchFamily="34" charset="0"/>
              </a:rPr>
              <a:t>10.10.30.0/24</a:t>
            </a:r>
            <a:endParaRPr lang="en-US" sz="1200" dirty="0">
              <a:solidFill>
                <a:srgbClr val="5B9CD5"/>
              </a:solidFill>
              <a:latin typeface="Arial" panose="020B0604020202020204" pitchFamily="34" charset="0"/>
              <a:cs typeface="Arial" panose="020B0604020202020204" pitchFamily="34" charset="0"/>
            </a:endParaRPr>
          </a:p>
        </p:txBody>
      </p:sp>
      <p:pic>
        <p:nvPicPr>
          <p:cNvPr id="12" name="Graphic 11">
            <a:extLst>
              <a:ext uri="{FF2B5EF4-FFF2-40B4-BE49-F238E27FC236}">
                <a16:creationId xmlns:a16="http://schemas.microsoft.com/office/drawing/2014/main" id="{8B7D31B8-7BEF-4B8C-9AFB-97AF57A986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3000" y="3821460"/>
            <a:ext cx="381000" cy="381000"/>
          </a:xfrm>
          <a:prstGeom prst="rect">
            <a:avLst/>
          </a:prstGeom>
        </p:spPr>
      </p:pic>
      <p:pic>
        <p:nvPicPr>
          <p:cNvPr id="13" name="Graphic 12">
            <a:extLst>
              <a:ext uri="{FF2B5EF4-FFF2-40B4-BE49-F238E27FC236}">
                <a16:creationId xmlns:a16="http://schemas.microsoft.com/office/drawing/2014/main" id="{4B63E911-3617-495D-8FD5-4AB14C6374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268" y="5516401"/>
            <a:ext cx="381000" cy="381000"/>
          </a:xfrm>
          <a:prstGeom prst="rect">
            <a:avLst/>
          </a:prstGeom>
        </p:spPr>
      </p:pic>
      <p:pic>
        <p:nvPicPr>
          <p:cNvPr id="14" name="Graphic 13">
            <a:extLst>
              <a:ext uri="{FF2B5EF4-FFF2-40B4-BE49-F238E27FC236}">
                <a16:creationId xmlns:a16="http://schemas.microsoft.com/office/drawing/2014/main" id="{1065094A-7C55-483B-AAC8-175635ACB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58234" y="5516404"/>
            <a:ext cx="381000" cy="381000"/>
          </a:xfrm>
          <a:prstGeom prst="rect">
            <a:avLst/>
          </a:prstGeom>
        </p:spPr>
      </p:pic>
      <p:pic>
        <p:nvPicPr>
          <p:cNvPr id="15" name="Graphic 6">
            <a:extLst>
              <a:ext uri="{FF2B5EF4-FFF2-40B4-BE49-F238E27FC236}">
                <a16:creationId xmlns:a16="http://schemas.microsoft.com/office/drawing/2014/main" id="{69B05B4B-E533-497D-97BC-00511FFEB6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48" y="264249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9">
            <a:extLst>
              <a:ext uri="{FF2B5EF4-FFF2-40B4-BE49-F238E27FC236}">
                <a16:creationId xmlns:a16="http://schemas.microsoft.com/office/drawing/2014/main" id="{9FD32191-1B71-40A6-BB11-B929D7A5F5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8549" y="7454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a:extLst>
              <a:ext uri="{FF2B5EF4-FFF2-40B4-BE49-F238E27FC236}">
                <a16:creationId xmlns:a16="http://schemas.microsoft.com/office/drawing/2014/main" id="{F768AB15-C823-4985-9A3B-FBD8ADF68F98}"/>
              </a:ext>
            </a:extLst>
          </p:cNvPr>
          <p:cNvSpPr txBox="1"/>
          <p:nvPr/>
        </p:nvSpPr>
        <p:spPr>
          <a:xfrm>
            <a:off x="6305775" y="842754"/>
            <a:ext cx="469900" cy="276999"/>
          </a:xfrm>
          <a:prstGeom prst="rect">
            <a:avLst/>
          </a:prstGeom>
          <a:noFill/>
        </p:spPr>
        <p:txBody>
          <a:bodyPr wrap="square">
            <a:spAutoFit/>
          </a:bodyPr>
          <a:lstStyle/>
          <a:p>
            <a:r>
              <a:rPr lang="en-AU" sz="1200" dirty="0" err="1">
                <a:solidFill>
                  <a:srgbClr val="5B9CD5"/>
                </a:solidFill>
                <a:latin typeface="Arial" panose="020B0604020202020204" pitchFamily="34" charset="0"/>
                <a:cs typeface="Arial" panose="020B0604020202020204" pitchFamily="34" charset="0"/>
              </a:rPr>
              <a:t>igw</a:t>
            </a:r>
            <a:endParaRPr lang="en-AU" sz="1200" dirty="0">
              <a:solidFill>
                <a:srgbClr val="5B9CD5"/>
              </a:solidFill>
              <a:latin typeface="Arial" panose="020B0604020202020204" pitchFamily="34" charset="0"/>
              <a:cs typeface="Arial" panose="020B0604020202020204" pitchFamily="34" charset="0"/>
            </a:endParaRPr>
          </a:p>
        </p:txBody>
      </p:sp>
      <p:pic>
        <p:nvPicPr>
          <p:cNvPr id="37" name="Graphic 12">
            <a:extLst>
              <a:ext uri="{FF2B5EF4-FFF2-40B4-BE49-F238E27FC236}">
                <a16:creationId xmlns:a16="http://schemas.microsoft.com/office/drawing/2014/main" id="{B39AA749-8C36-4745-AB6F-5EDBB0D873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2952" y="10478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4FD255F5-0F51-49AA-810F-05C1CE71F22E}"/>
              </a:ext>
            </a:extLst>
          </p:cNvPr>
          <p:cNvSpPr/>
          <p:nvPr/>
        </p:nvSpPr>
        <p:spPr>
          <a:xfrm>
            <a:off x="6101157" y="1627844"/>
            <a:ext cx="5774076" cy="516166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a:t>
            </a:r>
          </a:p>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Zone 2</a:t>
            </a:r>
          </a:p>
        </p:txBody>
      </p:sp>
      <p:graphicFrame>
        <p:nvGraphicFramePr>
          <p:cNvPr id="41" name="Table 41">
            <a:extLst>
              <a:ext uri="{FF2B5EF4-FFF2-40B4-BE49-F238E27FC236}">
                <a16:creationId xmlns:a16="http://schemas.microsoft.com/office/drawing/2014/main" id="{D68C5EDE-9C31-4465-90E9-F968A70BF976}"/>
              </a:ext>
            </a:extLst>
          </p:cNvPr>
          <p:cNvGraphicFramePr>
            <a:graphicFrameLocks noGrp="1"/>
          </p:cNvGraphicFramePr>
          <p:nvPr>
            <p:extLst>
              <p:ext uri="{D42A27DB-BD31-4B8C-83A1-F6EECF244321}">
                <p14:modId xmlns:p14="http://schemas.microsoft.com/office/powerpoint/2010/main" val="1714237540"/>
              </p:ext>
            </p:extLst>
          </p:nvPr>
        </p:nvGraphicFramePr>
        <p:xfrm>
          <a:off x="3026863" y="709393"/>
          <a:ext cx="2768006" cy="914400"/>
        </p:xfrm>
        <a:graphic>
          <a:graphicData uri="http://schemas.openxmlformats.org/drawingml/2006/table">
            <a:tbl>
              <a:tblPr firstRow="1" bandRow="1">
                <a:tableStyleId>{5C22544A-7EE6-4342-B048-85BDC9FD1C3A}</a:tableStyleId>
              </a:tblPr>
              <a:tblGrid>
                <a:gridCol w="1384003">
                  <a:extLst>
                    <a:ext uri="{9D8B030D-6E8A-4147-A177-3AD203B41FA5}">
                      <a16:colId xmlns:a16="http://schemas.microsoft.com/office/drawing/2014/main" val="3087262057"/>
                    </a:ext>
                  </a:extLst>
                </a:gridCol>
                <a:gridCol w="1384003">
                  <a:extLst>
                    <a:ext uri="{9D8B030D-6E8A-4147-A177-3AD203B41FA5}">
                      <a16:colId xmlns:a16="http://schemas.microsoft.com/office/drawing/2014/main" val="244087438"/>
                    </a:ext>
                  </a:extLst>
                </a:gridCol>
              </a:tblGrid>
              <a:tr h="254473">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593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10.10.10.0/24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10.10.20.0/24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10.10.30.0/24</a:t>
                      </a:r>
                      <a:endParaRPr lang="en-AU" dirty="0"/>
                    </a:p>
                  </a:txBody>
                  <a:tcPr/>
                </a:tc>
                <a:tc>
                  <a:txBody>
                    <a:bodyPr/>
                    <a:lstStyle/>
                    <a:p>
                      <a:pPr algn="ct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Firewall subnet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Firewall subnet</a:t>
                      </a:r>
                    </a:p>
                  </a:txBody>
                  <a:tcPr/>
                </a:tc>
                <a:extLst>
                  <a:ext uri="{0D108BD9-81ED-4DB2-BD59-A6C34878D82A}">
                    <a16:rowId xmlns:a16="http://schemas.microsoft.com/office/drawing/2014/main" val="2988146505"/>
                  </a:ext>
                </a:extLst>
              </a:tr>
            </a:tbl>
          </a:graphicData>
        </a:graphic>
      </p:graphicFrame>
      <p:graphicFrame>
        <p:nvGraphicFramePr>
          <p:cNvPr id="42" name="Table 41">
            <a:extLst>
              <a:ext uri="{FF2B5EF4-FFF2-40B4-BE49-F238E27FC236}">
                <a16:creationId xmlns:a16="http://schemas.microsoft.com/office/drawing/2014/main" id="{DDAE27CC-31C9-49DF-B43E-7D7B03118B1A}"/>
              </a:ext>
            </a:extLst>
          </p:cNvPr>
          <p:cNvGraphicFramePr>
            <a:graphicFrameLocks noGrp="1"/>
          </p:cNvGraphicFramePr>
          <p:nvPr>
            <p:extLst>
              <p:ext uri="{D42A27DB-BD31-4B8C-83A1-F6EECF244321}">
                <p14:modId xmlns:p14="http://schemas.microsoft.com/office/powerpoint/2010/main" val="538129750"/>
              </p:ext>
            </p:extLst>
          </p:nvPr>
        </p:nvGraphicFramePr>
        <p:xfrm>
          <a:off x="3129617" y="2680316"/>
          <a:ext cx="2768008" cy="758933"/>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264071">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484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err="1">
                          <a:solidFill>
                            <a:schemeClr val="tx1"/>
                          </a:solidFill>
                          <a:latin typeface="Arial" panose="020B0604020202020204" pitchFamily="34" charset="0"/>
                          <a:ea typeface="+mn-ea"/>
                          <a:cs typeface="Arial" panose="020B0604020202020204" pitchFamily="34" charset="0"/>
                        </a:rPr>
                        <a:t>igw</a:t>
                      </a:r>
                      <a:endParaRPr lang="en-AU"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graphicFrame>
        <p:nvGraphicFramePr>
          <p:cNvPr id="43" name="Table 42">
            <a:extLst>
              <a:ext uri="{FF2B5EF4-FFF2-40B4-BE49-F238E27FC236}">
                <a16:creationId xmlns:a16="http://schemas.microsoft.com/office/drawing/2014/main" id="{583D6E9F-2D1A-4092-AF96-892F6093D1DD}"/>
              </a:ext>
            </a:extLst>
          </p:cNvPr>
          <p:cNvGraphicFramePr>
            <a:graphicFrameLocks noGrp="1"/>
          </p:cNvGraphicFramePr>
          <p:nvPr>
            <p:extLst>
              <p:ext uri="{D42A27DB-BD31-4B8C-83A1-F6EECF244321}">
                <p14:modId xmlns:p14="http://schemas.microsoft.com/office/powerpoint/2010/main" val="3829973760"/>
              </p:ext>
            </p:extLst>
          </p:nvPr>
        </p:nvGraphicFramePr>
        <p:xfrm>
          <a:off x="3156684" y="3791857"/>
          <a:ext cx="2768008" cy="1019750"/>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360428">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a:solidFill>
                            <a:schemeClr val="tx1"/>
                          </a:solidFill>
                          <a:latin typeface="Arial" panose="020B0604020202020204" pitchFamily="34" charset="0"/>
                          <a:ea typeface="+mn-ea"/>
                          <a:cs typeface="Arial" panose="020B0604020202020204" pitchFamily="34" charset="0"/>
                        </a:rPr>
                        <a:t>Target</a:t>
                      </a:r>
                      <a:endParaRPr lang="en-AU" sz="1200" b="0" kern="1200" dirty="0">
                        <a:solidFill>
                          <a:schemeClr val="tx1"/>
                        </a:solidFill>
                        <a:latin typeface="Arial" panose="020B0604020202020204" pitchFamily="34" charset="0"/>
                        <a:ea typeface="+mn-ea"/>
                        <a:cs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val="1998041265"/>
                  </a:ext>
                </a:extLst>
              </a:tr>
              <a:tr h="659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latin typeface="Arial" panose="020B0604020202020204" pitchFamily="34" charset="0"/>
                          <a:ea typeface="+mn-ea"/>
                          <a:cs typeface="Arial" panose="020B0604020202020204" pitchFamily="34" charset="0"/>
                        </a:rPr>
                        <a:t>10.10.0.0/16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kern="1200" dirty="0">
                          <a:solidFill>
                            <a:srgbClr val="FF0000"/>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kern="1200" dirty="0">
                          <a:solidFill>
                            <a:srgbClr val="FF0000"/>
                          </a:solidFill>
                          <a:latin typeface="Arial" panose="020B0604020202020204" pitchFamily="34" charset="0"/>
                          <a:ea typeface="+mn-ea"/>
                          <a:cs typeface="Arial" panose="020B0604020202020204" pitchFamily="34" charset="0"/>
                        </a:rPr>
                        <a:t>Firewall subnet</a:t>
                      </a:r>
                      <a:endParaRPr lang="en-AU" sz="1200" kern="1200" dirty="0">
                        <a:solidFill>
                          <a:srgbClr val="FF0000"/>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cxnSp>
        <p:nvCxnSpPr>
          <p:cNvPr id="38" name="Connector: Elbow 37">
            <a:extLst>
              <a:ext uri="{FF2B5EF4-FFF2-40B4-BE49-F238E27FC236}">
                <a16:creationId xmlns:a16="http://schemas.microsoft.com/office/drawing/2014/main" id="{A3474626-4444-43FF-8590-4DE574978FF6}"/>
              </a:ext>
            </a:extLst>
          </p:cNvPr>
          <p:cNvCxnSpPr>
            <a:cxnSpLocks/>
          </p:cNvCxnSpPr>
          <p:nvPr/>
        </p:nvCxnSpPr>
        <p:spPr>
          <a:xfrm rot="5400000" flipH="1" flipV="1">
            <a:off x="3230909" y="-23101"/>
            <a:ext cx="1484247" cy="38636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a:extLst>
              <a:ext uri="{FF2B5EF4-FFF2-40B4-BE49-F238E27FC236}">
                <a16:creationId xmlns:a16="http://schemas.microsoft.com/office/drawing/2014/main" id="{A97C8D36-1487-403F-9446-29A60F76209C}"/>
              </a:ext>
            </a:extLst>
          </p:cNvPr>
          <p:cNvGraphicFramePr>
            <a:graphicFrameLocks noGrp="1"/>
          </p:cNvGraphicFramePr>
          <p:nvPr>
            <p:extLst>
              <p:ext uri="{D42A27DB-BD31-4B8C-83A1-F6EECF244321}">
                <p14:modId xmlns:p14="http://schemas.microsoft.com/office/powerpoint/2010/main" val="2172498260"/>
              </p:ext>
            </p:extLst>
          </p:nvPr>
        </p:nvGraphicFramePr>
        <p:xfrm>
          <a:off x="3630631" y="5517873"/>
          <a:ext cx="2271804" cy="900037"/>
        </p:xfrm>
        <a:graphic>
          <a:graphicData uri="http://schemas.openxmlformats.org/drawingml/2006/table">
            <a:tbl>
              <a:tblPr firstRow="1" bandRow="1">
                <a:tableStyleId>{5C22544A-7EE6-4342-B048-85BDC9FD1C3A}</a:tableStyleId>
              </a:tblPr>
              <a:tblGrid>
                <a:gridCol w="1135902">
                  <a:extLst>
                    <a:ext uri="{9D8B030D-6E8A-4147-A177-3AD203B41FA5}">
                      <a16:colId xmlns:a16="http://schemas.microsoft.com/office/drawing/2014/main" val="3087262057"/>
                    </a:ext>
                  </a:extLst>
                </a:gridCol>
                <a:gridCol w="1135902">
                  <a:extLst>
                    <a:ext uri="{9D8B030D-6E8A-4147-A177-3AD203B41FA5}">
                      <a16:colId xmlns:a16="http://schemas.microsoft.com/office/drawing/2014/main" val="244087438"/>
                    </a:ext>
                  </a:extLst>
                </a:gridCol>
              </a:tblGrid>
              <a:tr h="173209">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6257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10.10.0.0/16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dirty="0">
                          <a:solidFill>
                            <a:schemeClr val="accent4">
                              <a:lumMod val="50000"/>
                            </a:schemeClr>
                          </a:solidFill>
                          <a:latin typeface="Arial" panose="020B0604020202020204" pitchFamily="34" charset="0"/>
                          <a:cs typeface="Arial" panose="020B0604020202020204" pitchFamily="34" charset="0"/>
                        </a:rPr>
                        <a:t>NAT Gateway</a:t>
                      </a:r>
                      <a:endParaRPr lang="en-AU" dirty="0">
                        <a:solidFill>
                          <a:schemeClr val="accent4">
                            <a:lumMod val="50000"/>
                          </a:schemeClr>
                        </a:solidFill>
                      </a:endParaRPr>
                    </a:p>
                  </a:txBody>
                  <a:tcPr/>
                </a:tc>
                <a:extLst>
                  <a:ext uri="{0D108BD9-81ED-4DB2-BD59-A6C34878D82A}">
                    <a16:rowId xmlns:a16="http://schemas.microsoft.com/office/drawing/2014/main" val="2988146505"/>
                  </a:ext>
                </a:extLst>
              </a:tr>
            </a:tbl>
          </a:graphicData>
        </a:graphic>
      </p:graphicFrame>
      <p:cxnSp>
        <p:nvCxnSpPr>
          <p:cNvPr id="22" name="Straight Arrow Connector 21">
            <a:extLst>
              <a:ext uri="{FF2B5EF4-FFF2-40B4-BE49-F238E27FC236}">
                <a16:creationId xmlns:a16="http://schemas.microsoft.com/office/drawing/2014/main" id="{E6C8391A-A2DF-41E4-BF47-E6B72974E145}"/>
              </a:ext>
            </a:extLst>
          </p:cNvPr>
          <p:cNvCxnSpPr>
            <a:cxnSpLocks/>
          </p:cNvCxnSpPr>
          <p:nvPr/>
        </p:nvCxnSpPr>
        <p:spPr>
          <a:xfrm>
            <a:off x="1366463" y="3427796"/>
            <a:ext cx="0"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9840561-4F65-48E2-A644-3DF46C14D9C7}"/>
              </a:ext>
            </a:extLst>
          </p:cNvPr>
          <p:cNvCxnSpPr>
            <a:cxnSpLocks/>
          </p:cNvCxnSpPr>
          <p:nvPr/>
        </p:nvCxnSpPr>
        <p:spPr>
          <a:xfrm>
            <a:off x="1333926" y="4832155"/>
            <a:ext cx="0" cy="6085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Graphic 13">
            <a:extLst>
              <a:ext uri="{FF2B5EF4-FFF2-40B4-BE49-F238E27FC236}">
                <a16:creationId xmlns:a16="http://schemas.microsoft.com/office/drawing/2014/main" id="{6D050F75-17CD-4460-A046-CDB263279D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804" y="425414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EAB78590-BB0D-4F1D-AF9D-F45F79AFF0C5}"/>
              </a:ext>
            </a:extLst>
          </p:cNvPr>
          <p:cNvSpPr txBox="1"/>
          <p:nvPr/>
        </p:nvSpPr>
        <p:spPr>
          <a:xfrm>
            <a:off x="7304926" y="104784"/>
            <a:ext cx="4530904" cy="369332"/>
          </a:xfrm>
          <a:prstGeom prst="rect">
            <a:avLst/>
          </a:prstGeom>
          <a:noFill/>
        </p:spPr>
        <p:txBody>
          <a:bodyPr wrap="square" rtlCol="0">
            <a:spAutoFit/>
          </a:bodyPr>
          <a:lstStyle/>
          <a:p>
            <a:r>
              <a:rPr lang="en-AU" dirty="0"/>
              <a:t>IPND Development AWS Network Firewall</a:t>
            </a:r>
          </a:p>
        </p:txBody>
      </p:sp>
    </p:spTree>
    <p:extLst>
      <p:ext uri="{BB962C8B-B14F-4D97-AF65-F5344CB8AC3E}">
        <p14:creationId xmlns:p14="http://schemas.microsoft.com/office/powerpoint/2010/main" val="338969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CF3685-37A1-48FA-93BB-BA00C2273259}"/>
              </a:ext>
            </a:extLst>
          </p:cNvPr>
          <p:cNvSpPr/>
          <p:nvPr/>
        </p:nvSpPr>
        <p:spPr>
          <a:xfrm>
            <a:off x="164390" y="701091"/>
            <a:ext cx="11838352" cy="6120942"/>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Sydney Region</a:t>
            </a:r>
          </a:p>
        </p:txBody>
      </p:sp>
      <p:pic>
        <p:nvPicPr>
          <p:cNvPr id="3" name="Graphic 2">
            <a:extLst>
              <a:ext uri="{FF2B5EF4-FFF2-40B4-BE49-F238E27FC236}">
                <a16:creationId xmlns:a16="http://schemas.microsoft.com/office/drawing/2014/main" id="{1707F914-B7C4-462D-AB82-2C5F72D280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227" y="701091"/>
            <a:ext cx="381000" cy="381000"/>
          </a:xfrm>
          <a:prstGeom prst="rect">
            <a:avLst/>
          </a:prstGeom>
        </p:spPr>
      </p:pic>
      <p:sp>
        <p:nvSpPr>
          <p:cNvPr id="5" name="Rectangle 4">
            <a:extLst>
              <a:ext uri="{FF2B5EF4-FFF2-40B4-BE49-F238E27FC236}">
                <a16:creationId xmlns:a16="http://schemas.microsoft.com/office/drawing/2014/main" id="{9CA88880-89FB-4342-8A95-A799DFF151D5}"/>
              </a:ext>
            </a:extLst>
          </p:cNvPr>
          <p:cNvSpPr/>
          <p:nvPr/>
        </p:nvSpPr>
        <p:spPr>
          <a:xfrm>
            <a:off x="205487" y="1619280"/>
            <a:ext cx="5774076" cy="516166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Zone1 </a:t>
            </a:r>
          </a:p>
          <a:p>
            <a:pPr eaLnBrk="1" fontAlgn="auto" hangingPunct="1">
              <a:spcBef>
                <a:spcPts val="0"/>
              </a:spcBef>
              <a:spcAft>
                <a:spcPts val="0"/>
              </a:spcAft>
              <a:defRPr/>
            </a:pPr>
            <a:endParaRPr lang="en-US" sz="1200" dirty="0">
              <a:solidFill>
                <a:srgbClr val="5B9CD5"/>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3F011626-D6FC-490A-B3AE-DFD65FDC0D75}"/>
              </a:ext>
            </a:extLst>
          </p:cNvPr>
          <p:cNvSpPr/>
          <p:nvPr/>
        </p:nvSpPr>
        <p:spPr>
          <a:xfrm>
            <a:off x="349320" y="2123255"/>
            <a:ext cx="11517331" cy="4411107"/>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  </a:t>
            </a:r>
            <a:r>
              <a:rPr lang="en-AU" sz="1200" b="0" i="0" dirty="0">
                <a:solidFill>
                  <a:srgbClr val="16191F"/>
                </a:solidFill>
                <a:effectLst/>
                <a:latin typeface="Amazon Ember"/>
              </a:rPr>
              <a:t>10.11.0.0/16</a:t>
            </a:r>
            <a:endParaRPr lang="en-US" sz="1200" dirty="0">
              <a:ln w="0"/>
              <a:solidFill>
                <a:srgbClr val="1E8900"/>
              </a:solidFill>
              <a:latin typeface="Arial" panose="020B0604020202020204" pitchFamily="34" charset="0"/>
              <a:cs typeface="Arial" panose="020B0604020202020204" pitchFamily="34" charset="0"/>
            </a:endParaRPr>
          </a:p>
        </p:txBody>
      </p:sp>
      <p:pic>
        <p:nvPicPr>
          <p:cNvPr id="7" name="Graphic 6">
            <a:extLst>
              <a:ext uri="{FF2B5EF4-FFF2-40B4-BE49-F238E27FC236}">
                <a16:creationId xmlns:a16="http://schemas.microsoft.com/office/drawing/2014/main" id="{38DF35E4-A7A4-4E2C-9C2C-1BFF879738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1212" y="2136489"/>
            <a:ext cx="381000" cy="381000"/>
          </a:xfrm>
          <a:prstGeom prst="rect">
            <a:avLst/>
          </a:prstGeom>
        </p:spPr>
      </p:pic>
      <p:sp>
        <p:nvSpPr>
          <p:cNvPr id="8" name="Rectangle 7">
            <a:extLst>
              <a:ext uri="{FF2B5EF4-FFF2-40B4-BE49-F238E27FC236}">
                <a16:creationId xmlns:a16="http://schemas.microsoft.com/office/drawing/2014/main" id="{2C67123E-C333-424D-8F5C-A6281FE03682}"/>
              </a:ext>
            </a:extLst>
          </p:cNvPr>
          <p:cNvSpPr/>
          <p:nvPr/>
        </p:nvSpPr>
        <p:spPr>
          <a:xfrm>
            <a:off x="495831" y="2689314"/>
            <a:ext cx="1765300" cy="74636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a:defRPr/>
            </a:pPr>
            <a:r>
              <a:rPr lang="en-AU" sz="1200" b="0" i="0" dirty="0">
                <a:solidFill>
                  <a:srgbClr val="16191F"/>
                </a:solidFill>
                <a:effectLst/>
                <a:latin typeface="Amazon Ember"/>
              </a:rPr>
              <a:t>10.11.0.0/24</a:t>
            </a:r>
            <a:endParaRPr lang="en-US" sz="1200" dirty="0">
              <a:solidFill>
                <a:srgbClr val="1E89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AU" sz="1200" dirty="0">
              <a:solidFill>
                <a:srgbClr val="1E89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4CA266D-D7E3-4DDC-89AD-EE227D553DAD}"/>
              </a:ext>
            </a:extLst>
          </p:cNvPr>
          <p:cNvSpPr/>
          <p:nvPr/>
        </p:nvSpPr>
        <p:spPr>
          <a:xfrm>
            <a:off x="493167" y="3791856"/>
            <a:ext cx="2414420" cy="101975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VPN and Bastian subnet</a:t>
            </a:r>
          </a:p>
          <a:p>
            <a:pPr>
              <a:defRPr/>
            </a:pPr>
            <a:r>
              <a:rPr lang="en-AU" sz="1200" b="0" i="0" dirty="0">
                <a:solidFill>
                  <a:srgbClr val="16191F"/>
                </a:solidFill>
                <a:effectLst/>
                <a:latin typeface="Amazon Ember"/>
              </a:rPr>
              <a:t>10.11.10.0/24</a:t>
            </a:r>
            <a:endParaRPr lang="en-AU" sz="1200" dirty="0">
              <a:solidFill>
                <a:srgbClr val="5B9CD5"/>
              </a:solidFill>
              <a:latin typeface="Arial" panose="020B0604020202020204" pitchFamily="34" charset="0"/>
              <a:cs typeface="Arial" panose="020B0604020202020204" pitchFamily="34" charset="0"/>
            </a:endParaRPr>
          </a:p>
          <a:p>
            <a:pPr algn="ctr">
              <a:defRPr/>
            </a:pPr>
            <a:endParaRPr lang="en-AU" sz="1200" b="0" i="0" u="none" strike="noStrike" dirty="0">
              <a:solidFill>
                <a:srgbClr val="16191F"/>
              </a:solidFill>
              <a:effectLst/>
              <a:latin typeface="Amazon Ember"/>
            </a:endParaRPr>
          </a:p>
          <a:p>
            <a:pPr algn="ctr">
              <a:defRPr/>
            </a:pPr>
            <a:r>
              <a:rPr lang="en-AU" sz="1200" b="0" i="0" u="none" strike="noStrike" dirty="0">
                <a:solidFill>
                  <a:srgbClr val="16191F"/>
                </a:solidFill>
                <a:effectLst/>
                <a:latin typeface="Amazon Ember"/>
              </a:rPr>
              <a:t>nat-0652e2c2de206b93d / </a:t>
            </a:r>
            <a:r>
              <a:rPr lang="en-AU" sz="1200" b="0" i="0" u="none" strike="noStrike" dirty="0" err="1">
                <a:solidFill>
                  <a:srgbClr val="16191F"/>
                </a:solidFill>
                <a:effectLst/>
                <a:latin typeface="Amazon Ember"/>
              </a:rPr>
              <a:t>ipndtst</a:t>
            </a:r>
            <a:r>
              <a:rPr lang="en-AU" sz="1200" b="0" i="0" u="none" strike="noStrike" dirty="0">
                <a:solidFill>
                  <a:srgbClr val="16191F"/>
                </a:solidFill>
                <a:effectLst/>
                <a:latin typeface="Amazon Ember"/>
              </a:rPr>
              <a:t> NAT Gateway - A</a:t>
            </a:r>
          </a:p>
          <a:p>
            <a:pPr algn="ctr">
              <a:defRPr/>
            </a:pPr>
            <a:endParaRPr lang="en-AU" sz="1200" dirty="0">
              <a:solidFill>
                <a:schemeClr val="accent4">
                  <a:lumMod val="50000"/>
                </a:schemeClr>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685A5F6-DDA9-49A5-B748-55C9494B61F1}"/>
              </a:ext>
            </a:extLst>
          </p:cNvPr>
          <p:cNvSpPr/>
          <p:nvPr/>
        </p:nvSpPr>
        <p:spPr>
          <a:xfrm>
            <a:off x="392109" y="5502832"/>
            <a:ext cx="1538856" cy="91507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fontAlgn="auto">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Application  subnet</a:t>
            </a:r>
          </a:p>
          <a:p>
            <a:pPr fontAlgn="auto">
              <a:spcBef>
                <a:spcPts val="0"/>
              </a:spcBef>
              <a:spcAft>
                <a:spcPts val="0"/>
              </a:spcAft>
              <a:defRPr/>
            </a:pPr>
            <a:r>
              <a:rPr lang="en-AU" sz="1200" b="0" i="0" dirty="0">
                <a:solidFill>
                  <a:srgbClr val="16191F"/>
                </a:solidFill>
                <a:effectLst/>
                <a:latin typeface="Amazon Ember"/>
              </a:rPr>
              <a:t>10.11.20.0/24</a:t>
            </a:r>
            <a:endParaRPr lang="en-US" sz="1200" dirty="0">
              <a:solidFill>
                <a:srgbClr val="5B9CD5"/>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ACE7DC1-F05F-47B5-B187-55BB2C84E3F2}"/>
              </a:ext>
            </a:extLst>
          </p:cNvPr>
          <p:cNvSpPr/>
          <p:nvPr/>
        </p:nvSpPr>
        <p:spPr>
          <a:xfrm>
            <a:off x="1990104" y="5502833"/>
            <a:ext cx="1538856" cy="91507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Database  subnet</a:t>
            </a:r>
          </a:p>
          <a:p>
            <a:pPr>
              <a:defRPr/>
            </a:pPr>
            <a:r>
              <a:rPr lang="en-AU" sz="1200" b="0" i="0" dirty="0">
                <a:solidFill>
                  <a:srgbClr val="16191F"/>
                </a:solidFill>
                <a:effectLst/>
                <a:latin typeface="Amazon Ember"/>
              </a:rPr>
              <a:t>10.11.30.0/24</a:t>
            </a:r>
            <a:endParaRPr lang="en-US" sz="1200" dirty="0">
              <a:solidFill>
                <a:srgbClr val="5B9CD5"/>
              </a:solidFill>
              <a:latin typeface="Arial" panose="020B0604020202020204" pitchFamily="34" charset="0"/>
              <a:cs typeface="Arial" panose="020B0604020202020204" pitchFamily="34" charset="0"/>
            </a:endParaRPr>
          </a:p>
        </p:txBody>
      </p:sp>
      <p:pic>
        <p:nvPicPr>
          <p:cNvPr id="12" name="Graphic 11">
            <a:extLst>
              <a:ext uri="{FF2B5EF4-FFF2-40B4-BE49-F238E27FC236}">
                <a16:creationId xmlns:a16="http://schemas.microsoft.com/office/drawing/2014/main" id="{8B7D31B8-7BEF-4B8C-9AFB-97AF57A986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000" y="3821460"/>
            <a:ext cx="381000" cy="381000"/>
          </a:xfrm>
          <a:prstGeom prst="rect">
            <a:avLst/>
          </a:prstGeom>
        </p:spPr>
      </p:pic>
      <p:pic>
        <p:nvPicPr>
          <p:cNvPr id="13" name="Graphic 12">
            <a:extLst>
              <a:ext uri="{FF2B5EF4-FFF2-40B4-BE49-F238E27FC236}">
                <a16:creationId xmlns:a16="http://schemas.microsoft.com/office/drawing/2014/main" id="{4B63E911-3617-495D-8FD5-4AB14C6374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3268" y="5516401"/>
            <a:ext cx="381000" cy="381000"/>
          </a:xfrm>
          <a:prstGeom prst="rect">
            <a:avLst/>
          </a:prstGeom>
        </p:spPr>
      </p:pic>
      <p:pic>
        <p:nvPicPr>
          <p:cNvPr id="14" name="Graphic 13">
            <a:extLst>
              <a:ext uri="{FF2B5EF4-FFF2-40B4-BE49-F238E27FC236}">
                <a16:creationId xmlns:a16="http://schemas.microsoft.com/office/drawing/2014/main" id="{1065094A-7C55-483B-AAC8-175635ACB8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58234" y="5516404"/>
            <a:ext cx="381000" cy="381000"/>
          </a:xfrm>
          <a:prstGeom prst="rect">
            <a:avLst/>
          </a:prstGeom>
        </p:spPr>
      </p:pic>
      <p:pic>
        <p:nvPicPr>
          <p:cNvPr id="15" name="Graphic 6">
            <a:extLst>
              <a:ext uri="{FF2B5EF4-FFF2-40B4-BE49-F238E27FC236}">
                <a16:creationId xmlns:a16="http://schemas.microsoft.com/office/drawing/2014/main" id="{69B05B4B-E533-497D-97BC-00511FFEB6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348" y="264249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9">
            <a:extLst>
              <a:ext uri="{FF2B5EF4-FFF2-40B4-BE49-F238E27FC236}">
                <a16:creationId xmlns:a16="http://schemas.microsoft.com/office/drawing/2014/main" id="{9FD32191-1B71-40A6-BB11-B929D7A5F5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8549" y="7454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a:extLst>
              <a:ext uri="{FF2B5EF4-FFF2-40B4-BE49-F238E27FC236}">
                <a16:creationId xmlns:a16="http://schemas.microsoft.com/office/drawing/2014/main" id="{F768AB15-C823-4985-9A3B-FBD8ADF68F98}"/>
              </a:ext>
            </a:extLst>
          </p:cNvPr>
          <p:cNvSpPr txBox="1"/>
          <p:nvPr/>
        </p:nvSpPr>
        <p:spPr>
          <a:xfrm>
            <a:off x="6305775" y="842754"/>
            <a:ext cx="469900" cy="276999"/>
          </a:xfrm>
          <a:prstGeom prst="rect">
            <a:avLst/>
          </a:prstGeom>
          <a:noFill/>
        </p:spPr>
        <p:txBody>
          <a:bodyPr wrap="square">
            <a:spAutoFit/>
          </a:bodyPr>
          <a:lstStyle/>
          <a:p>
            <a:r>
              <a:rPr lang="en-AU" sz="1200" dirty="0" err="1">
                <a:solidFill>
                  <a:srgbClr val="5B9CD5"/>
                </a:solidFill>
                <a:latin typeface="Arial" panose="020B0604020202020204" pitchFamily="34" charset="0"/>
                <a:cs typeface="Arial" panose="020B0604020202020204" pitchFamily="34" charset="0"/>
              </a:rPr>
              <a:t>igw</a:t>
            </a:r>
            <a:endParaRPr lang="en-AU" sz="1200" dirty="0">
              <a:solidFill>
                <a:srgbClr val="5B9CD5"/>
              </a:solidFill>
              <a:latin typeface="Arial" panose="020B0604020202020204" pitchFamily="34" charset="0"/>
              <a:cs typeface="Arial" panose="020B0604020202020204" pitchFamily="34" charset="0"/>
            </a:endParaRPr>
          </a:p>
        </p:txBody>
      </p:sp>
      <p:pic>
        <p:nvPicPr>
          <p:cNvPr id="37" name="Graphic 12">
            <a:extLst>
              <a:ext uri="{FF2B5EF4-FFF2-40B4-BE49-F238E27FC236}">
                <a16:creationId xmlns:a16="http://schemas.microsoft.com/office/drawing/2014/main" id="{B39AA749-8C36-4745-AB6F-5EDBB0D873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52952" y="10478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4FD255F5-0F51-49AA-810F-05C1CE71F22E}"/>
              </a:ext>
            </a:extLst>
          </p:cNvPr>
          <p:cNvSpPr/>
          <p:nvPr/>
        </p:nvSpPr>
        <p:spPr>
          <a:xfrm>
            <a:off x="6101157" y="1627844"/>
            <a:ext cx="5774076" cy="516166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a:t>
            </a:r>
          </a:p>
        </p:txBody>
      </p:sp>
      <p:graphicFrame>
        <p:nvGraphicFramePr>
          <p:cNvPr id="41" name="Table 41">
            <a:extLst>
              <a:ext uri="{FF2B5EF4-FFF2-40B4-BE49-F238E27FC236}">
                <a16:creationId xmlns:a16="http://schemas.microsoft.com/office/drawing/2014/main" id="{D68C5EDE-9C31-4465-90E9-F968A70BF976}"/>
              </a:ext>
            </a:extLst>
          </p:cNvPr>
          <p:cNvGraphicFramePr>
            <a:graphicFrameLocks noGrp="1"/>
          </p:cNvGraphicFramePr>
          <p:nvPr>
            <p:extLst>
              <p:ext uri="{D42A27DB-BD31-4B8C-83A1-F6EECF244321}">
                <p14:modId xmlns:p14="http://schemas.microsoft.com/office/powerpoint/2010/main" val="3497059186"/>
              </p:ext>
            </p:extLst>
          </p:nvPr>
        </p:nvGraphicFramePr>
        <p:xfrm>
          <a:off x="3026863" y="709393"/>
          <a:ext cx="2768006" cy="914400"/>
        </p:xfrm>
        <a:graphic>
          <a:graphicData uri="http://schemas.openxmlformats.org/drawingml/2006/table">
            <a:tbl>
              <a:tblPr firstRow="1" bandRow="1">
                <a:tableStyleId>{5C22544A-7EE6-4342-B048-85BDC9FD1C3A}</a:tableStyleId>
              </a:tblPr>
              <a:tblGrid>
                <a:gridCol w="1384003">
                  <a:extLst>
                    <a:ext uri="{9D8B030D-6E8A-4147-A177-3AD203B41FA5}">
                      <a16:colId xmlns:a16="http://schemas.microsoft.com/office/drawing/2014/main" val="3087262057"/>
                    </a:ext>
                  </a:extLst>
                </a:gridCol>
                <a:gridCol w="1384003">
                  <a:extLst>
                    <a:ext uri="{9D8B030D-6E8A-4147-A177-3AD203B41FA5}">
                      <a16:colId xmlns:a16="http://schemas.microsoft.com/office/drawing/2014/main" val="244087438"/>
                    </a:ext>
                  </a:extLst>
                </a:gridCol>
              </a:tblGrid>
              <a:tr h="254473">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593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10.11.10.0/24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10.11.20.0/24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10.11.30.0/24</a:t>
                      </a:r>
                      <a:endParaRPr lang="en-AU" dirty="0"/>
                    </a:p>
                  </a:txBody>
                  <a:tcPr/>
                </a:tc>
                <a:tc>
                  <a:txBody>
                    <a:bodyPr/>
                    <a:lstStyle/>
                    <a:p>
                      <a:pPr algn="ct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Firewall subnet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Firewall subnet</a:t>
                      </a:r>
                    </a:p>
                  </a:txBody>
                  <a:tcPr/>
                </a:tc>
                <a:extLst>
                  <a:ext uri="{0D108BD9-81ED-4DB2-BD59-A6C34878D82A}">
                    <a16:rowId xmlns:a16="http://schemas.microsoft.com/office/drawing/2014/main" val="2988146505"/>
                  </a:ext>
                </a:extLst>
              </a:tr>
            </a:tbl>
          </a:graphicData>
        </a:graphic>
      </p:graphicFrame>
      <p:graphicFrame>
        <p:nvGraphicFramePr>
          <p:cNvPr id="42" name="Table 41">
            <a:extLst>
              <a:ext uri="{FF2B5EF4-FFF2-40B4-BE49-F238E27FC236}">
                <a16:creationId xmlns:a16="http://schemas.microsoft.com/office/drawing/2014/main" id="{DDAE27CC-31C9-49DF-B43E-7D7B03118B1A}"/>
              </a:ext>
            </a:extLst>
          </p:cNvPr>
          <p:cNvGraphicFramePr>
            <a:graphicFrameLocks noGrp="1"/>
          </p:cNvGraphicFramePr>
          <p:nvPr>
            <p:extLst>
              <p:ext uri="{D42A27DB-BD31-4B8C-83A1-F6EECF244321}">
                <p14:modId xmlns:p14="http://schemas.microsoft.com/office/powerpoint/2010/main" val="876502239"/>
              </p:ext>
            </p:extLst>
          </p:nvPr>
        </p:nvGraphicFramePr>
        <p:xfrm>
          <a:off x="3129617" y="2680316"/>
          <a:ext cx="2768008" cy="758933"/>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264071">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484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i="0" dirty="0">
                          <a:solidFill>
                            <a:srgbClr val="16191F"/>
                          </a:solidFill>
                          <a:effectLst/>
                          <a:latin typeface="Amazon Ember"/>
                        </a:rPr>
                        <a:t>10.11.0.0/16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err="1">
                          <a:solidFill>
                            <a:schemeClr val="tx1"/>
                          </a:solidFill>
                          <a:latin typeface="Arial" panose="020B0604020202020204" pitchFamily="34" charset="0"/>
                          <a:ea typeface="+mn-ea"/>
                          <a:cs typeface="Arial" panose="020B0604020202020204" pitchFamily="34" charset="0"/>
                        </a:rPr>
                        <a:t>igw</a:t>
                      </a:r>
                      <a:endParaRPr lang="en-AU"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graphicFrame>
        <p:nvGraphicFramePr>
          <p:cNvPr id="43" name="Table 42">
            <a:extLst>
              <a:ext uri="{FF2B5EF4-FFF2-40B4-BE49-F238E27FC236}">
                <a16:creationId xmlns:a16="http://schemas.microsoft.com/office/drawing/2014/main" id="{583D6E9F-2D1A-4092-AF96-892F6093D1DD}"/>
              </a:ext>
            </a:extLst>
          </p:cNvPr>
          <p:cNvGraphicFramePr>
            <a:graphicFrameLocks noGrp="1"/>
          </p:cNvGraphicFramePr>
          <p:nvPr>
            <p:extLst>
              <p:ext uri="{D42A27DB-BD31-4B8C-83A1-F6EECF244321}">
                <p14:modId xmlns:p14="http://schemas.microsoft.com/office/powerpoint/2010/main" val="1366716794"/>
              </p:ext>
            </p:extLst>
          </p:nvPr>
        </p:nvGraphicFramePr>
        <p:xfrm>
          <a:off x="3156684" y="3791857"/>
          <a:ext cx="2768008" cy="1019750"/>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360428">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659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i="0" dirty="0">
                          <a:solidFill>
                            <a:srgbClr val="16191F"/>
                          </a:solidFill>
                          <a:effectLst/>
                          <a:latin typeface="Amazon Ember"/>
                        </a:rPr>
                        <a:t>10.11.0.0/16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kern="1200" dirty="0">
                          <a:solidFill>
                            <a:srgbClr val="FF0000"/>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kern="1200" dirty="0">
                          <a:solidFill>
                            <a:srgbClr val="FF0000"/>
                          </a:solidFill>
                          <a:latin typeface="Arial" panose="020B0604020202020204" pitchFamily="34" charset="0"/>
                          <a:ea typeface="+mn-ea"/>
                          <a:cs typeface="Arial" panose="020B0604020202020204" pitchFamily="34" charset="0"/>
                        </a:rPr>
                        <a:t>Firewall subnet</a:t>
                      </a:r>
                      <a:endParaRPr lang="en-AU" sz="1200" kern="1200" dirty="0">
                        <a:solidFill>
                          <a:srgbClr val="FF0000"/>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cxnSp>
        <p:nvCxnSpPr>
          <p:cNvPr id="38" name="Connector: Elbow 37">
            <a:extLst>
              <a:ext uri="{FF2B5EF4-FFF2-40B4-BE49-F238E27FC236}">
                <a16:creationId xmlns:a16="http://schemas.microsoft.com/office/drawing/2014/main" id="{A3474626-4444-43FF-8590-4DE574978FF6}"/>
              </a:ext>
            </a:extLst>
          </p:cNvPr>
          <p:cNvCxnSpPr>
            <a:cxnSpLocks/>
          </p:cNvCxnSpPr>
          <p:nvPr/>
        </p:nvCxnSpPr>
        <p:spPr>
          <a:xfrm rot="5400000" flipH="1" flipV="1">
            <a:off x="3230909" y="-23101"/>
            <a:ext cx="1484247" cy="386363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a:extLst>
              <a:ext uri="{FF2B5EF4-FFF2-40B4-BE49-F238E27FC236}">
                <a16:creationId xmlns:a16="http://schemas.microsoft.com/office/drawing/2014/main" id="{A97C8D36-1487-403F-9446-29A60F76209C}"/>
              </a:ext>
            </a:extLst>
          </p:cNvPr>
          <p:cNvGraphicFramePr>
            <a:graphicFrameLocks noGrp="1"/>
          </p:cNvGraphicFramePr>
          <p:nvPr>
            <p:extLst>
              <p:ext uri="{D42A27DB-BD31-4B8C-83A1-F6EECF244321}">
                <p14:modId xmlns:p14="http://schemas.microsoft.com/office/powerpoint/2010/main" val="512434664"/>
              </p:ext>
            </p:extLst>
          </p:nvPr>
        </p:nvGraphicFramePr>
        <p:xfrm>
          <a:off x="3630631" y="5517873"/>
          <a:ext cx="2271804" cy="900037"/>
        </p:xfrm>
        <a:graphic>
          <a:graphicData uri="http://schemas.openxmlformats.org/drawingml/2006/table">
            <a:tbl>
              <a:tblPr firstRow="1" bandRow="1">
                <a:tableStyleId>{5C22544A-7EE6-4342-B048-85BDC9FD1C3A}</a:tableStyleId>
              </a:tblPr>
              <a:tblGrid>
                <a:gridCol w="1135902">
                  <a:extLst>
                    <a:ext uri="{9D8B030D-6E8A-4147-A177-3AD203B41FA5}">
                      <a16:colId xmlns:a16="http://schemas.microsoft.com/office/drawing/2014/main" val="3087262057"/>
                    </a:ext>
                  </a:extLst>
                </a:gridCol>
                <a:gridCol w="1135902">
                  <a:extLst>
                    <a:ext uri="{9D8B030D-6E8A-4147-A177-3AD203B41FA5}">
                      <a16:colId xmlns:a16="http://schemas.microsoft.com/office/drawing/2014/main" val="244087438"/>
                    </a:ext>
                  </a:extLst>
                </a:gridCol>
              </a:tblGrid>
              <a:tr h="173209">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6257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i="0" dirty="0">
                          <a:solidFill>
                            <a:srgbClr val="16191F"/>
                          </a:solidFill>
                          <a:effectLst/>
                          <a:latin typeface="Amazon Ember"/>
                        </a:rPr>
                        <a:t>10.11.0.0/16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dirty="0">
                          <a:solidFill>
                            <a:schemeClr val="accent4">
                              <a:lumMod val="50000"/>
                            </a:schemeClr>
                          </a:solidFill>
                          <a:latin typeface="Arial" panose="020B0604020202020204" pitchFamily="34" charset="0"/>
                          <a:cs typeface="Arial" panose="020B0604020202020204" pitchFamily="34" charset="0"/>
                        </a:rPr>
                        <a:t>NAT Gateway</a:t>
                      </a:r>
                      <a:endParaRPr lang="en-AU" dirty="0">
                        <a:solidFill>
                          <a:schemeClr val="accent4">
                            <a:lumMod val="50000"/>
                          </a:schemeClr>
                        </a:solidFill>
                      </a:endParaRPr>
                    </a:p>
                  </a:txBody>
                  <a:tcPr/>
                </a:tc>
                <a:extLst>
                  <a:ext uri="{0D108BD9-81ED-4DB2-BD59-A6C34878D82A}">
                    <a16:rowId xmlns:a16="http://schemas.microsoft.com/office/drawing/2014/main" val="2988146505"/>
                  </a:ext>
                </a:extLst>
              </a:tr>
            </a:tbl>
          </a:graphicData>
        </a:graphic>
      </p:graphicFrame>
      <p:cxnSp>
        <p:nvCxnSpPr>
          <p:cNvPr id="22" name="Straight Arrow Connector 21">
            <a:extLst>
              <a:ext uri="{FF2B5EF4-FFF2-40B4-BE49-F238E27FC236}">
                <a16:creationId xmlns:a16="http://schemas.microsoft.com/office/drawing/2014/main" id="{E6C8391A-A2DF-41E4-BF47-E6B72974E145}"/>
              </a:ext>
            </a:extLst>
          </p:cNvPr>
          <p:cNvCxnSpPr>
            <a:cxnSpLocks/>
          </p:cNvCxnSpPr>
          <p:nvPr/>
        </p:nvCxnSpPr>
        <p:spPr>
          <a:xfrm>
            <a:off x="1366463" y="3427796"/>
            <a:ext cx="0"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9840561-4F65-48E2-A644-3DF46C14D9C7}"/>
              </a:ext>
            </a:extLst>
          </p:cNvPr>
          <p:cNvCxnSpPr>
            <a:cxnSpLocks/>
          </p:cNvCxnSpPr>
          <p:nvPr/>
        </p:nvCxnSpPr>
        <p:spPr>
          <a:xfrm>
            <a:off x="1333926" y="4832155"/>
            <a:ext cx="0" cy="6085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7" name="Graphic 13">
            <a:extLst>
              <a:ext uri="{FF2B5EF4-FFF2-40B4-BE49-F238E27FC236}">
                <a16:creationId xmlns:a16="http://schemas.microsoft.com/office/drawing/2014/main" id="{6D050F75-17CD-4460-A046-CDB263279D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804" y="425414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EAB78590-BB0D-4F1D-AF9D-F45F79AFF0C5}"/>
              </a:ext>
            </a:extLst>
          </p:cNvPr>
          <p:cNvSpPr txBox="1"/>
          <p:nvPr/>
        </p:nvSpPr>
        <p:spPr>
          <a:xfrm>
            <a:off x="8154814" y="104784"/>
            <a:ext cx="3681016" cy="370583"/>
          </a:xfrm>
          <a:prstGeom prst="rect">
            <a:avLst/>
          </a:prstGeom>
          <a:noFill/>
        </p:spPr>
        <p:txBody>
          <a:bodyPr wrap="square" rtlCol="0">
            <a:spAutoFit/>
          </a:bodyPr>
          <a:lstStyle/>
          <a:p>
            <a:r>
              <a:rPr lang="en-AU" dirty="0"/>
              <a:t>IPND Test AWS Network Firewall</a:t>
            </a:r>
          </a:p>
        </p:txBody>
      </p:sp>
      <p:graphicFrame>
        <p:nvGraphicFramePr>
          <p:cNvPr id="28" name="Table 41">
            <a:extLst>
              <a:ext uri="{FF2B5EF4-FFF2-40B4-BE49-F238E27FC236}">
                <a16:creationId xmlns:a16="http://schemas.microsoft.com/office/drawing/2014/main" id="{322A07B9-328A-400E-9503-45F174D62111}"/>
              </a:ext>
            </a:extLst>
          </p:cNvPr>
          <p:cNvGraphicFramePr>
            <a:graphicFrameLocks noGrp="1"/>
          </p:cNvGraphicFramePr>
          <p:nvPr>
            <p:extLst>
              <p:ext uri="{D42A27DB-BD31-4B8C-83A1-F6EECF244321}">
                <p14:modId xmlns:p14="http://schemas.microsoft.com/office/powerpoint/2010/main" val="4015557653"/>
              </p:ext>
            </p:extLst>
          </p:nvPr>
        </p:nvGraphicFramePr>
        <p:xfrm>
          <a:off x="9086922" y="707683"/>
          <a:ext cx="2768006" cy="914400"/>
        </p:xfrm>
        <a:graphic>
          <a:graphicData uri="http://schemas.openxmlformats.org/drawingml/2006/table">
            <a:tbl>
              <a:tblPr firstRow="1" bandRow="1">
                <a:tableStyleId>{5C22544A-7EE6-4342-B048-85BDC9FD1C3A}</a:tableStyleId>
              </a:tblPr>
              <a:tblGrid>
                <a:gridCol w="1384003">
                  <a:extLst>
                    <a:ext uri="{9D8B030D-6E8A-4147-A177-3AD203B41FA5}">
                      <a16:colId xmlns:a16="http://schemas.microsoft.com/office/drawing/2014/main" val="3087262057"/>
                    </a:ext>
                  </a:extLst>
                </a:gridCol>
                <a:gridCol w="1384003">
                  <a:extLst>
                    <a:ext uri="{9D8B030D-6E8A-4147-A177-3AD203B41FA5}">
                      <a16:colId xmlns:a16="http://schemas.microsoft.com/office/drawing/2014/main" val="244087438"/>
                    </a:ext>
                  </a:extLst>
                </a:gridCol>
              </a:tblGrid>
              <a:tr h="254473">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5937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10.11.11.0/24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10.11.21.0/24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10.11.31.0/24</a:t>
                      </a:r>
                      <a:endParaRPr lang="en-AU" dirty="0"/>
                    </a:p>
                  </a:txBody>
                  <a:tcPr/>
                </a:tc>
                <a:tc>
                  <a:txBody>
                    <a:bodyPr/>
                    <a:lstStyle/>
                    <a:p>
                      <a:pPr algn="ct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Firewall subnet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Firewall subnet</a:t>
                      </a:r>
                    </a:p>
                  </a:txBody>
                  <a:tcPr/>
                </a:tc>
                <a:extLst>
                  <a:ext uri="{0D108BD9-81ED-4DB2-BD59-A6C34878D82A}">
                    <a16:rowId xmlns:a16="http://schemas.microsoft.com/office/drawing/2014/main" val="2988146505"/>
                  </a:ext>
                </a:extLst>
              </a:tr>
            </a:tbl>
          </a:graphicData>
        </a:graphic>
      </p:graphicFrame>
      <p:sp>
        <p:nvSpPr>
          <p:cNvPr id="30" name="Rectangle 29">
            <a:extLst>
              <a:ext uri="{FF2B5EF4-FFF2-40B4-BE49-F238E27FC236}">
                <a16:creationId xmlns:a16="http://schemas.microsoft.com/office/drawing/2014/main" id="{95ED1855-4186-420D-B406-B4B1177F9631}"/>
              </a:ext>
            </a:extLst>
          </p:cNvPr>
          <p:cNvSpPr/>
          <p:nvPr/>
        </p:nvSpPr>
        <p:spPr>
          <a:xfrm>
            <a:off x="6288753" y="2697878"/>
            <a:ext cx="1765300" cy="74636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FF0000"/>
                </a:solidFill>
                <a:latin typeface="Arial" panose="020B0604020202020204" pitchFamily="34" charset="0"/>
                <a:cs typeface="Arial" panose="020B0604020202020204" pitchFamily="34" charset="0"/>
              </a:rPr>
              <a:t>Firewall subnet</a:t>
            </a:r>
          </a:p>
          <a:p>
            <a:pPr>
              <a:defRPr/>
            </a:pPr>
            <a:r>
              <a:rPr lang="en-AU" sz="1200" b="0" i="0" dirty="0">
                <a:solidFill>
                  <a:srgbClr val="16191F"/>
                </a:solidFill>
                <a:effectLst/>
                <a:latin typeface="Amazon Ember"/>
              </a:rPr>
              <a:t>10.11.1.0/24</a:t>
            </a:r>
            <a:endParaRPr lang="en-US" sz="1200" dirty="0">
              <a:solidFill>
                <a:srgbClr val="1E89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AU" sz="1200" dirty="0">
              <a:solidFill>
                <a:srgbClr val="1E8900"/>
              </a:solidFill>
              <a:latin typeface="Arial" panose="020B0604020202020204" pitchFamily="34" charset="0"/>
              <a:cs typeface="Arial" panose="020B0604020202020204" pitchFamily="34" charset="0"/>
            </a:endParaRPr>
          </a:p>
        </p:txBody>
      </p:sp>
      <p:graphicFrame>
        <p:nvGraphicFramePr>
          <p:cNvPr id="31" name="Table 30">
            <a:extLst>
              <a:ext uri="{FF2B5EF4-FFF2-40B4-BE49-F238E27FC236}">
                <a16:creationId xmlns:a16="http://schemas.microsoft.com/office/drawing/2014/main" id="{4AF820A1-F8DC-45DF-83AF-4429B59F54E2}"/>
              </a:ext>
            </a:extLst>
          </p:cNvPr>
          <p:cNvGraphicFramePr>
            <a:graphicFrameLocks noGrp="1"/>
          </p:cNvGraphicFramePr>
          <p:nvPr>
            <p:extLst>
              <p:ext uri="{D42A27DB-BD31-4B8C-83A1-F6EECF244321}">
                <p14:modId xmlns:p14="http://schemas.microsoft.com/office/powerpoint/2010/main" val="503812040"/>
              </p:ext>
            </p:extLst>
          </p:nvPr>
        </p:nvGraphicFramePr>
        <p:xfrm>
          <a:off x="8922536" y="2637509"/>
          <a:ext cx="2768008" cy="758933"/>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264071">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484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i="0" dirty="0">
                          <a:solidFill>
                            <a:srgbClr val="16191F"/>
                          </a:solidFill>
                          <a:effectLst/>
                          <a:latin typeface="Amazon Ember"/>
                        </a:rPr>
                        <a:t>10.11.0.0/16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err="1">
                          <a:solidFill>
                            <a:schemeClr val="tx1"/>
                          </a:solidFill>
                          <a:latin typeface="Arial" panose="020B0604020202020204" pitchFamily="34" charset="0"/>
                          <a:ea typeface="+mn-ea"/>
                          <a:cs typeface="Arial" panose="020B0604020202020204" pitchFamily="34" charset="0"/>
                        </a:rPr>
                        <a:t>igw</a:t>
                      </a:r>
                      <a:endParaRPr lang="en-AU" sz="1200" b="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sp>
        <p:nvSpPr>
          <p:cNvPr id="32" name="Rectangle 31">
            <a:extLst>
              <a:ext uri="{FF2B5EF4-FFF2-40B4-BE49-F238E27FC236}">
                <a16:creationId xmlns:a16="http://schemas.microsoft.com/office/drawing/2014/main" id="{3269EE50-8FAC-41D9-8098-6CC698C01EE9}"/>
              </a:ext>
            </a:extLst>
          </p:cNvPr>
          <p:cNvSpPr/>
          <p:nvPr/>
        </p:nvSpPr>
        <p:spPr>
          <a:xfrm>
            <a:off x="6255271" y="3820968"/>
            <a:ext cx="2414420" cy="1019751"/>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VPN and Bastian subnet</a:t>
            </a:r>
          </a:p>
          <a:p>
            <a:pPr>
              <a:defRPr/>
            </a:pPr>
            <a:r>
              <a:rPr lang="en-AU" sz="1200" b="0" i="0" dirty="0">
                <a:solidFill>
                  <a:srgbClr val="16191F"/>
                </a:solidFill>
                <a:effectLst/>
                <a:latin typeface="Amazon Ember"/>
              </a:rPr>
              <a:t>10.11.11.0/24</a:t>
            </a:r>
            <a:endParaRPr lang="en-AU" sz="1200" dirty="0">
              <a:solidFill>
                <a:srgbClr val="5B9CD5"/>
              </a:solidFill>
              <a:latin typeface="Arial" panose="020B0604020202020204" pitchFamily="34" charset="0"/>
              <a:cs typeface="Arial" panose="020B0604020202020204" pitchFamily="34" charset="0"/>
            </a:endParaRPr>
          </a:p>
          <a:p>
            <a:pPr algn="l"/>
            <a:endParaRPr lang="en-AU" sz="1200" b="0" i="0" u="none" strike="noStrike" dirty="0">
              <a:solidFill>
                <a:srgbClr val="16191F"/>
              </a:solidFill>
              <a:effectLst/>
              <a:latin typeface="Amazon Ember"/>
            </a:endParaRPr>
          </a:p>
          <a:p>
            <a:pPr algn="l"/>
            <a:r>
              <a:rPr lang="en-AU" sz="1200" b="0" i="0" u="none" strike="noStrike" dirty="0">
                <a:solidFill>
                  <a:srgbClr val="16191F"/>
                </a:solidFill>
                <a:effectLst/>
                <a:latin typeface="Amazon Ember"/>
              </a:rPr>
              <a:t>nat-051906077d108bb31 / </a:t>
            </a:r>
            <a:r>
              <a:rPr lang="en-AU" sz="1200" b="0" i="0" u="none" strike="noStrike" dirty="0" err="1">
                <a:solidFill>
                  <a:srgbClr val="16191F"/>
                </a:solidFill>
                <a:effectLst/>
                <a:latin typeface="Amazon Ember"/>
              </a:rPr>
              <a:t>ipndtst</a:t>
            </a:r>
            <a:r>
              <a:rPr lang="en-AU" sz="1200" b="0" i="0" u="none" strike="noStrike" dirty="0">
                <a:solidFill>
                  <a:srgbClr val="16191F"/>
                </a:solidFill>
                <a:effectLst/>
                <a:latin typeface="Amazon Ember"/>
              </a:rPr>
              <a:t> NAT Gateway - B</a:t>
            </a:r>
          </a:p>
          <a:p>
            <a:pPr algn="ctr">
              <a:defRPr/>
            </a:pPr>
            <a:endParaRPr lang="en-AU" sz="1200" dirty="0">
              <a:solidFill>
                <a:schemeClr val="accent4">
                  <a:lumMod val="50000"/>
                </a:schemeClr>
              </a:solidFill>
              <a:latin typeface="Arial" panose="020B0604020202020204" pitchFamily="34" charset="0"/>
              <a:cs typeface="Arial" panose="020B0604020202020204" pitchFamily="34" charset="0"/>
            </a:endParaRPr>
          </a:p>
        </p:txBody>
      </p:sp>
      <p:graphicFrame>
        <p:nvGraphicFramePr>
          <p:cNvPr id="33" name="Table 32">
            <a:extLst>
              <a:ext uri="{FF2B5EF4-FFF2-40B4-BE49-F238E27FC236}">
                <a16:creationId xmlns:a16="http://schemas.microsoft.com/office/drawing/2014/main" id="{E5BB467B-882D-4E4E-96A0-A84C5F7F6610}"/>
              </a:ext>
            </a:extLst>
          </p:cNvPr>
          <p:cNvGraphicFramePr>
            <a:graphicFrameLocks noGrp="1"/>
          </p:cNvGraphicFramePr>
          <p:nvPr>
            <p:extLst>
              <p:ext uri="{D42A27DB-BD31-4B8C-83A1-F6EECF244321}">
                <p14:modId xmlns:p14="http://schemas.microsoft.com/office/powerpoint/2010/main" val="916335490"/>
              </p:ext>
            </p:extLst>
          </p:nvPr>
        </p:nvGraphicFramePr>
        <p:xfrm>
          <a:off x="8949606" y="3800421"/>
          <a:ext cx="2768008" cy="1019750"/>
        </p:xfrm>
        <a:graphic>
          <a:graphicData uri="http://schemas.openxmlformats.org/drawingml/2006/table">
            <a:tbl>
              <a:tblPr firstRow="1" bandRow="1">
                <a:tableStyleId>{5C22544A-7EE6-4342-B048-85BDC9FD1C3A}</a:tableStyleId>
              </a:tblPr>
              <a:tblGrid>
                <a:gridCol w="1384004">
                  <a:extLst>
                    <a:ext uri="{9D8B030D-6E8A-4147-A177-3AD203B41FA5}">
                      <a16:colId xmlns:a16="http://schemas.microsoft.com/office/drawing/2014/main" val="3087262057"/>
                    </a:ext>
                  </a:extLst>
                </a:gridCol>
                <a:gridCol w="1384004">
                  <a:extLst>
                    <a:ext uri="{9D8B030D-6E8A-4147-A177-3AD203B41FA5}">
                      <a16:colId xmlns:a16="http://schemas.microsoft.com/office/drawing/2014/main" val="244087438"/>
                    </a:ext>
                  </a:extLst>
                </a:gridCol>
              </a:tblGrid>
              <a:tr h="360428">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659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i="0" dirty="0">
                          <a:solidFill>
                            <a:srgbClr val="16191F"/>
                          </a:solidFill>
                          <a:effectLst/>
                          <a:latin typeface="Amazon Ember"/>
                        </a:rPr>
                        <a:t>10.11.0.0/16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kern="1200" dirty="0">
                          <a:solidFill>
                            <a:srgbClr val="FF0000"/>
                          </a:solidFill>
                          <a:latin typeface="Arial" panose="020B0604020202020204" pitchFamily="34" charset="0"/>
                          <a:ea typeface="+mn-ea"/>
                          <a:cs typeface="Arial" panose="020B0604020202020204" pitchFamily="34" charset="0"/>
                        </a:rPr>
                        <a:t>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kern="1200" dirty="0">
                          <a:solidFill>
                            <a:srgbClr val="FF0000"/>
                          </a:solidFill>
                          <a:latin typeface="Arial" panose="020B0604020202020204" pitchFamily="34" charset="0"/>
                          <a:ea typeface="+mn-ea"/>
                          <a:cs typeface="Arial" panose="020B0604020202020204" pitchFamily="34" charset="0"/>
                        </a:rPr>
                        <a:t>Firewall subnet</a:t>
                      </a:r>
                      <a:endParaRPr lang="en-AU" sz="1200" kern="1200" dirty="0">
                        <a:solidFill>
                          <a:srgbClr val="FF0000"/>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88146505"/>
                  </a:ext>
                </a:extLst>
              </a:tr>
            </a:tbl>
          </a:graphicData>
        </a:graphic>
      </p:graphicFrame>
      <p:sp>
        <p:nvSpPr>
          <p:cNvPr id="34" name="Rectangle 33">
            <a:extLst>
              <a:ext uri="{FF2B5EF4-FFF2-40B4-BE49-F238E27FC236}">
                <a16:creationId xmlns:a16="http://schemas.microsoft.com/office/drawing/2014/main" id="{ED60892F-CBF4-4CD1-B0C0-025028F43531}"/>
              </a:ext>
            </a:extLst>
          </p:cNvPr>
          <p:cNvSpPr/>
          <p:nvPr/>
        </p:nvSpPr>
        <p:spPr>
          <a:xfrm>
            <a:off x="6143939" y="5501122"/>
            <a:ext cx="1538856" cy="91507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fontAlgn="auto">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Application  subnet</a:t>
            </a:r>
          </a:p>
          <a:p>
            <a:pPr fontAlgn="auto">
              <a:spcBef>
                <a:spcPts val="0"/>
              </a:spcBef>
              <a:spcAft>
                <a:spcPts val="0"/>
              </a:spcAft>
              <a:defRPr/>
            </a:pPr>
            <a:r>
              <a:rPr lang="en-AU" sz="1200" b="0" i="0" dirty="0">
                <a:solidFill>
                  <a:srgbClr val="16191F"/>
                </a:solidFill>
                <a:effectLst/>
                <a:latin typeface="Amazon Ember"/>
              </a:rPr>
              <a:t>10.11.21.0/24</a:t>
            </a:r>
            <a:endParaRPr lang="en-US" sz="1200" dirty="0">
              <a:solidFill>
                <a:srgbClr val="5B9CD5"/>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2E575AAF-451C-4FE2-8AAC-B34798BAD0E2}"/>
              </a:ext>
            </a:extLst>
          </p:cNvPr>
          <p:cNvSpPr/>
          <p:nvPr/>
        </p:nvSpPr>
        <p:spPr>
          <a:xfrm>
            <a:off x="7721386" y="5511397"/>
            <a:ext cx="1538856" cy="91507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200" dirty="0">
                <a:solidFill>
                  <a:srgbClr val="5B9CD5"/>
                </a:solidFill>
                <a:latin typeface="Arial" panose="020B0604020202020204" pitchFamily="34" charset="0"/>
                <a:cs typeface="Arial" panose="020B0604020202020204" pitchFamily="34" charset="0"/>
              </a:rPr>
              <a:t>Database  subnet</a:t>
            </a:r>
          </a:p>
          <a:p>
            <a:pPr>
              <a:defRPr/>
            </a:pPr>
            <a:r>
              <a:rPr lang="en-AU" sz="1200" b="0" i="0" dirty="0">
                <a:solidFill>
                  <a:srgbClr val="16191F"/>
                </a:solidFill>
                <a:effectLst/>
                <a:latin typeface="Amazon Ember"/>
              </a:rPr>
              <a:t>10.11.31.0/24</a:t>
            </a:r>
            <a:endParaRPr lang="en-US" sz="1200" dirty="0">
              <a:solidFill>
                <a:srgbClr val="5B9CD5"/>
              </a:solidFill>
              <a:latin typeface="Arial" panose="020B0604020202020204" pitchFamily="34" charset="0"/>
              <a:cs typeface="Arial" panose="020B0604020202020204" pitchFamily="34" charset="0"/>
            </a:endParaRPr>
          </a:p>
        </p:txBody>
      </p:sp>
      <p:graphicFrame>
        <p:nvGraphicFramePr>
          <p:cNvPr id="39" name="Table 38">
            <a:extLst>
              <a:ext uri="{FF2B5EF4-FFF2-40B4-BE49-F238E27FC236}">
                <a16:creationId xmlns:a16="http://schemas.microsoft.com/office/drawing/2014/main" id="{BD23EDC1-7398-4A28-9105-0ABD2A2987F6}"/>
              </a:ext>
            </a:extLst>
          </p:cNvPr>
          <p:cNvGraphicFramePr>
            <a:graphicFrameLocks noGrp="1"/>
          </p:cNvGraphicFramePr>
          <p:nvPr>
            <p:extLst>
              <p:ext uri="{D42A27DB-BD31-4B8C-83A1-F6EECF244321}">
                <p14:modId xmlns:p14="http://schemas.microsoft.com/office/powerpoint/2010/main" val="3739421753"/>
              </p:ext>
            </p:extLst>
          </p:nvPr>
        </p:nvGraphicFramePr>
        <p:xfrm>
          <a:off x="9444104" y="5495614"/>
          <a:ext cx="2271804" cy="900037"/>
        </p:xfrm>
        <a:graphic>
          <a:graphicData uri="http://schemas.openxmlformats.org/drawingml/2006/table">
            <a:tbl>
              <a:tblPr firstRow="1" bandRow="1">
                <a:tableStyleId>{5C22544A-7EE6-4342-B048-85BDC9FD1C3A}</a:tableStyleId>
              </a:tblPr>
              <a:tblGrid>
                <a:gridCol w="1135902">
                  <a:extLst>
                    <a:ext uri="{9D8B030D-6E8A-4147-A177-3AD203B41FA5}">
                      <a16:colId xmlns:a16="http://schemas.microsoft.com/office/drawing/2014/main" val="3087262057"/>
                    </a:ext>
                  </a:extLst>
                </a:gridCol>
                <a:gridCol w="1135902">
                  <a:extLst>
                    <a:ext uri="{9D8B030D-6E8A-4147-A177-3AD203B41FA5}">
                      <a16:colId xmlns:a16="http://schemas.microsoft.com/office/drawing/2014/main" val="244087438"/>
                    </a:ext>
                  </a:extLst>
                </a:gridCol>
              </a:tblGrid>
              <a:tr h="173209">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Destination</a:t>
                      </a:r>
                    </a:p>
                  </a:txBody>
                  <a:tcPr>
                    <a:solidFill>
                      <a:schemeClr val="bg2"/>
                    </a:solidFill>
                  </a:tcPr>
                </a:tc>
                <a:tc>
                  <a:txBody>
                    <a:bodyPr/>
                    <a:lstStyle/>
                    <a:p>
                      <a:pPr algn="ctr"/>
                      <a:r>
                        <a:rPr lang="en-AU" sz="1200" b="0" kern="1200" dirty="0">
                          <a:solidFill>
                            <a:schemeClr val="tx1"/>
                          </a:solidFill>
                          <a:latin typeface="Arial" panose="020B0604020202020204" pitchFamily="34" charset="0"/>
                          <a:ea typeface="+mn-ea"/>
                          <a:cs typeface="Arial" panose="020B0604020202020204" pitchFamily="34" charset="0"/>
                        </a:rPr>
                        <a:t>Target</a:t>
                      </a:r>
                    </a:p>
                  </a:txBody>
                  <a:tcPr>
                    <a:solidFill>
                      <a:schemeClr val="bg2">
                        <a:lumMod val="90000"/>
                      </a:schemeClr>
                    </a:solidFill>
                  </a:tcPr>
                </a:tc>
                <a:extLst>
                  <a:ext uri="{0D108BD9-81ED-4DB2-BD59-A6C34878D82A}">
                    <a16:rowId xmlns:a16="http://schemas.microsoft.com/office/drawing/2014/main" val="1998041265"/>
                  </a:ext>
                </a:extLst>
              </a:tr>
              <a:tr h="6257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i="0" dirty="0">
                          <a:solidFill>
                            <a:srgbClr val="16191F"/>
                          </a:solidFill>
                          <a:effectLst/>
                          <a:latin typeface="Amazon Ember"/>
                        </a:rPr>
                        <a:t>10.11.0.0/16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b="0" kern="1200" dirty="0">
                          <a:solidFill>
                            <a:schemeClr val="tx1"/>
                          </a:solidFill>
                          <a:latin typeface="Arial" panose="020B0604020202020204" pitchFamily="34" charset="0"/>
                          <a:ea typeface="+mn-ea"/>
                          <a:cs typeface="Arial" panose="020B0604020202020204" pitchFamily="34" charset="0"/>
                        </a:rPr>
                        <a:t>0.0.0.0/0</a:t>
                      </a: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Arial" panose="020B0604020202020204" pitchFamily="34" charset="0"/>
                          <a:ea typeface="+mn-ea"/>
                          <a:cs typeface="Arial" panose="020B0604020202020204" pitchFamily="34" charset="0"/>
                        </a:rPr>
                        <a:t>local</a:t>
                      </a:r>
                    </a:p>
                    <a:p>
                      <a:pPr algn="ctr" eaLnBrk="1" fontAlgn="auto" hangingPunct="1">
                        <a:spcBef>
                          <a:spcPts val="0"/>
                        </a:spcBef>
                        <a:spcAft>
                          <a:spcPts val="0"/>
                        </a:spcAft>
                        <a:defRPr/>
                      </a:pPr>
                      <a:r>
                        <a:rPr lang="en-US" sz="1200" dirty="0">
                          <a:solidFill>
                            <a:schemeClr val="accent4">
                              <a:lumMod val="50000"/>
                            </a:schemeClr>
                          </a:solidFill>
                          <a:latin typeface="Arial" panose="020B0604020202020204" pitchFamily="34" charset="0"/>
                          <a:cs typeface="Arial" panose="020B0604020202020204" pitchFamily="34" charset="0"/>
                        </a:rPr>
                        <a:t>NAT Gateway</a:t>
                      </a:r>
                      <a:endParaRPr lang="en-AU" dirty="0">
                        <a:solidFill>
                          <a:schemeClr val="accent4">
                            <a:lumMod val="50000"/>
                          </a:schemeClr>
                        </a:solidFill>
                      </a:endParaRPr>
                    </a:p>
                  </a:txBody>
                  <a:tcPr/>
                </a:tc>
                <a:extLst>
                  <a:ext uri="{0D108BD9-81ED-4DB2-BD59-A6C34878D82A}">
                    <a16:rowId xmlns:a16="http://schemas.microsoft.com/office/drawing/2014/main" val="2988146505"/>
                  </a:ext>
                </a:extLst>
              </a:tr>
            </a:tbl>
          </a:graphicData>
        </a:graphic>
      </p:graphicFrame>
      <p:pic>
        <p:nvPicPr>
          <p:cNvPr id="44" name="Graphic 6">
            <a:extLst>
              <a:ext uri="{FF2B5EF4-FFF2-40B4-BE49-F238E27FC236}">
                <a16:creationId xmlns:a16="http://schemas.microsoft.com/office/drawing/2014/main" id="{27D92770-D5D3-4947-B094-B1E378D97C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6710" y="26716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Graphic 44">
            <a:extLst>
              <a:ext uri="{FF2B5EF4-FFF2-40B4-BE49-F238E27FC236}">
                <a16:creationId xmlns:a16="http://schemas.microsoft.com/office/drawing/2014/main" id="{353C635E-04BF-49A7-91E7-D1FAAA664EC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74554" y="3850572"/>
            <a:ext cx="381000" cy="381000"/>
          </a:xfrm>
          <a:prstGeom prst="rect">
            <a:avLst/>
          </a:prstGeom>
        </p:spPr>
      </p:pic>
      <p:pic>
        <p:nvPicPr>
          <p:cNvPr id="46" name="Graphic 45">
            <a:extLst>
              <a:ext uri="{FF2B5EF4-FFF2-40B4-BE49-F238E27FC236}">
                <a16:creationId xmlns:a16="http://schemas.microsoft.com/office/drawing/2014/main" id="{1BAE50A8-3677-4F12-83F9-86945B895D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20442" y="5535532"/>
            <a:ext cx="381000" cy="381000"/>
          </a:xfrm>
          <a:prstGeom prst="rect">
            <a:avLst/>
          </a:prstGeom>
        </p:spPr>
      </p:pic>
      <p:pic>
        <p:nvPicPr>
          <p:cNvPr id="47" name="Graphic 46">
            <a:extLst>
              <a:ext uri="{FF2B5EF4-FFF2-40B4-BE49-F238E27FC236}">
                <a16:creationId xmlns:a16="http://schemas.microsoft.com/office/drawing/2014/main" id="{FD1B9626-9C08-4E4F-8262-C7E7C545F6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23212" y="5535531"/>
            <a:ext cx="381000" cy="381000"/>
          </a:xfrm>
          <a:prstGeom prst="rect">
            <a:avLst/>
          </a:prstGeom>
        </p:spPr>
      </p:pic>
      <p:pic>
        <p:nvPicPr>
          <p:cNvPr id="48" name="Graphic 13">
            <a:extLst>
              <a:ext uri="{FF2B5EF4-FFF2-40B4-BE49-F238E27FC236}">
                <a16:creationId xmlns:a16="http://schemas.microsoft.com/office/drawing/2014/main" id="{572BC732-DE54-4AF2-BE5D-9C3EAE8DA5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542" y="431407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Straight Arrow Connector 49">
            <a:extLst>
              <a:ext uri="{FF2B5EF4-FFF2-40B4-BE49-F238E27FC236}">
                <a16:creationId xmlns:a16="http://schemas.microsoft.com/office/drawing/2014/main" id="{A4CCFCB6-E7E9-4043-A8DD-6D110E9E0A42}"/>
              </a:ext>
            </a:extLst>
          </p:cNvPr>
          <p:cNvCxnSpPr>
            <a:cxnSpLocks/>
          </p:cNvCxnSpPr>
          <p:nvPr/>
        </p:nvCxnSpPr>
        <p:spPr>
          <a:xfrm>
            <a:off x="7159385" y="3446634"/>
            <a:ext cx="0"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A83D6C9-70F3-4649-8D47-A25ED6E3479D}"/>
              </a:ext>
            </a:extLst>
          </p:cNvPr>
          <p:cNvCxnSpPr>
            <a:cxnSpLocks/>
          </p:cNvCxnSpPr>
          <p:nvPr/>
        </p:nvCxnSpPr>
        <p:spPr>
          <a:xfrm>
            <a:off x="7167941" y="4830445"/>
            <a:ext cx="0" cy="6085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758C213-3D29-40CA-B309-1EB8BB698F45}"/>
              </a:ext>
            </a:extLst>
          </p:cNvPr>
          <p:cNvCxnSpPr>
            <a:cxnSpLocks/>
          </p:cNvCxnSpPr>
          <p:nvPr/>
        </p:nvCxnSpPr>
        <p:spPr>
          <a:xfrm rot="16200000" flipH="1">
            <a:off x="5919979" y="1425905"/>
            <a:ext cx="1578125" cy="102746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36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4B2-4EEF-4DA3-BFEB-E46064797DC0}"/>
              </a:ext>
            </a:extLst>
          </p:cNvPr>
          <p:cNvSpPr>
            <a:spLocks noGrp="1"/>
          </p:cNvSpPr>
          <p:nvPr>
            <p:ph type="title"/>
          </p:nvPr>
        </p:nvSpPr>
        <p:spPr/>
        <p:txBody>
          <a:bodyPr>
            <a:normAutofit/>
          </a:bodyPr>
          <a:lstStyle/>
          <a:p>
            <a:pPr algn="ctr"/>
            <a:r>
              <a:rPr lang="en-AU" sz="3600" dirty="0"/>
              <a:t>Step 1: Create rule groups</a:t>
            </a:r>
          </a:p>
        </p:txBody>
      </p:sp>
      <p:sp>
        <p:nvSpPr>
          <p:cNvPr id="3" name="Content Placeholder 2">
            <a:extLst>
              <a:ext uri="{FF2B5EF4-FFF2-40B4-BE49-F238E27FC236}">
                <a16:creationId xmlns:a16="http://schemas.microsoft.com/office/drawing/2014/main" id="{32146A3F-CB86-4E59-A8EE-A13E0181C701}"/>
              </a:ext>
            </a:extLst>
          </p:cNvPr>
          <p:cNvSpPr>
            <a:spLocks noGrp="1"/>
          </p:cNvSpPr>
          <p:nvPr>
            <p:ph idx="1"/>
          </p:nvPr>
        </p:nvSpPr>
        <p:spPr/>
        <p:txBody>
          <a:bodyPr>
            <a:normAutofit/>
          </a:bodyPr>
          <a:lstStyle/>
          <a:p>
            <a:endParaRPr lang="en-AU" dirty="0"/>
          </a:p>
        </p:txBody>
      </p:sp>
    </p:spTree>
    <p:extLst>
      <p:ext uri="{BB962C8B-B14F-4D97-AF65-F5344CB8AC3E}">
        <p14:creationId xmlns:p14="http://schemas.microsoft.com/office/powerpoint/2010/main" val="3304027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967</Words>
  <Application>Microsoft Office PowerPoint</Application>
  <PresentationFormat>Widescreen</PresentationFormat>
  <Paragraphs>196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Amazon Ember</vt:lpstr>
      <vt:lpstr>Arial</vt:lpstr>
      <vt:lpstr>Calibri</vt:lpstr>
      <vt:lpstr>Calibri Light</vt:lpstr>
      <vt:lpstr>Office Theme</vt:lpstr>
      <vt:lpstr>AWS Network Firewall</vt:lpstr>
      <vt:lpstr>Network Firewall stateless and stateful rules engines</vt:lpstr>
      <vt:lpstr>Network Firewall stateless rules engines</vt:lpstr>
      <vt:lpstr>Network Firewall stateful rules engines</vt:lpstr>
      <vt:lpstr>Route table configurations for AWS Network Firewall</vt:lpstr>
      <vt:lpstr>Routing</vt:lpstr>
      <vt:lpstr>PowerPoint Presentation</vt:lpstr>
      <vt:lpstr>PowerPoint Presentation</vt:lpstr>
      <vt:lpstr>Step 1: Create rule groups</vt:lpstr>
      <vt:lpstr>Step 2: Create Firewall Policy</vt:lpstr>
      <vt:lpstr>Step 3: Create Firewall</vt:lpstr>
      <vt:lpstr>Step 4: Update VPC Route Tables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Jayanth</dc:creator>
  <cp:lastModifiedBy>Kumar, Jayanth</cp:lastModifiedBy>
  <cp:revision>68</cp:revision>
  <dcterms:created xsi:type="dcterms:W3CDTF">2021-11-07T05:41:26Z</dcterms:created>
  <dcterms:modified xsi:type="dcterms:W3CDTF">2021-11-16T04:00:32Z</dcterms:modified>
</cp:coreProperties>
</file>