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487" r:id="rId7"/>
    <p:sldId id="488" r:id="rId8"/>
    <p:sldId id="478" r:id="rId9"/>
    <p:sldId id="490" r:id="rId10"/>
    <p:sldId id="489" r:id="rId11"/>
    <p:sldId id="481" r:id="rId12"/>
    <p:sldId id="491" r:id="rId13"/>
    <p:sldId id="480" r:id="rId14"/>
    <p:sldId id="482" r:id="rId15"/>
    <p:sldId id="476" r:id="rId16"/>
    <p:sldId id="500" r:id="rId17"/>
    <p:sldId id="501" r:id="rId18"/>
    <p:sldId id="502" r:id="rId19"/>
    <p:sldId id="503" r:id="rId20"/>
    <p:sldId id="504" r:id="rId21"/>
    <p:sldId id="505" r:id="rId22"/>
    <p:sldId id="485" r:id="rId23"/>
    <p:sldId id="473" r:id="rId24"/>
    <p:sldId id="468" r:id="rId25"/>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147" autoAdjust="0"/>
    <p:restoredTop sz="94434" autoAdjust="0"/>
  </p:normalViewPr>
  <p:slideViewPr>
    <p:cSldViewPr snapToGrid="0" showGuides="1">
      <p:cViewPr varScale="1">
        <p:scale>
          <a:sx n="82" d="100"/>
          <a:sy n="82" d="100"/>
        </p:scale>
        <p:origin x="941" y="72"/>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cxnId="{8CB593F6-6C5D-4606-B959-3E27F9872EC1}" type="parTrans">
      <dgm:prSet/>
      <dgm:spPr/>
      <dgm:t>
        <a:bodyPr/>
        <a:lstStyle/>
        <a:p>
          <a:endParaRPr lang="en-US"/>
        </a:p>
      </dgm:t>
    </dgm:pt>
    <dgm:pt modelId="{19B27CEC-4BAD-44A7-A9A7-B7A8B23ADCFD}" cxnId="{8CB593F6-6C5D-4606-B959-3E27F9872EC1}" type="sibTrans">
      <dgm:prSet/>
      <dgm:spPr/>
      <dgm:t>
        <a:bodyPr/>
        <a:lstStyle/>
        <a:p>
          <a:endParaRPr lang="en-US"/>
        </a:p>
      </dgm:t>
    </dgm:pt>
    <dgm:pt modelId="{D471E45F-B026-44AA-9616-57E786AE80AF}">
      <dgm:prSet phldrT="[Text]"/>
      <dgm:spPr/>
      <dgm:t>
        <a:bodyPr/>
        <a:lstStyle/>
        <a:p>
          <a:r>
            <a:rPr lang="en-US" dirty="0">
              <a:latin typeface="Times New Roman" panose="02020603050405020304" pitchFamily="18" charset="0"/>
              <a:cs typeface="Times New Roman" panose="02020603050405020304" pitchFamily="18" charset="0"/>
            </a:rPr>
            <a:t>Understand the company processes and project scope.</a:t>
          </a:r>
        </a:p>
      </dgm:t>
    </dgm:pt>
    <dgm:pt modelId="{326A986D-69A4-4AC0-AD9B-462FFC9C3F18}" cxnId="{AEE28BEF-3F73-41A5-9307-D42A450FCA17}" type="parTrans">
      <dgm:prSet/>
      <dgm:spPr/>
      <dgm:t>
        <a:bodyPr/>
        <a:lstStyle/>
        <a:p>
          <a:endParaRPr lang="en-US"/>
        </a:p>
      </dgm:t>
    </dgm:pt>
    <dgm:pt modelId="{304E70AD-39C7-4C28-BF7B-6EE91BAE97B7}" cxnId="{AEE28BEF-3F73-41A5-9307-D42A450FCA17}" type="sibTrans">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cxnId="{6C7D4BBB-EED6-4011-9FBC-87F683D5B245}" type="parTrans">
      <dgm:prSet/>
      <dgm:spPr/>
      <dgm:t>
        <a:bodyPr/>
        <a:lstStyle/>
        <a:p>
          <a:endParaRPr lang="en-US"/>
        </a:p>
      </dgm:t>
    </dgm:pt>
    <dgm:pt modelId="{B81593E2-4CAC-4783-8D2D-E9DDD236A942}" cxnId="{6C7D4BBB-EED6-4011-9FBC-87F683D5B245}" type="sibTrans">
      <dgm:prSet/>
      <dgm:spPr/>
      <dgm:t>
        <a:bodyPr/>
        <a:lstStyle/>
        <a:p>
          <a:endParaRPr lang="en-US"/>
        </a:p>
      </dgm:t>
    </dgm:pt>
    <dgm:pt modelId="{9FED87C4-3F3B-4A18-9185-9F80CFEDEA2E}">
      <dgm:prSet phldrT="[Text]"/>
      <dgm:spPr/>
      <dgm:t>
        <a:bodyPr/>
        <a:lstStyle/>
        <a:p>
          <a:r>
            <a:rPr lang="en-US" dirty="0"/>
            <a:t>Complete basic coding tasks or documentation to familiarize with codebase.</a:t>
          </a:r>
          <a:endParaRPr lang="en-US" dirty="0">
            <a:latin typeface="Times New Roman" panose="02020603050405020304" pitchFamily="18" charset="0"/>
            <a:cs typeface="Times New Roman" panose="02020603050405020304" pitchFamily="18" charset="0"/>
          </a:endParaRPr>
        </a:p>
      </dgm:t>
    </dgm:pt>
    <dgm:pt modelId="{669F5586-1E47-4A85-AA72-0E435BABD665}" cxnId="{27611794-B6EF-4593-A560-02BF7692DC5A}" type="parTrans">
      <dgm:prSet/>
      <dgm:spPr/>
      <dgm:t>
        <a:bodyPr/>
        <a:lstStyle/>
        <a:p>
          <a:endParaRPr lang="en-US"/>
        </a:p>
      </dgm:t>
    </dgm:pt>
    <dgm:pt modelId="{AD0D1882-5210-4A49-9875-4AAC43595580}" cxnId="{27611794-B6EF-4593-A560-02BF7692DC5A}" type="sibTrans">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cxnId="{D1BA1DD0-A52A-47BF-962D-9810C87E1576}" type="parTrans">
      <dgm:prSet/>
      <dgm:spPr/>
      <dgm:t>
        <a:bodyPr/>
        <a:lstStyle/>
        <a:p>
          <a:endParaRPr lang="en-US"/>
        </a:p>
      </dgm:t>
    </dgm:pt>
    <dgm:pt modelId="{2868AD8D-4E38-46CE-A972-709857BF40AC}" cxnId="{D1BA1DD0-A52A-47BF-962D-9810C87E1576}" type="sibTrans">
      <dgm:prSet/>
      <dgm:spPr/>
      <dgm:t>
        <a:bodyPr/>
        <a:lstStyle/>
        <a:p>
          <a:endParaRPr lang="en-US"/>
        </a:p>
      </dgm:t>
    </dgm:pt>
    <dgm:pt modelId="{73DB572E-062D-41AD-8033-D361B8E583DB}">
      <dgm:prSet phldrT="[Text]"/>
      <dgm:spPr/>
      <dgm:t>
        <a:bodyPr/>
        <a:lstStyle/>
        <a:p>
          <a:r>
            <a:rPr lang="en-US" dirty="0"/>
            <a:t>Demonstrate improved coding standards, problem-solving, and understanding of project requirements.</a:t>
          </a:r>
          <a:endParaRPr lang="en-US" dirty="0">
            <a:latin typeface="Times New Roman" panose="02020603050405020304" pitchFamily="18" charset="0"/>
            <a:cs typeface="Times New Roman" panose="02020603050405020304" pitchFamily="18" charset="0"/>
          </a:endParaRPr>
        </a:p>
      </dgm:t>
    </dgm:pt>
    <dgm:pt modelId="{75D01B62-D132-48B8-9D06-D0A551A21107}" cxnId="{AA17007A-110D-43AE-B6F2-DF2DF885F2E2}" type="parTrans">
      <dgm:prSet/>
      <dgm:spPr/>
      <dgm:t>
        <a:bodyPr/>
        <a:lstStyle/>
        <a:p>
          <a:endParaRPr lang="en-US"/>
        </a:p>
      </dgm:t>
    </dgm:pt>
    <dgm:pt modelId="{98BDB650-3386-4D3D-8E80-609010499291}" cxnId="{AA17007A-110D-43AE-B6F2-DF2DF885F2E2}" type="sibTrans">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cxnId="{DA8CD5E8-B2EE-41E4-8EC6-CFB41D688F68}" type="parTrans">
      <dgm:prSet/>
      <dgm:spPr/>
      <dgm:t>
        <a:bodyPr/>
        <a:lstStyle/>
        <a:p>
          <a:endParaRPr lang="en-US"/>
        </a:p>
      </dgm:t>
    </dgm:pt>
    <dgm:pt modelId="{5E9E6A6F-635A-4791-A107-01E95B62EA08}" cxnId="{DA8CD5E8-B2EE-41E4-8EC6-CFB41D688F68}" type="sibTrans">
      <dgm:prSet/>
      <dgm:spPr/>
      <dgm:t>
        <a:bodyPr/>
        <a:lstStyle/>
        <a:p>
          <a:endParaRPr lang="en-US"/>
        </a:p>
      </dgm:t>
    </dgm:pt>
    <dgm:pt modelId="{126A464E-F8AF-4E81-8D47-2A3EF23849CB}">
      <dgm:prSet/>
      <dgm:spPr/>
      <dgm:t>
        <a:bodyPr/>
        <a:lstStyle/>
        <a:p>
          <a:r>
            <a:rPr lang="en-US" dirty="0"/>
            <a:t>Showcase completed work, lessons learned, and plan for next steps or handover.</a:t>
          </a:r>
          <a:endParaRPr lang="en-GB" dirty="0"/>
        </a:p>
      </dgm:t>
    </dgm:pt>
    <dgm:pt modelId="{EC132CE0-420F-40FF-97E5-B54F2D3A707E}" cxnId="{34E2CA94-EE38-43F1-8244-8F3DBE74C47B}" type="parTrans">
      <dgm:prSet/>
      <dgm:spPr/>
      <dgm:t>
        <a:bodyPr/>
        <a:lstStyle/>
        <a:p>
          <a:endParaRPr lang="en-GB"/>
        </a:p>
      </dgm:t>
    </dgm:pt>
    <dgm:pt modelId="{54C172BC-D35C-4287-A012-F90028269BBF}" cxnId="{34E2CA94-EE38-43F1-8244-8F3DBE74C47B}" type="sibTrans">
      <dgm:prSet/>
      <dgm:spPr/>
      <dgm:t>
        <a:bodyPr/>
        <a:lstStyle/>
        <a:p>
          <a:endParaRPr lang="en-GB"/>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DA8872B7-3CAE-40FA-9263-ED782D329981}"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D0346696-18E0-4E5A-B733-EB6D69E64FA6}" type="pres">
      <dgm:prSet presAssocID="{5E92505A-51E0-4F78-B3C5-704ACF8710DE}" presName="Child4" presStyleLbl="revTx" presStyleIdx="0" presStyleCnt="0">
        <dgm:presLayoutVars>
          <dgm:chMax val="0"/>
          <dgm:chPref val="0"/>
          <dgm:bulletEnabled val="1"/>
        </dgm:presLayoutVars>
      </dgm:prSet>
      <dgm:spPr/>
    </dgm:pt>
    <dgm:pt modelId="{927E1EB8-30AC-4957-8B5E-800527A91E48}"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02D0CD8C-C59F-405A-AAC8-89AA97D36D41}" type="presOf" srcId="{9FED87C4-3F3B-4A18-9185-9F80CFEDEA2E}" destId="{6BCCFBA6-7A43-4631-AD7F-AFB10E1E6CD7}" srcOrd="1" destOrd="0" presId="urn:microsoft.com/office/officeart/2011/layout/InterconnectedBlockProcess"/>
    <dgm:cxn modelId="{57216790-40CA-4FC1-A22B-BD2D92DD5537}" type="presOf" srcId="{73DB572E-062D-41AD-8033-D361B8E583DB}" destId="{2532504F-5FE1-4C97-B485-F05E8885EACC}" srcOrd="0"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34E2CA94-EE38-43F1-8244-8F3DBE74C47B}" srcId="{5E92505A-51E0-4F78-B3C5-704ACF8710DE}" destId="{126A464E-F8AF-4E81-8D47-2A3EF23849CB}" srcOrd="0" destOrd="0" parTransId="{EC132CE0-420F-40FF-97E5-B54F2D3A707E}" sibTransId="{54C172BC-D35C-4287-A012-F90028269BBF}"/>
    <dgm:cxn modelId="{F68F949A-245C-4136-B9D7-9229F30FDEC9}" type="presOf" srcId="{A59EC69B-8F3F-425B-819F-E8C557946AEE}" destId="{4C66D42D-7E6D-4563-AFDC-369C30B73F70}" srcOrd="0" destOrd="0" presId="urn:microsoft.com/office/officeart/2011/layout/InterconnectedBlockProcess"/>
    <dgm:cxn modelId="{B82646A0-1787-41B7-94F3-BEBCB992D50B}" type="presOf" srcId="{5E92505A-51E0-4F78-B3C5-704ACF8710DE}" destId="{927E1EB8-30AC-4957-8B5E-800527A91E48}" srcOrd="0" destOrd="0" presId="urn:microsoft.com/office/officeart/2011/layout/InterconnectedBlockProcess"/>
    <dgm:cxn modelId="{96C779B5-19C2-41DC-BB68-C8C4EDBCA390}" type="presOf" srcId="{73DB572E-062D-41AD-8033-D361B8E583DB}" destId="{0D08ED52-6744-4369-B780-916B09984775}" srcOrd="1"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EAE635E0-336E-425A-8F72-F80B5589FD35}" type="presOf" srcId="{126A464E-F8AF-4E81-8D47-2A3EF23849CB}" destId="{D0346696-18E0-4E5A-B733-EB6D69E64FA6}" srcOrd="1" destOrd="0" presId="urn:microsoft.com/office/officeart/2011/layout/InterconnectedBlockProcess"/>
    <dgm:cxn modelId="{FA2557E8-C96E-4302-BB90-4BDE8A80E2D1}" type="presOf" srcId="{126A464E-F8AF-4E81-8D47-2A3EF23849CB}" destId="{FC0F1314-3294-4A8C-8DCE-EB53E236164C}" srcOrd="0" destOrd="0"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CE4C8727-E89C-427A-B0C1-28BCF37DB03B}" type="presParOf" srcId="{A6BCDA7B-D633-438F-B44D-CB4D60E5C492}" destId="{DA8872B7-3CAE-40FA-9263-ED782D329981}" srcOrd="0" destOrd="0" presId="urn:microsoft.com/office/officeart/2011/layout/InterconnectedBlockProcess"/>
    <dgm:cxn modelId="{3F2F73F3-1ED8-41D3-BF39-1F98E5C69511}" type="presParOf" srcId="{DA8872B7-3CAE-40FA-9263-ED782D329981}" destId="{FC0F1314-3294-4A8C-8DCE-EB53E236164C}" srcOrd="0" destOrd="0" presId="urn:microsoft.com/office/officeart/2011/layout/InterconnectedBlockProcess"/>
    <dgm:cxn modelId="{1AE4D08B-FA0D-4A77-8253-0387587B4228}" type="presParOf" srcId="{A6BCDA7B-D633-438F-B44D-CB4D60E5C492}" destId="{D0346696-18E0-4E5A-B733-EB6D69E64FA6}" srcOrd="1" destOrd="0" presId="urn:microsoft.com/office/officeart/2011/layout/InterconnectedBlockProcess"/>
    <dgm:cxn modelId="{3F0CC095-85FB-44DB-B469-6FFE580CB563}" type="presParOf" srcId="{A6BCDA7B-D633-438F-B44D-CB4D60E5C492}" destId="{927E1EB8-30AC-4957-8B5E-800527A91E48}"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28073" cy="4058195"/>
        <a:chOff x="0" y="0"/>
        <a:chExt cx="5528073" cy="4058195"/>
      </a:xfrm>
    </dsp:grpSpPr>
    <dsp:sp modelId="{FC0F1314-3294-4A8C-8DCE-EB53E236164C}">
      <dsp:nvSpPr>
        <dsp:cNvPr id="3" name="Rectangular Callout 2"/>
        <dsp:cNvSpPr/>
      </dsp:nvSpPr>
      <dsp:spPr bwMode="white">
        <a:xfrm>
          <a:off x="6639818" y="767810"/>
          <a:ext cx="1382018" cy="3290385"/>
        </a:xfrm>
        <a:prstGeom prst="wedgeRectCallout">
          <a:avLst>
            <a:gd name="adj1" fmla="val 0"/>
            <a:gd name="adj2" fmla="val 0"/>
          </a:avLst>
        </a:prstGeom>
      </dsp:spPr>
      <dsp:style>
        <a:lnRef idx="2">
          <a:schemeClr val="lt1"/>
        </a:lnRef>
        <a:fillRef idx="1">
          <a:schemeClr val="accent1">
            <a:tint val="50000"/>
            <a:hueOff val="0"/>
            <a:satOff val="0"/>
            <a:lumOff val="0"/>
            <a:alpha val="100000"/>
          </a:schemeClr>
        </a:fillRef>
        <a:effectRef idx="0">
          <a:scrgbClr r="0" g="0" b="0"/>
        </a:effectRef>
        <a:fontRef idx="minor"/>
      </dsp:style>
      <dsp:txBody>
        <a:bodyPr lIns="44450" tIns="44450" rIns="44450" bIns="44450" anchor="t"/>
        <a:lstStyle>
          <a:lvl1pPr algn="r">
            <a:defRPr sz="1400"/>
          </a:lvl1pPr>
          <a:lvl2pPr marL="57150" indent="-57150" algn="r">
            <a:defRPr sz="1000"/>
          </a:lvl2pPr>
          <a:lvl3pPr marL="114300" indent="-57150" algn="r">
            <a:defRPr sz="1000"/>
          </a:lvl3pPr>
          <a:lvl4pPr marL="171450" indent="-57150" algn="r">
            <a:defRPr sz="1000"/>
          </a:lvl4pPr>
          <a:lvl5pPr marL="228600" indent="-57150" algn="r">
            <a:defRPr sz="1000"/>
          </a:lvl5pPr>
          <a:lvl6pPr marL="285750" indent="-57150" algn="r">
            <a:defRPr sz="1000"/>
          </a:lvl6pPr>
          <a:lvl7pPr marL="342900" indent="-57150" algn="r">
            <a:defRPr sz="1000"/>
          </a:lvl7pPr>
          <a:lvl8pPr marL="400050" indent="-57150" algn="r">
            <a:defRPr sz="1000"/>
          </a:lvl8pPr>
          <a:lvl9pPr marL="457200" indent="-57150" algn="r">
            <a:defRPr sz="1000"/>
          </a:lvl9pPr>
        </a:lstStyle>
        <a:p>
          <a:pPr lvl="0">
            <a:lnSpc>
              <a:spcPct val="100000"/>
            </a:lnSpc>
            <a:spcBef>
              <a:spcPct val="0"/>
            </a:spcBef>
            <a:spcAft>
              <a:spcPct val="35000"/>
            </a:spcAft>
          </a:pPr>
          <a:r>
            <a:rPr lang="en-US" dirty="0">
              <a:solidFill>
                <a:schemeClr val="tx1"/>
              </a:solidFill>
            </a:rPr>
            <a:t>Showcase completed work, lessons learned, and plan for next steps or handover.</a:t>
          </a:r>
          <a:endParaRPr lang="en-GB" dirty="0">
            <a:solidFill>
              <a:schemeClr val="tx1"/>
            </a:solidFill>
          </a:endParaRPr>
        </a:p>
      </dsp:txBody>
      <dsp:txXfrm>
        <a:off x="6639818" y="767810"/>
        <a:ext cx="1382018" cy="3290385"/>
      </dsp:txXfrm>
    </dsp:sp>
    <dsp:sp modelId="{927E1EB8-30AC-4957-8B5E-800527A91E48}">
      <dsp:nvSpPr>
        <dsp:cNvPr id="4" name="Rectangles 3"/>
        <dsp:cNvSpPr/>
      </dsp:nvSpPr>
      <dsp:spPr bwMode="white">
        <a:xfrm>
          <a:off x="6639818" y="0"/>
          <a:ext cx="1382018" cy="767810"/>
        </a:xfrm>
        <a:prstGeom prst="rect">
          <a:avLst/>
        </a:prstGeom>
      </dsp:spPr>
      <dsp:style>
        <a:lnRef idx="2">
          <a:schemeClr val="lt1"/>
        </a:lnRef>
        <a:fillRef idx="1">
          <a:schemeClr val="accent2"/>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5" name="Rectangular Callout 4"/>
        <dsp:cNvSpPr/>
      </dsp:nvSpPr>
      <dsp:spPr bwMode="white">
        <a:xfrm>
          <a:off x="5257800" y="767810"/>
          <a:ext cx="1382018" cy="3071242"/>
        </a:xfrm>
        <a:prstGeom prst="wedgeRectCallout">
          <a:avLst>
            <a:gd name="adj1" fmla="val 62500"/>
            <a:gd name="adj2" fmla="val 20830"/>
          </a:avLst>
        </a:prstGeom>
      </dsp:spPr>
      <dsp:style>
        <a:lnRef idx="2">
          <a:schemeClr val="lt1"/>
        </a:lnRef>
        <a:fillRef idx="1">
          <a:schemeClr val="accent1">
            <a:tint val="50000"/>
            <a:hueOff val="-4020000"/>
            <a:satOff val="9150"/>
            <a:lumOff val="3399"/>
            <a:alpha val="100000"/>
          </a:schemeClr>
        </a:fillRef>
        <a:effectRef idx="0">
          <a:scrgbClr r="0" g="0" b="0"/>
        </a:effectRef>
        <a:fontRef idx="minor"/>
      </dsp:style>
      <dsp:txBody>
        <a:bodyPr lIns="44450" tIns="44450" rIns="44450" bIns="44450" anchor="t"/>
        <a:lstStyle>
          <a:lvl1pPr algn="r">
            <a:defRPr sz="1400"/>
          </a:lvl1pPr>
          <a:lvl2pPr marL="57150" indent="-57150" algn="r">
            <a:defRPr sz="1000"/>
          </a:lvl2pPr>
          <a:lvl3pPr marL="114300" indent="-57150" algn="r">
            <a:defRPr sz="1000"/>
          </a:lvl3pPr>
          <a:lvl4pPr marL="171450" indent="-57150" algn="r">
            <a:defRPr sz="1000"/>
          </a:lvl4pPr>
          <a:lvl5pPr marL="228600" indent="-57150" algn="r">
            <a:defRPr sz="1000"/>
          </a:lvl5pPr>
          <a:lvl6pPr marL="285750" indent="-57150" algn="r">
            <a:defRPr sz="1000"/>
          </a:lvl6pPr>
          <a:lvl7pPr marL="342900" indent="-57150" algn="r">
            <a:defRPr sz="1000"/>
          </a:lvl7pPr>
          <a:lvl8pPr marL="400050" indent="-57150" algn="r">
            <a:defRPr sz="1000"/>
          </a:lvl8pPr>
          <a:lvl9pPr marL="457200" indent="-57150" algn="r">
            <a:defRPr sz="1000"/>
          </a:lvl9pPr>
        </a:lstStyle>
        <a:p>
          <a:pPr lvl="0">
            <a:lnSpc>
              <a:spcPct val="100000"/>
            </a:lnSpc>
            <a:spcBef>
              <a:spcPct val="0"/>
            </a:spcBef>
            <a:spcAft>
              <a:spcPct val="35000"/>
            </a:spcAft>
          </a:pPr>
          <a:r>
            <a:rPr lang="en-US" dirty="0">
              <a:solidFill>
                <a:schemeClr val="tx1"/>
              </a:solidFill>
            </a:rPr>
            <a:t>Demonstrate improved coding standards, problem-solving, and understanding of project requirements.</a:t>
          </a:r>
          <a:endParaRPr lang="en-US" dirty="0">
            <a:solidFill>
              <a:schemeClr val="tx1"/>
            </a:solidFill>
            <a:latin typeface="Times New Roman" panose="02020603050405020304" pitchFamily="18" charset="0"/>
            <a:cs typeface="Times New Roman" panose="02020603050405020304" pitchFamily="18" charset="0"/>
          </a:endParaRPr>
        </a:p>
      </dsp:txBody>
      <dsp:txXfrm>
        <a:off x="5257800" y="767810"/>
        <a:ext cx="1382018" cy="3071242"/>
      </dsp:txXfrm>
    </dsp:sp>
    <dsp:sp modelId="{4C66D42D-7E6D-4563-AFDC-369C30B73F70}">
      <dsp:nvSpPr>
        <dsp:cNvPr id="6" name="Rectangles 5"/>
        <dsp:cNvSpPr/>
      </dsp:nvSpPr>
      <dsp:spPr bwMode="white">
        <a:xfrm>
          <a:off x="5257800" y="111600"/>
          <a:ext cx="1382018" cy="658239"/>
        </a:xfrm>
        <a:prstGeom prst="rect">
          <a:avLst/>
        </a:prstGeom>
      </dsp:spPr>
      <dsp:style>
        <a:lnRef idx="2">
          <a:schemeClr val="lt1"/>
        </a:lnRef>
        <a:fillRef idx="1">
          <a:schemeClr val="accent3"/>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7" name="Rectangular Callout 6"/>
        <dsp:cNvSpPr/>
      </dsp:nvSpPr>
      <dsp:spPr bwMode="white">
        <a:xfrm>
          <a:off x="3875782" y="767810"/>
          <a:ext cx="1382018" cy="2851694"/>
        </a:xfrm>
        <a:prstGeom prst="wedgeRectCallout">
          <a:avLst>
            <a:gd name="adj1" fmla="val 62500"/>
            <a:gd name="adj2" fmla="val 20830"/>
          </a:avLst>
        </a:prstGeom>
      </dsp:spPr>
      <dsp:style>
        <a:lnRef idx="2">
          <a:schemeClr val="lt1"/>
        </a:lnRef>
        <a:fillRef idx="1">
          <a:schemeClr val="accent1">
            <a:tint val="50000"/>
            <a:hueOff val="-8040000"/>
            <a:satOff val="18301"/>
            <a:lumOff val="6797"/>
            <a:alpha val="100000"/>
          </a:schemeClr>
        </a:fillRef>
        <a:effectRef idx="0">
          <a:scrgbClr r="0" g="0" b="0"/>
        </a:effectRef>
        <a:fontRef idx="minor"/>
      </dsp:style>
      <dsp:txXfrm>
        <a:off x="3875782" y="767810"/>
        <a:ext cx="1382018" cy="2851694"/>
      </dsp:txXfrm>
    </dsp:sp>
    <dsp:sp modelId="{00BB3360-A9BB-4051-A4B1-1216F82F642C}">
      <dsp:nvSpPr>
        <dsp:cNvPr id="9" name="Rectangles 8"/>
        <dsp:cNvSpPr/>
      </dsp:nvSpPr>
      <dsp:spPr bwMode="white">
        <a:xfrm>
          <a:off x="3875782" y="219548"/>
          <a:ext cx="1382018" cy="548262"/>
        </a:xfrm>
        <a:prstGeom prst="rect">
          <a:avLst/>
        </a:prstGeom>
      </dsp:spPr>
      <dsp:style>
        <a:lnRef idx="2">
          <a:schemeClr val="lt1"/>
        </a:lnRef>
        <a:fillRef idx="1">
          <a:schemeClr val="accent4"/>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Review 1</a:t>
          </a:r>
        </a:p>
      </dsp:txBody>
      <dsp:txXfrm>
        <a:off x="3875782" y="219548"/>
        <a:ext cx="1382018" cy="548262"/>
      </dsp:txXfrm>
    </dsp:sp>
    <dsp:sp modelId="{A134CDD1-D85F-44EF-8BEE-9F99A855C1E6}">
      <dsp:nvSpPr>
        <dsp:cNvPr id="10" name="Rectangular Callout 9"/>
        <dsp:cNvSpPr/>
      </dsp:nvSpPr>
      <dsp:spPr bwMode="white">
        <a:xfrm>
          <a:off x="2493763" y="767810"/>
          <a:ext cx="1382018" cy="2632145"/>
        </a:xfrm>
        <a:prstGeom prst="wedgeRectCallout">
          <a:avLst>
            <a:gd name="adj1" fmla="val 62500"/>
            <a:gd name="adj2" fmla="val 20830"/>
          </a:avLst>
        </a:prstGeom>
      </dsp:spPr>
      <dsp:style>
        <a:lnRef idx="2">
          <a:schemeClr val="lt1"/>
        </a:lnRef>
        <a:fillRef idx="1">
          <a:schemeClr val="accent1">
            <a:tint val="50000"/>
            <a:hueOff val="-12060000"/>
            <a:satOff val="27451"/>
            <a:lumOff val="10196"/>
            <a:alpha val="100000"/>
          </a:schemeClr>
        </a:fillRef>
        <a:effectRef idx="0">
          <a:scrgbClr r="0" g="0" b="0"/>
        </a:effectRef>
        <a:fontRef idx="minor"/>
      </dsp:style>
      <dsp:txBody>
        <a:bodyPr lIns="44450" tIns="44450" rIns="44450" bIns="44450" anchor="t"/>
        <a:lstStyle>
          <a:lvl1pPr algn="r">
            <a:defRPr sz="1400"/>
          </a:lvl1pPr>
          <a:lvl2pPr marL="57150" indent="-57150" algn="r">
            <a:defRPr sz="1000"/>
          </a:lvl2pPr>
          <a:lvl3pPr marL="114300" indent="-57150" algn="r">
            <a:defRPr sz="1000"/>
          </a:lvl3pPr>
          <a:lvl4pPr marL="171450" indent="-57150" algn="r">
            <a:defRPr sz="1000"/>
          </a:lvl4pPr>
          <a:lvl5pPr marL="228600" indent="-57150" algn="r">
            <a:defRPr sz="1000"/>
          </a:lvl5pPr>
          <a:lvl6pPr marL="285750" indent="-57150" algn="r">
            <a:defRPr sz="1000"/>
          </a:lvl6pPr>
          <a:lvl7pPr marL="342900" indent="-57150" algn="r">
            <a:defRPr sz="1000"/>
          </a:lvl7pPr>
          <a:lvl8pPr marL="400050" indent="-57150" algn="r">
            <a:defRPr sz="1000"/>
          </a:lvl8pPr>
          <a:lvl9pPr marL="457200" indent="-57150" algn="r">
            <a:defRPr sz="10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Understand the company processes and project scope.</a:t>
          </a:r>
          <a:endParaRPr>
            <a:solidFill>
              <a:schemeClr val="tx1"/>
            </a:solidFill>
          </a:endParaRPr>
        </a:p>
      </dsp:txBody>
      <dsp:txXfrm>
        <a:off x="2493763" y="767810"/>
        <a:ext cx="1382018" cy="2632145"/>
      </dsp:txXfrm>
    </dsp:sp>
    <dsp:sp modelId="{65257024-FAC0-4522-B139-1CC85B547BE8}">
      <dsp:nvSpPr>
        <dsp:cNvPr id="11" name="Rectangles 10"/>
        <dsp:cNvSpPr/>
      </dsp:nvSpPr>
      <dsp:spPr bwMode="white">
        <a:xfrm>
          <a:off x="2493763" y="329120"/>
          <a:ext cx="1382018" cy="438691"/>
        </a:xfrm>
        <a:prstGeom prst="rect">
          <a:avLst/>
        </a:prstGeom>
      </dsp:spPr>
      <dsp:style>
        <a:lnRef idx="2">
          <a:schemeClr val="lt1"/>
        </a:lnRef>
        <a:fillRef idx="1">
          <a:schemeClr val="accent5"/>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Review 0</a:t>
          </a:r>
        </a:p>
      </dsp:txBody>
      <dsp:txXfrm>
        <a:off x="2493763" y="329120"/>
        <a:ext cx="1382018" cy="438691"/>
      </dsp:txXfrm>
    </dsp:sp>
    <dsp:sp modelId="{6BCCFBA6-7A43-4631-AD7F-AFB10E1E6CD7}">
      <dsp:nvSpPr>
        <dsp:cNvPr id="8" name="Rectangles 7"/>
        <dsp:cNvSpPr/>
      </dsp:nvSpPr>
      <dsp:spPr bwMode="white">
        <a:xfrm>
          <a:off x="4051022" y="767810"/>
          <a:ext cx="1206778" cy="2851694"/>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44450" tIns="44450" rIns="44450" bIns="44450" anchor="t"/>
        <a:lstStyle>
          <a:lvl1pPr algn="r">
            <a:defRPr sz="1400"/>
          </a:lvl1pPr>
          <a:lvl2pPr marL="57150" indent="-57150" algn="r">
            <a:defRPr sz="1100"/>
          </a:lvl2pPr>
          <a:lvl3pPr marL="114300" indent="-57150" algn="r">
            <a:defRPr sz="1100"/>
          </a:lvl3pPr>
          <a:lvl4pPr marL="171450" indent="-57150" algn="r">
            <a:defRPr sz="1100"/>
          </a:lvl4pPr>
          <a:lvl5pPr marL="228600" indent="-57150" algn="r">
            <a:defRPr sz="1100"/>
          </a:lvl5pPr>
          <a:lvl6pPr marL="285750" indent="-57150" algn="r">
            <a:defRPr sz="1100"/>
          </a:lvl6pPr>
          <a:lvl7pPr marL="342900" indent="-57150" algn="r">
            <a:defRPr sz="1100"/>
          </a:lvl7pPr>
          <a:lvl8pPr marL="400050" indent="-57150" algn="r">
            <a:defRPr sz="1100"/>
          </a:lvl8pPr>
          <a:lvl9pPr marL="457200" indent="-57150" algn="r">
            <a:defRPr sz="1100"/>
          </a:lvl9pPr>
        </a:lstStyle>
        <a:p>
          <a:endParaRPr>
            <a:solidFill>
              <a:schemeClr val="tx1"/>
            </a:solidFill>
          </a:endParaRPr>
        </a:p>
      </dsp:txBody>
      <dsp:txXfrm>
        <a:off x="4051022" y="767810"/>
        <a:ext cx="1206778" cy="285169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ptType="node node"/>
        <dgm:presOf axis="des des" ptType="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Afroj</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Alam</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Asif Mohammad H B</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Internship/Project 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endParaRPr lang="en-US" sz="2000" b="1" dirty="0">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Sampath A K / Dr. Abdul Khadar A</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Review-0 Presentation </a:t>
            </a:r>
            <a:endPar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algn="ct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Software Development</a:t>
            </a:r>
            <a:b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gridCol w="3950282"/>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Vishnu Nandan A R</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20211CSE0856</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8-CSE-12</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72</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b="1" dirty="0"/>
              <a:t>Developers</a:t>
            </a:r>
            <a:endParaRPr lang="en-US" dirty="0"/>
          </a:p>
          <a:p>
            <a:pPr marL="0" indent="0">
              <a:buNone/>
            </a:pPr>
            <a:r>
              <a:rPr lang="en-US" dirty="0"/>
              <a:t>Responsible for writing and maintaining code.</a:t>
            </a:r>
            <a:endParaRPr lang="en-US" dirty="0"/>
          </a:p>
          <a:p>
            <a:pPr marL="0" indent="0">
              <a:buNone/>
            </a:pPr>
            <a:r>
              <a:rPr lang="en-US" dirty="0"/>
              <a:t>Work in close collaboration with the Tech Lead and QA.</a:t>
            </a:r>
            <a:endParaRPr lang="en-US" dirty="0"/>
          </a:p>
          <a:p>
            <a:endParaRPr lang="en-US" b="1" dirty="0"/>
          </a:p>
          <a:p>
            <a:r>
              <a:rPr lang="en-US" b="1" dirty="0"/>
              <a:t>Quality Assurance (QA) / Testers</a:t>
            </a:r>
            <a:endParaRPr lang="en-US" dirty="0"/>
          </a:p>
          <a:p>
            <a:pPr marL="0" indent="0">
              <a:buNone/>
            </a:pPr>
            <a:r>
              <a:rPr lang="en-US" dirty="0"/>
              <a:t>Verify that the software meets requirements.</a:t>
            </a:r>
            <a:endParaRPr lang="en-US" dirty="0"/>
          </a:p>
          <a:p>
            <a:pPr marL="0" indent="0">
              <a:buNone/>
            </a:pPr>
            <a:r>
              <a:rPr lang="en-US" dirty="0"/>
              <a:t>Perform functional, integration, and regression testing.</a:t>
            </a:r>
            <a:endParaRPr lang="en-US"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60432"/>
            <a:ext cx="10515600" cy="4058194"/>
          </a:xfrm>
        </p:spPr>
        <p:txBody>
          <a:bodyPr/>
          <a:lstStyle/>
          <a:p>
            <a:r>
              <a:rPr lang="en-US" b="1" dirty="0"/>
              <a:t>High Competition:</a:t>
            </a:r>
            <a:br>
              <a:rPr lang="en-US" dirty="0"/>
            </a:br>
            <a:r>
              <a:rPr lang="en-US" dirty="0"/>
              <a:t>With many qualified applicants vying for limited spots, it can be challenging to stand out from the crowd.</a:t>
            </a:r>
            <a:endParaRPr lang="en-US" dirty="0"/>
          </a:p>
          <a:p>
            <a:r>
              <a:rPr lang="en-US" b="1" dirty="0"/>
              <a:t>Specific Skill Requirements:</a:t>
            </a:r>
            <a:br>
              <a:rPr lang="en-US" dirty="0"/>
            </a:br>
            <a:r>
              <a:rPr lang="en-US" dirty="0"/>
              <a:t>Test Yantra may be looking for proficiency in particular programming languages or frameworks (e.g., Python, HTML, CSS, JavaScript, Django, React). Gaps in these skills could make the application process more challenging</a:t>
            </a:r>
            <a:endParaRPr lang="en-US" dirty="0"/>
          </a:p>
          <a:p>
            <a:r>
              <a:rPr lang="en-US" b="1" dirty="0"/>
              <a:t>Networking Opportunities:</a:t>
            </a:r>
            <a:br>
              <a:rPr lang="en-US" dirty="0"/>
            </a:br>
            <a:r>
              <a:rPr lang="en-US" dirty="0"/>
              <a:t>Sometimes, not having strong industry connections or referrals can make it harder to get noticed during the application process.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979715"/>
            <a:ext cx="10215465" cy="3889622"/>
          </a:xfrm>
        </p:spPr>
        <p:txBody>
          <a:bodyPr/>
          <a:lstStyle/>
          <a:p>
            <a:pPr marL="0" indent="0">
              <a:buNone/>
            </a:pPr>
            <a:r>
              <a:rPr lang="en-US" b="1" dirty="0"/>
              <a:t>Enhance User Experience:</a:t>
            </a:r>
            <a:r>
              <a:rPr lang="en-US" dirty="0"/>
              <a:t> Develop and integrate features that make web applications more intuitive and responsive for end-users</a:t>
            </a:r>
            <a:endParaRPr lang="en-US" dirty="0"/>
          </a:p>
          <a:p>
            <a:pPr marL="0" indent="0">
              <a:buNone/>
            </a:pPr>
            <a:r>
              <a:rPr lang="en-US" b="1" dirty="0"/>
              <a:t>Improve Code Quality &amp; Efficiency:</a:t>
            </a:r>
            <a:r>
              <a:rPr lang="en-US" dirty="0"/>
              <a:t> Write clean, maintainable code using Python, Django, React, etc., ensuring scalability and ease of future enhancements.</a:t>
            </a:r>
            <a:endParaRPr lang="en-US" dirty="0"/>
          </a:p>
          <a:p>
            <a:pPr marL="0" indent="0">
              <a:buNone/>
            </a:pPr>
            <a:r>
              <a:rPr lang="en-US" b="1" dirty="0"/>
              <a:t>Operational Platform:</a:t>
            </a:r>
            <a:r>
              <a:rPr lang="en-US" dirty="0"/>
              <a:t> The developed features and improvements become part of the live software used by clients, enhancing their daily operations.</a:t>
            </a:r>
            <a:endParaRPr lang="en-US" dirty="0"/>
          </a:p>
          <a:p>
            <a:pPr marL="0" indent="0">
              <a:buNone/>
            </a:pPr>
            <a:r>
              <a:rPr lang="en-US" b="1" dirty="0"/>
              <a:t>Training and Documentation:</a:t>
            </a:r>
            <a:r>
              <a:rPr lang="en-US" dirty="0"/>
              <a:t> Your work, including code and documentation, becomes a resource for onboarding new team members and for future troubleshooting and enhancements.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endParaRPr lang="en-GB" dirty="0">
              <a:solidFill>
                <a:srgbClr val="0070C0"/>
              </a:solidFill>
            </a:endParaRPr>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Literature Review</a:t>
            </a:r>
            <a:endParaRPr lang="en-US"/>
          </a:p>
        </p:txBody>
      </p:sp>
      <p:sp>
        <p:nvSpPr>
          <p:cNvPr id="3" name="Content Placeholder 2"/>
          <p:cNvSpPr>
            <a:spLocks noGrp="1"/>
          </p:cNvSpPr>
          <p:nvPr>
            <p:ph idx="1"/>
          </p:nvPr>
        </p:nvSpPr>
        <p:spPr/>
        <p:txBody>
          <a:bodyPr/>
          <a:p>
            <a:r>
              <a:rPr lang="en-US" altLang="en-US"/>
              <a:t>Why Python &amp; Django for E-Commerce?</a:t>
            </a:r>
            <a:endParaRPr lang="en-US" altLang="en-US"/>
          </a:p>
          <a:p>
            <a:r>
              <a:rPr lang="en-US" altLang="en-US"/>
              <a:t>Fast &amp; Secure: Built-in authentication, ORM, and security features (CSRF, SQL Injection protection).</a:t>
            </a:r>
            <a:endParaRPr lang="en-US" altLang="en-US"/>
          </a:p>
          <a:p>
            <a:r>
              <a:rPr lang="en-US" altLang="en-US"/>
              <a:t>Scalability &amp; Modularity: Supports large product catalogs &amp; user traffic with caching and microservices.</a:t>
            </a:r>
            <a:endParaRPr lang="en-US" altLang="en-US"/>
          </a:p>
          <a:p>
            <a:r>
              <a:rPr lang="en-US" altLang="en-US"/>
              <a:t>Rapid Development: Pre-built admin panel, Django REST Framework (DRF) for APIs, and database integrations.</a:t>
            </a:r>
            <a:endParaRPr lang="en-US" altLang="en-US"/>
          </a:p>
          <a:p>
            <a:endParaRPr lang="en-US"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Continuation...</a:t>
            </a:r>
            <a:endParaRPr lang="en-IN" alt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tLang="en-US">
                <a:sym typeface="+mn-ea"/>
              </a:rPr>
              <a:t>Key Technologies for Full Stack E-Commerce</a:t>
            </a:r>
            <a:r>
              <a:rPr lang="en-IN" altLang="en-US">
                <a:sym typeface="+mn-ea"/>
              </a:rPr>
              <a:t>:</a:t>
            </a:r>
            <a:endParaRPr lang="en-US" altLang="en-US"/>
          </a:p>
          <a:p>
            <a:r>
              <a:rPr lang="en-US" altLang="en-US">
                <a:sym typeface="+mn-ea"/>
              </a:rPr>
              <a:t>Frontend: React.js, Tailwind CSS for dynamic and responsive UI.</a:t>
            </a:r>
            <a:endParaRPr lang="en-US" altLang="en-US"/>
          </a:p>
          <a:p>
            <a:r>
              <a:rPr lang="en-US" altLang="en-US">
                <a:sym typeface="+mn-ea"/>
              </a:rPr>
              <a:t>Backend: Django + Django REST Framework (DRF) for handling business logic &amp; APIs.</a:t>
            </a:r>
            <a:endParaRPr lang="en-US" altLang="en-US"/>
          </a:p>
          <a:p>
            <a:r>
              <a:rPr lang="en-US" altLang="en-US">
                <a:sym typeface="+mn-ea"/>
              </a:rPr>
              <a:t>Payments &amp; Auth: JWT, OAuth, Stripe, Razorpay for secure transactions.</a:t>
            </a:r>
            <a:endParaRPr 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a:p>
        </p:txBody>
      </p:sp>
      <p:sp>
        <p:nvSpPr>
          <p:cNvPr id="3" name="Content Placeholder 2"/>
          <p:cNvSpPr>
            <a:spLocks noGrp="1"/>
          </p:cNvSpPr>
          <p:nvPr>
            <p:ph idx="1"/>
          </p:nvPr>
        </p:nvSpPr>
        <p:spPr/>
        <p:txBody>
          <a:bodyPr/>
          <a:p>
            <a:r>
              <a:rPr lang="en-IN" altLang="en-US"/>
              <a:t>Proposed System:</a:t>
            </a:r>
            <a:endParaRPr lang="en-IN" altLang="en-US"/>
          </a:p>
          <a:p>
            <a:r>
              <a:rPr lang="en-IN" altLang="en-US"/>
              <a:t>Django Framework,Python,Web Technologies,SQL</a:t>
            </a:r>
            <a:endParaRPr lang="en-IN" altLang="en-US"/>
          </a:p>
          <a:p>
            <a:r>
              <a:rPr lang="en-IN" altLang="en-US"/>
              <a:t>Work Assigned:</a:t>
            </a:r>
            <a:endParaRPr lang="en-IN" altLang="en-US"/>
          </a:p>
          <a:p>
            <a:r>
              <a:rPr lang="en-IN" altLang="en-US"/>
              <a:t>To create Website using Django Framework along with linking additional Json file and Bootstrap to it.</a:t>
            </a:r>
            <a:endParaRPr lang="en-IN"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US"/>
          </a:p>
        </p:txBody>
      </p:sp>
      <p:sp>
        <p:nvSpPr>
          <p:cNvPr id="3" name="Content Placeholder 2"/>
          <p:cNvSpPr>
            <a:spLocks noGrp="1"/>
          </p:cNvSpPr>
          <p:nvPr>
            <p:ph idx="1"/>
          </p:nvPr>
        </p:nvSpPr>
        <p:spPr>
          <a:xfrm>
            <a:off x="838200" y="1377950"/>
            <a:ext cx="10515600" cy="4351338"/>
          </a:xfrm>
        </p:spPr>
        <p:txBody>
          <a:bodyPr/>
          <a:p>
            <a:pPr marL="0" indent="0">
              <a:buNone/>
            </a:pPr>
            <a:endParaRPr lang="en-US" altLang="en-US"/>
          </a:p>
          <a:p>
            <a:r>
              <a:rPr lang="en-US" altLang="en-US"/>
              <a:t>Traditional food ordering systems face inefficiencies such as limited accessibility, manual order processing, security vulnerabilities, and lack of real-time tracking. There is a need for a scalable and secure e-commerce platform using Django to streamline menu management, order tracking, and payment processing while ensuring an enhanced user experience.</a:t>
            </a:r>
            <a:endParaRPr lang="en-US"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System Requirements</a:t>
            </a:r>
            <a:endParaRPr lang="en-US"/>
          </a:p>
        </p:txBody>
      </p:sp>
      <p:sp>
        <p:nvSpPr>
          <p:cNvPr id="3" name="Content Placeholder 2"/>
          <p:cNvSpPr>
            <a:spLocks noGrp="1"/>
          </p:cNvSpPr>
          <p:nvPr>
            <p:ph idx="1"/>
          </p:nvPr>
        </p:nvSpPr>
        <p:spPr>
          <a:xfrm>
            <a:off x="858520" y="1825625"/>
            <a:ext cx="10515600" cy="4351338"/>
          </a:xfrm>
        </p:spPr>
        <p:txBody>
          <a:bodyPr/>
          <a:p>
            <a:r>
              <a:rPr lang="en-IN" altLang="en-US"/>
              <a:t>System with Idle Python version 3.</a:t>
            </a:r>
            <a:endParaRPr lang="en-IN" altLang="en-US"/>
          </a:p>
          <a:p>
            <a:r>
              <a:rPr lang="en-IN" altLang="en-US"/>
              <a:t>System with suitable VsCode and latest version.</a:t>
            </a:r>
            <a:endParaRPr lang="en-IN" altLang="en-US"/>
          </a:p>
          <a:p>
            <a:r>
              <a:rPr lang="en-IN" altLang="en-US"/>
              <a:t>Latest Django framework installation.</a:t>
            </a:r>
            <a:endParaRPr lang="en-IN" altLang="en-US"/>
          </a:p>
          <a:p>
            <a:r>
              <a:rPr lang="en-IN" altLang="en-US"/>
              <a:t>System suitable with activation of virtual environment.</a:t>
            </a:r>
            <a:endParaRPr lang="en-IN" altLang="en-US"/>
          </a:p>
          <a:p>
            <a:r>
              <a:rPr lang="en-IN" altLang="en-US"/>
              <a:t>System suitable to handle React Configuration and other API repostories.</a:t>
            </a:r>
            <a:endParaRPr lang="en-IN"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Advantages of Proposed System/Work</a:t>
            </a:r>
            <a:endParaRPr lang="en-US"/>
          </a:p>
        </p:txBody>
      </p:sp>
      <p:sp>
        <p:nvSpPr>
          <p:cNvPr id="3" name="Content Placeholder 2"/>
          <p:cNvSpPr>
            <a:spLocks noGrp="1"/>
          </p:cNvSpPr>
          <p:nvPr>
            <p:ph idx="1"/>
          </p:nvPr>
        </p:nvSpPr>
        <p:spPr/>
        <p:txBody>
          <a:bodyPr/>
          <a:p>
            <a:r>
              <a:rPr lang="en-IN" altLang="en-US"/>
              <a:t>Proposed System:</a:t>
            </a:r>
            <a:endParaRPr lang="en-IN" altLang="en-US"/>
          </a:p>
          <a:p>
            <a:r>
              <a:rPr lang="en-IN" altLang="en-US"/>
              <a:t>Easy readable and understandable.</a:t>
            </a:r>
            <a:endParaRPr lang="en-IN" altLang="en-US"/>
          </a:p>
          <a:p>
            <a:r>
              <a:rPr lang="en-IN" altLang="en-US"/>
              <a:t>Friendly user interface.</a:t>
            </a:r>
            <a:endParaRPr lang="en-IN" altLang="en-US"/>
          </a:p>
          <a:p>
            <a:r>
              <a:rPr lang="en-IN" altLang="en-US"/>
              <a:t>Huge collection of libraries.</a:t>
            </a:r>
            <a:endParaRPr lang="en-IN" altLang="en-US"/>
          </a:p>
          <a:p>
            <a:r>
              <a:rPr lang="en-IN" altLang="en-US"/>
              <a:t>Easy implementation of API keys and Repositories.</a:t>
            </a:r>
            <a:endParaRPr lang="en-IN"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endParaRPr lang="en-US" sz="20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endParaRPr lang="en-IN" sz="2000" b="1" dirty="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t>https://github.com/vishnu1827/internship</a:t>
            </a:r>
            <a:endParaRPr lang="en-US" dirty="0"/>
          </a:p>
        </p:txBody>
      </p:sp>
    </p:spTree>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endParaRPr lang="en-US" sz="6600" dirty="0">
              <a:solidFill>
                <a:schemeClr val="accent2">
                  <a:lumMod val="40000"/>
                  <a:lumOff val="60000"/>
                </a:schemeClr>
              </a:solidFill>
              <a:latin typeface="Times New Roman" panose="02020603050405020304" pitchFamily="18" charset="0"/>
              <a:cs typeface="Times New Roman" panose="02020603050405020304" pitchFamily="18" charset="0"/>
            </a:endParaRP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2412"/>
            <a:ext cx="10515600" cy="4193176"/>
          </a:xfrm>
        </p:spPr>
        <p:txBody>
          <a:bodyPr/>
          <a:lstStyle/>
          <a:p>
            <a:pPr marL="0" indent="0">
              <a:buNone/>
            </a:pPr>
            <a:r>
              <a:rPr lang="en-US" b="1" dirty="0"/>
              <a:t>Company Overview</a:t>
            </a:r>
            <a:endParaRPr lang="en-US" dirty="0"/>
          </a:p>
          <a:p>
            <a:pPr>
              <a:buFont typeface="Arial" panose="020B0604020202020204" pitchFamily="34" charset="0"/>
              <a:buChar char="•"/>
            </a:pPr>
            <a:r>
              <a:rPr lang="en-US" b="1" dirty="0"/>
              <a:t>About Test Yantra</a:t>
            </a:r>
            <a:r>
              <a:rPr lang="en-US" dirty="0"/>
              <a:t>: A global IT services company specializing in software testing and quality assurance.</a:t>
            </a:r>
            <a:endParaRPr lang="en-US" dirty="0"/>
          </a:p>
          <a:p>
            <a:pPr>
              <a:buFont typeface="Arial" panose="020B0604020202020204" pitchFamily="34" charset="0"/>
              <a:buChar char="•"/>
            </a:pPr>
            <a:r>
              <a:rPr lang="en-US" b="1" dirty="0"/>
              <a:t>Establishment</a:t>
            </a:r>
            <a:r>
              <a:rPr lang="en-US" dirty="0"/>
              <a:t>: Founded with the vision to deliver reliable and efficient QA solutions.</a:t>
            </a:r>
            <a:endParaRPr lang="en-US" dirty="0"/>
          </a:p>
          <a:p>
            <a:pPr>
              <a:buFont typeface="Arial" panose="020B0604020202020204" pitchFamily="34" charset="0"/>
              <a:buChar char="•"/>
            </a:pPr>
            <a:r>
              <a:rPr lang="en-US" b="1" dirty="0"/>
              <a:t>Presence</a:t>
            </a:r>
            <a:r>
              <a:rPr lang="en-US" dirty="0"/>
              <a:t>: Offices across various regions, serving clients worldwide.</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2412"/>
            <a:ext cx="10515600" cy="4193176"/>
          </a:xfrm>
        </p:spPr>
        <p:txBody>
          <a:bodyPr/>
          <a:lstStyle/>
          <a:p>
            <a:pPr marL="0" indent="0">
              <a:buNone/>
            </a:pPr>
            <a:r>
              <a:rPr lang="en-US" b="1" dirty="0"/>
              <a:t>Products &amp; Services</a:t>
            </a:r>
            <a:endParaRPr lang="en-US" dirty="0"/>
          </a:p>
          <a:p>
            <a:pPr>
              <a:buFont typeface="Arial" panose="020B0604020202020204" pitchFamily="34" charset="0"/>
              <a:buChar char="•"/>
            </a:pPr>
            <a:r>
              <a:rPr lang="en-US" b="1" dirty="0"/>
              <a:t>Software Testing &amp; QA</a:t>
            </a:r>
            <a:r>
              <a:rPr lang="en-US" dirty="0"/>
              <a:t>: Comprehensive testing solutions including manual, automation, performance, and security testing.</a:t>
            </a:r>
            <a:endParaRPr lang="en-US" dirty="0"/>
          </a:p>
          <a:p>
            <a:pPr>
              <a:buFont typeface="Arial" panose="020B0604020202020204" pitchFamily="34" charset="0"/>
              <a:buChar char="•"/>
            </a:pPr>
            <a:r>
              <a:rPr lang="en-US" b="1" dirty="0"/>
              <a:t>Consulting &amp; Training</a:t>
            </a:r>
            <a:r>
              <a:rPr lang="en-US" dirty="0"/>
              <a:t>: Expert guidance on testing methodologies, tools, and best practices.</a:t>
            </a:r>
            <a:endParaRPr lang="en-US" dirty="0"/>
          </a:p>
          <a:p>
            <a:pPr>
              <a:buFont typeface="Arial" panose="020B0604020202020204" pitchFamily="34" charset="0"/>
              <a:buChar char="•"/>
            </a:pPr>
            <a:r>
              <a:rPr lang="en-US" b="1" dirty="0"/>
              <a:t>Customized Solutions</a:t>
            </a:r>
            <a:r>
              <a:rPr lang="en-US" dirty="0"/>
              <a:t>: Tailored services to meet specific client needs across diverse domains</a:t>
            </a:r>
            <a:r>
              <a:rPr lang="en-US" sz="2000" dirty="0"/>
              <a:t>.</a:t>
            </a:r>
            <a:endParaRPr lang="en-US" sz="20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pPr marL="0" indent="0">
              <a:buNone/>
            </a:pPr>
            <a:r>
              <a:rPr lang="en-US" b="1" dirty="0"/>
              <a:t>Clients &amp; Partnerships</a:t>
            </a:r>
            <a:endParaRPr lang="en-US" dirty="0"/>
          </a:p>
          <a:p>
            <a:pPr>
              <a:buFont typeface="Arial" panose="020B0604020202020204" pitchFamily="34" charset="0"/>
              <a:buChar char="•"/>
            </a:pPr>
            <a:r>
              <a:rPr lang="en-US" b="1" dirty="0"/>
              <a:t>Client Base</a:t>
            </a:r>
            <a:r>
              <a:rPr lang="en-US" dirty="0"/>
              <a:t>: Serves startups, mid-sized companies, and large enterprises in sectors like banking, healthcare, and e-commerce.</a:t>
            </a:r>
            <a:endParaRPr lang="en-US" dirty="0"/>
          </a:p>
          <a:p>
            <a:pPr>
              <a:buFont typeface="Arial" panose="020B0604020202020204" pitchFamily="34" charset="0"/>
              <a:buChar char="•"/>
            </a:pPr>
            <a:r>
              <a:rPr lang="en-US" b="1" dirty="0"/>
              <a:t>Key Partnerships</a:t>
            </a:r>
            <a:r>
              <a:rPr lang="en-US" dirty="0"/>
              <a:t>: Collaborates with leading technology providers to stay at the forefront of testing innovation.</a:t>
            </a:r>
            <a:endParaRPr lang="en-US" dirty="0"/>
          </a:p>
          <a:p>
            <a:pPr>
              <a:buFont typeface="Arial" panose="020B0604020202020204" pitchFamily="34" charset="0"/>
              <a:buChar char="•"/>
            </a:pPr>
            <a:r>
              <a:rPr lang="en-US" b="1" dirty="0"/>
              <a:t>Reputation</a:t>
            </a:r>
            <a:r>
              <a:rPr lang="en-US" dirty="0"/>
              <a:t>: Known for quality-driven approaches and a proven track record of delivering on-time, cost-effective solutions.</a:t>
            </a:r>
            <a:endParaRPr lang="en-US" dirty="0"/>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b="1" dirty="0">
                <a:latin typeface="Times New Roman" panose="02020603050405020304" pitchFamily="18" charset="0"/>
                <a:cs typeface="Times New Roman" panose="02020603050405020304" pitchFamily="18" charset="0"/>
              </a:rPr>
              <a:t>Python</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Features: Simple syntax, dynamic typing, extensive libraries and frameworks.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Importance: Ideal for rapid development in data science, machine learning, web development, and automation.</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HTML</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Features: Markup language for structuring web pages; uses semantic tags.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Importance: Forms the backbone of any website by defining its structure and content.</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b="1" dirty="0">
                <a:latin typeface="Times New Roman" panose="02020603050405020304" pitchFamily="18" charset="0"/>
                <a:cs typeface="Times New Roman" panose="02020603050405020304" pitchFamily="18" charset="0"/>
              </a:rPr>
              <a:t>CSS</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Features: Styles HTML elements; supports responsive design, animations, and layout frameworks.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Importance: Crucial for designing visually appealing, responsive, and user-friendly interfaces.</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JavaScript</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Features: Client-side scripting language; enables interactivity, dynamic content, and event handling.</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Importance: Powers modern web applications, making websites interactive and responsive to user actions.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b="1" dirty="0">
                <a:latin typeface="Times New Roman" panose="02020603050405020304" pitchFamily="18" charset="0"/>
                <a:cs typeface="Times New Roman" panose="02020603050405020304" pitchFamily="18" charset="0"/>
              </a:rPr>
              <a:t>Django</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Features: High-level Python web framework; follows the DRY (Don't Repeat Yourself) principle and offers built-in admin interfaces.</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Importance: Speeds up web development by providing robust and secure backend solutions, ideal for rapid application development.</a:t>
            </a: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b="1" dirty="0"/>
              <a:t>Project Manager (PM)</a:t>
            </a:r>
            <a:endParaRPr lang="en-US" dirty="0"/>
          </a:p>
          <a:p>
            <a:pPr marL="0" indent="0">
              <a:buNone/>
            </a:pPr>
            <a:r>
              <a:rPr lang="en-US" dirty="0"/>
              <a:t>Oversees the project timeline, budget, and scope.</a:t>
            </a:r>
            <a:endParaRPr lang="en-US" dirty="0"/>
          </a:p>
          <a:p>
            <a:pPr marL="0" indent="0">
              <a:buNone/>
            </a:pPr>
            <a:r>
              <a:rPr lang="en-US" dirty="0"/>
              <a:t>Acts as the main point of contact for stakeholders and higher management.</a:t>
            </a:r>
            <a:endParaRPr lang="en-US" dirty="0"/>
          </a:p>
          <a:p>
            <a:endParaRPr lang="en-US" b="1" dirty="0"/>
          </a:p>
          <a:p>
            <a:r>
              <a:rPr lang="en-US" b="1" dirty="0"/>
              <a:t>Technical Lead (Tech Lead)</a:t>
            </a:r>
            <a:endParaRPr lang="en-US" b="1" dirty="0"/>
          </a:p>
          <a:p>
            <a:pPr marL="0" indent="0">
              <a:buNone/>
            </a:pPr>
            <a:r>
              <a:rPr lang="en-US" dirty="0"/>
              <a:t>Guides the technical direction of the project.</a:t>
            </a:r>
            <a:endParaRPr lang="en-US" dirty="0"/>
          </a:p>
          <a:p>
            <a:pPr marL="0" indent="0">
              <a:buNone/>
            </a:pPr>
            <a:r>
              <a:rPr lang="en-US" dirty="0"/>
              <a:t>Mentors developers and ensures coding standards and best practices.</a:t>
            </a:r>
            <a:endParaRPr lang="en-US" dirty="0"/>
          </a:p>
          <a:p>
            <a:pPr marL="0" indent="0">
              <a:buNone/>
            </a:pPr>
            <a:endParaRPr lang="en-US"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6548</Words>
  <Application>WPS Presentation</Application>
  <PresentationFormat>Widescreen</PresentationFormat>
  <Paragraphs>230</Paragraphs>
  <Slides>22</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Office Theme</vt:lpstr>
      <vt:lpstr>PowerPoint 演示文稿</vt:lpstr>
      <vt:lpstr>Content</vt:lpstr>
      <vt:lpstr>About Company or Organization</vt:lpstr>
      <vt:lpstr>About Company or Organization</vt:lpstr>
      <vt:lpstr>About Company or Organization</vt:lpstr>
      <vt:lpstr>Working domain or the technology</vt:lpstr>
      <vt:lpstr>Working domain or the technology</vt:lpstr>
      <vt:lpstr>Working domain or the technology</vt:lpstr>
      <vt:lpstr>About your team and reporting Manager</vt:lpstr>
      <vt:lpstr>About your team and reporting Manager</vt:lpstr>
      <vt:lpstr>Challenges Faced in Internship</vt:lpstr>
      <vt:lpstr>Objectives of the work</vt:lpstr>
      <vt:lpstr>Internship Road Map</vt:lpstr>
      <vt:lpstr>PowerPoint 演示文稿</vt:lpstr>
      <vt:lpstr>PowerPoint 演示文稿</vt:lpstr>
      <vt:lpstr>PowerPoint 演示文稿</vt:lpstr>
      <vt:lpstr>PowerPoint 演示文稿</vt:lpstr>
      <vt:lpstr>PowerPoint 演示文稿</vt:lpstr>
      <vt:lpstr>PowerPoint 演示文稿</vt:lpstr>
      <vt:lpstr>Github Link</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Disha Shetty</cp:lastModifiedBy>
  <cp:revision>911</cp:revision>
  <cp:lastPrinted>2018-07-24T06:37:00Z</cp:lastPrinted>
  <dcterms:created xsi:type="dcterms:W3CDTF">2018-06-07T04:06:00Z</dcterms:created>
  <dcterms:modified xsi:type="dcterms:W3CDTF">2025-02-21T09:00:54Z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5DE17A09595B40F2942CD887A765981F_13</vt:lpwstr>
  </property>
  <property fmtid="{D5CDD505-2E9C-101B-9397-08002B2CF9AE}" pid="3" name="KSOProductBuildVer">
    <vt:lpwstr>1033-12.2.0.19805</vt:lpwstr>
  </property>
</Properties>
</file>