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73" r:id="rId9"/>
    <p:sldId id="259" r:id="rId10"/>
    <p:sldId id="260" r:id="rId11"/>
    <p:sldId id="261" r:id="rId12"/>
    <p:sldId id="267" r:id="rId13"/>
    <p:sldId id="276" r:id="rId14"/>
    <p:sldId id="271" r:id="rId15"/>
    <p:sldId id="272" r:id="rId16"/>
    <p:sldId id="274" r:id="rId17"/>
    <p:sldId id="262" r:id="rId18"/>
    <p:sldId id="263" r:id="rId19"/>
    <p:sldId id="264" r:id="rId20"/>
    <p:sldId id="265" r:id="rId21"/>
    <p:sldId id="269" r:id="rId22"/>
    <p:sldId id="281" r:id="rId23"/>
    <p:sldId id="270" r:id="rId24"/>
    <p:sldId id="275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gneshVeb/Farmer-App.g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62" y="710884"/>
            <a:ext cx="12192000" cy="1470025"/>
          </a:xfrm>
        </p:spPr>
        <p:txBody>
          <a:bodyPr/>
          <a:lstStyle/>
          <a:p>
            <a:r>
              <a:rPr lang="en-GB" dirty="0"/>
              <a:t>UPLIFTING FARMERS THROUGH A </a:t>
            </a:r>
            <a:r>
              <a:rPr lang="en-GB" dirty="0" smtClean="0"/>
              <a:t>CONNECTED ECOSYSTEM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1750998"/>
            <a:ext cx="3970594" cy="552184"/>
          </a:xfrm>
        </p:spPr>
        <p:txBody>
          <a:bodyPr/>
          <a:lstStyle/>
          <a:p>
            <a:pPr algn="l"/>
            <a:r>
              <a:rPr lang="en-GB" dirty="0" smtClean="0"/>
              <a:t>Batch Number: 17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345739"/>
              </p:ext>
            </p:extLst>
          </p:nvPr>
        </p:nvGraphicFramePr>
        <p:xfrm>
          <a:off x="630904" y="2406877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20211CAI0111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Nidhi</a:t>
                      </a:r>
                      <a:r>
                        <a:rPr lang="en-GB" baseline="0" dirty="0" smtClean="0"/>
                        <a:t> D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20211CAI0140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Vignesh</a:t>
                      </a:r>
                      <a:r>
                        <a:rPr lang="en-GB" dirty="0" smtClean="0"/>
                        <a:t> V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20211CAI0143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Sandeep R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20211CAI0149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Anil Kumar</a:t>
                      </a:r>
                      <a:r>
                        <a:rPr lang="en-GB" baseline="0" dirty="0" smtClean="0"/>
                        <a:t> S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1822409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Under the Supervision of,</a:t>
            </a:r>
          </a:p>
          <a:p>
            <a:endParaRPr lang="en-GB" dirty="0" smtClean="0"/>
          </a:p>
          <a:p>
            <a:pPr algn="l"/>
            <a:r>
              <a:rPr lang="en-GB" sz="1700" dirty="0" smtClean="0"/>
              <a:t>Ms. </a:t>
            </a:r>
            <a:r>
              <a:rPr lang="en-GB" sz="1700" dirty="0" err="1" smtClean="0"/>
              <a:t>Deepthi</a:t>
            </a:r>
            <a:r>
              <a:rPr lang="en-GB" sz="1700" dirty="0" smtClean="0"/>
              <a:t> S</a:t>
            </a:r>
          </a:p>
          <a:p>
            <a:pPr algn="l"/>
            <a:r>
              <a:rPr lang="en-GB" sz="1700" dirty="0" smtClean="0"/>
              <a:t>Assistant Professor</a:t>
            </a:r>
          </a:p>
          <a:p>
            <a:pPr algn="l"/>
            <a:r>
              <a:rPr lang="en-GB" sz="1700" dirty="0" smtClean="0"/>
              <a:t>School of Computer Science &amp; Engineering</a:t>
            </a:r>
          </a:p>
          <a:p>
            <a:pPr algn="l"/>
            <a:r>
              <a:rPr lang="en-GB" sz="1700" dirty="0" smtClean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PIP104 University Project-II</a:t>
            </a:r>
          </a:p>
          <a:p>
            <a:r>
              <a:rPr lang="en-GB" dirty="0" smtClean="0"/>
              <a:t>Review-1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30903" y="4679392"/>
            <a:ext cx="1106776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Dr.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Zafar Ali </a:t>
            </a: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Khan</a:t>
            </a: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Dr.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Afroz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Pasha</a:t>
            </a: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/ Dr. Abdul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Khadar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/ Mr.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 </a:t>
            </a:r>
            <a:r>
              <a:rPr lang="en-IN" dirty="0"/>
              <a:t>Develop a User-Friendly Mobile Application for Farmers with Integrated </a:t>
            </a:r>
            <a:r>
              <a:rPr lang="en-IN" dirty="0" smtClean="0"/>
              <a:t>Services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To </a:t>
            </a:r>
            <a:r>
              <a:rPr lang="en-IN" dirty="0"/>
              <a:t>Establish a Centralized Platform for Connecting Farmers with Local Experts and  </a:t>
            </a:r>
            <a:r>
              <a:rPr lang="en-IN" dirty="0" smtClean="0"/>
              <a:t>Resources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To </a:t>
            </a:r>
            <a:r>
              <a:rPr lang="en-IN" dirty="0"/>
              <a:t>Improve Access to Marketplaces for Selling Agricultural </a:t>
            </a:r>
            <a:r>
              <a:rPr lang="en-IN" dirty="0" smtClean="0"/>
              <a:t>Produce </a:t>
            </a:r>
            <a:endParaRPr lang="en-IN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600" dirty="0"/>
              <a:t>Problem </a:t>
            </a:r>
            <a:r>
              <a:rPr lang="en-IN" sz="2600" dirty="0" smtClean="0"/>
              <a:t>Identification : Identify </a:t>
            </a:r>
            <a:r>
              <a:rPr lang="en-IN" sz="2600" dirty="0"/>
              <a:t>key challenges farmers face, such as limited access to financial services, equipment, and expert advice</a:t>
            </a:r>
            <a:r>
              <a:rPr lang="en-IN" sz="2600" dirty="0" smtClean="0"/>
              <a:t>.</a:t>
            </a:r>
          </a:p>
          <a:p>
            <a:pPr marL="0" indent="0">
              <a:buNone/>
            </a:pPr>
            <a:endParaRPr lang="en-IN" sz="2600" dirty="0"/>
          </a:p>
          <a:p>
            <a:r>
              <a:rPr lang="en-IN" sz="2600" dirty="0"/>
              <a:t>Mobile App </a:t>
            </a:r>
            <a:r>
              <a:rPr lang="en-IN" sz="2600" dirty="0" smtClean="0"/>
              <a:t>Development : Develop </a:t>
            </a:r>
            <a:r>
              <a:rPr lang="en-IN" sz="2600" dirty="0"/>
              <a:t>a user-friendly mobile application using Android Studio and Java. The app will provide a one-stop solution for farmers to manage retailing, leasing, selling, and expert consultation</a:t>
            </a:r>
            <a:r>
              <a:rPr lang="en-IN" sz="2600" dirty="0" smtClean="0"/>
              <a:t>.</a:t>
            </a:r>
          </a:p>
          <a:p>
            <a:pPr marL="0" indent="0">
              <a:buNone/>
            </a:pPr>
            <a:endParaRPr lang="en-IN" sz="2600" dirty="0"/>
          </a:p>
          <a:p>
            <a:r>
              <a:rPr lang="en-IN" sz="2600" dirty="0"/>
              <a:t>Backend </a:t>
            </a:r>
            <a:r>
              <a:rPr lang="en-IN" sz="2600" dirty="0" smtClean="0"/>
              <a:t>Development : Set </a:t>
            </a:r>
            <a:r>
              <a:rPr lang="en-IN" sz="2600" dirty="0"/>
              <a:t>up a cloud server using Node.js and Express.js to handle user requests, data processing, and storage using MongoDB. Ensure real-time synchronization using Firebase.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68" y="1274976"/>
            <a:ext cx="10668000" cy="4952997"/>
          </a:xfrm>
        </p:spPr>
        <p:txBody>
          <a:bodyPr/>
          <a:lstStyle/>
          <a:p>
            <a:r>
              <a:rPr lang="en-IN" dirty="0"/>
              <a:t>Testing Under Real-World </a:t>
            </a:r>
            <a:r>
              <a:rPr lang="en-IN" dirty="0" smtClean="0"/>
              <a:t>Conditions : Test </a:t>
            </a:r>
            <a:r>
              <a:rPr lang="en-IN" dirty="0"/>
              <a:t>the app's performance on Android smartphones under various network conditions to ensure functionality in rural areas with poor connectivity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Integration of </a:t>
            </a:r>
            <a:r>
              <a:rPr lang="en-IN" dirty="0" smtClean="0"/>
              <a:t>Features : Implement </a:t>
            </a:r>
            <a:r>
              <a:rPr lang="en-IN" dirty="0"/>
              <a:t>features like access to local vendors, </a:t>
            </a:r>
            <a:r>
              <a:rPr lang="en-IN" dirty="0" smtClean="0"/>
              <a:t>marketplaces and </a:t>
            </a:r>
            <a:r>
              <a:rPr lang="en-IN" dirty="0"/>
              <a:t>real-time expert advice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Launch and Feedback </a:t>
            </a:r>
            <a:r>
              <a:rPr lang="en-IN" dirty="0" smtClean="0"/>
              <a:t>Collection : Deploy </a:t>
            </a:r>
            <a:r>
              <a:rPr lang="en-IN" dirty="0"/>
              <a:t>the app, gather feedback from farmers, and optimize the app based on their needs and suggestions.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48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B5895D7D-1382-9C9D-4E31-2AC3AA5B3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9738" y="1034469"/>
            <a:ext cx="2707347" cy="4876137"/>
          </a:xfrm>
        </p:spPr>
      </p:pic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C9EDD868-6878-6046-5F69-9FAB99062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676" y="864881"/>
            <a:ext cx="3126377" cy="52620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8C2B97-3BBB-F787-C91A-D21B541C4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3167" y="995190"/>
            <a:ext cx="2839560" cy="5035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4E4295F0-C608-229A-9833-5CC1EEF54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576" y="945731"/>
            <a:ext cx="3114495" cy="511096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D42C03-1940-8B60-8ABC-60D6BC0CF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565" y="891642"/>
            <a:ext cx="3770049" cy="516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4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83" y="1086440"/>
            <a:ext cx="11064973" cy="4952997"/>
          </a:xfrm>
        </p:spPr>
        <p:txBody>
          <a:bodyPr>
            <a:noAutofit/>
          </a:bodyPr>
          <a:lstStyle/>
          <a:p>
            <a:r>
              <a:rPr lang="en-US" dirty="0" smtClean="0"/>
              <a:t>Android </a:t>
            </a:r>
            <a:r>
              <a:rPr lang="en-US" dirty="0"/>
              <a:t>Smartphones:</a:t>
            </a:r>
          </a:p>
          <a:p>
            <a:pPr marL="457200" lvl="1" indent="0">
              <a:buNone/>
            </a:pPr>
            <a:r>
              <a:rPr lang="en-US" sz="2400" dirty="0"/>
              <a:t>Devices for farmers to interact with the mobile application, access market data, communicate with experts, and manage transactions</a:t>
            </a:r>
            <a:r>
              <a:rPr lang="en-US" sz="2400" dirty="0" smtClean="0"/>
              <a:t>.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dirty="0"/>
              <a:t>Cloud </a:t>
            </a:r>
            <a:r>
              <a:rPr lang="en-US" dirty="0" smtClean="0"/>
              <a:t>Servers:</a:t>
            </a: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To host the backend application, database, and API services, ensuring scalability, performance, and reliability</a:t>
            </a:r>
            <a:r>
              <a:rPr lang="en-US" sz="2400" dirty="0" smtClean="0"/>
              <a:t>.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dirty="0"/>
              <a:t>Network Infrastructure (Routers, Mobile Data):</a:t>
            </a:r>
          </a:p>
          <a:p>
            <a:pPr marL="457200" lvl="1" indent="0">
              <a:buNone/>
            </a:pPr>
            <a:r>
              <a:rPr lang="en-US" sz="2400" dirty="0"/>
              <a:t>Required to test app performance under varying network conditions like Wi-Fi, mobile data, or low connectivity in rural areas.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13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Android </a:t>
            </a:r>
            <a:r>
              <a:rPr lang="en-IN" dirty="0" smtClean="0"/>
              <a:t>Studio: The </a:t>
            </a:r>
            <a:r>
              <a:rPr lang="en-IN" dirty="0"/>
              <a:t>primary Integrated Development Environment (IDE) used to develop the Android mobile application. It provides tools for designing the user interface, writing Java code, and debugging the app</a:t>
            </a:r>
            <a:r>
              <a:rPr lang="en-IN" dirty="0" smtClean="0"/>
              <a:t>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 smtClean="0"/>
              <a:t>Java: Used </a:t>
            </a:r>
            <a:r>
              <a:rPr lang="en-IN" dirty="0"/>
              <a:t>to build the core functionalities of the Android application, including user interfaces, interactions, and backend API calls</a:t>
            </a:r>
            <a:r>
              <a:rPr lang="en-IN" dirty="0" smtClean="0"/>
              <a:t>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Node.js with </a:t>
            </a:r>
            <a:r>
              <a:rPr lang="en-IN" dirty="0" smtClean="0"/>
              <a:t>Express.js: Node.js</a:t>
            </a:r>
            <a:r>
              <a:rPr lang="en-IN" dirty="0"/>
              <a:t>, with the Express.js framework, is used to develop the server-side logic of the application, handle REST API requests, and communicate with the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99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MongoDB: MongoDB </a:t>
            </a:r>
            <a:r>
              <a:rPr lang="en-IN" dirty="0"/>
              <a:t>is used to store user data, agricultural information, marketplace details, and transaction records</a:t>
            </a:r>
            <a:r>
              <a:rPr lang="en-IN" dirty="0" smtClean="0"/>
              <a:t>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US" dirty="0" smtClean="0"/>
              <a:t>Firebase</a:t>
            </a:r>
            <a:r>
              <a:rPr lang="en-IN" dirty="0" smtClean="0"/>
              <a:t>: </a:t>
            </a:r>
            <a:r>
              <a:rPr lang="en-US" dirty="0" smtClean="0"/>
              <a:t>Firebase </a:t>
            </a:r>
            <a:r>
              <a:rPr lang="en-US" dirty="0"/>
              <a:t>is used for real-time database synchronization, user authentication, and cloud storage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 smtClean="0"/>
              <a:t>GitHub: For </a:t>
            </a:r>
            <a:r>
              <a:rPr lang="en-IN" dirty="0"/>
              <a:t>managing the source code, collaborating among team members, and maintaining version control.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791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</a:t>
            </a:r>
            <a:r>
              <a:rPr lang="en-GB" dirty="0" smtClean="0"/>
              <a:t>of </a:t>
            </a:r>
            <a:r>
              <a:rPr lang="en-GB" dirty="0"/>
              <a:t>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" y="-11217"/>
            <a:ext cx="11705838" cy="65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Improved Access to Agricultural </a:t>
            </a:r>
            <a:r>
              <a:rPr lang="en-IN" sz="2800" dirty="0" smtClean="0"/>
              <a:t>Resources</a:t>
            </a:r>
            <a:r>
              <a:rPr lang="en-IN" sz="2800" dirty="0"/>
              <a:t> </a:t>
            </a:r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Real-Time </a:t>
            </a:r>
            <a:r>
              <a:rPr lang="en-IN" sz="2800" dirty="0"/>
              <a:t>Expert Advice and </a:t>
            </a:r>
            <a:r>
              <a:rPr lang="en-IN" sz="2800" dirty="0" smtClean="0"/>
              <a:t>Data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</a:p>
          <a:p>
            <a:r>
              <a:rPr lang="en-IN" sz="2800" dirty="0" smtClean="0"/>
              <a:t>Enhanced </a:t>
            </a:r>
            <a:r>
              <a:rPr lang="en-IN" sz="2800" dirty="0"/>
              <a:t>Market </a:t>
            </a:r>
            <a:r>
              <a:rPr lang="en-IN" sz="2800" dirty="0" smtClean="0"/>
              <a:t>Linkages</a:t>
            </a:r>
            <a:r>
              <a:rPr lang="en-IN" sz="2800" dirty="0"/>
              <a:t> </a:t>
            </a:r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User-Friendly </a:t>
            </a:r>
            <a:r>
              <a:rPr lang="en-IN" sz="2800" dirty="0"/>
              <a:t>Platform with Broader </a:t>
            </a:r>
            <a:r>
              <a:rPr lang="en-IN" sz="2800" dirty="0" smtClean="0"/>
              <a:t>Adoption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"Uplifting Farmers Through a Connected Ecosystem" project showcases how technology can transform agriculture by addressing farmers' needs for information, resources, and support. The mobile app developed provides a platform for accessing vendors, leasing machinery, managing </a:t>
            </a:r>
            <a:r>
              <a:rPr lang="en-US" dirty="0" err="1"/>
              <a:t>agri</a:t>
            </a:r>
            <a:r>
              <a:rPr lang="en-US" dirty="0"/>
              <a:t>-credit, receiving expert advice, and selling products. </a:t>
            </a:r>
          </a:p>
          <a:p>
            <a:endParaRPr lang="en-US" dirty="0"/>
          </a:p>
          <a:p>
            <a:r>
              <a:rPr lang="en-US" dirty="0"/>
              <a:t>Using technologies like Firebase and cloud services, the app offers a user-friendly solution for rural farmers. Continuous feedback ensures it remains relevant and scalable. Successful deployment will boost farm productivity, improve economic outcomes, and promote sustainable practices, advancing a smarter, more connected farming ecosystem.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Agriculture is vital to the Indian economy, supporting millions of farmers. However, farmers face challenges like limited access to financial services, modern equipment, and expert advice.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address these issues, digital solutions are emerging to transform agriculture.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project aims to create a mobile app that provides farmers with a connected ecosystem for leasing, </a:t>
            </a:r>
            <a:r>
              <a:rPr lang="en-US" dirty="0" smtClean="0"/>
              <a:t>retailing and </a:t>
            </a:r>
            <a:r>
              <a:rPr lang="en-US" dirty="0"/>
              <a:t>selling </a:t>
            </a:r>
            <a:r>
              <a:rPr lang="en-US" dirty="0" smtClean="0"/>
              <a:t>produce.</a:t>
            </a:r>
          </a:p>
          <a:p>
            <a:r>
              <a:rPr lang="en-US" dirty="0" smtClean="0"/>
              <a:t> The </a:t>
            </a:r>
            <a:r>
              <a:rPr lang="en-US" dirty="0"/>
              <a:t>app will also offer expert advice and streamline supply chains, allowing farmers to sell directly to local markets, reducing intermediaries, and fostering a more efficient, inclusive farming ecosystem.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 smtClean="0"/>
              <a:t>[1] M</a:t>
            </a:r>
            <a:r>
              <a:rPr lang="en-US" dirty="0"/>
              <a:t>., S., </a:t>
            </a:r>
            <a:r>
              <a:rPr lang="en-US" dirty="0" err="1"/>
              <a:t>Petukhova</a:t>
            </a:r>
            <a:r>
              <a:rPr lang="en-US" dirty="0"/>
              <a:t>., </a:t>
            </a:r>
            <a:r>
              <a:rPr lang="en-US" dirty="0" err="1"/>
              <a:t>Artem</a:t>
            </a:r>
            <a:r>
              <a:rPr lang="en-US" dirty="0"/>
              <a:t>, </a:t>
            </a:r>
            <a:r>
              <a:rPr lang="en-US" dirty="0" err="1"/>
              <a:t>Vadimovich</a:t>
            </a:r>
            <a:r>
              <a:rPr lang="en-US" dirty="0"/>
              <a:t>, </a:t>
            </a:r>
            <a:r>
              <a:rPr lang="en-US" dirty="0" err="1"/>
              <a:t>Kokorin</a:t>
            </a:r>
            <a:r>
              <a:rPr lang="en-US" dirty="0"/>
              <a:t>. (2024). 1. Ecosystem approach </a:t>
            </a:r>
            <a:r>
              <a:rPr lang="en-US" dirty="0" err="1"/>
              <a:t>то</a:t>
            </a:r>
            <a:r>
              <a:rPr lang="en-US" dirty="0"/>
              <a:t> digitization of the agricultural industrial complex. </a:t>
            </a:r>
            <a:r>
              <a:rPr lang="en-US" dirty="0" err="1"/>
              <a:t>Innovacii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prodovolʹstvennaâ</a:t>
            </a:r>
            <a:r>
              <a:rPr lang="en-US" dirty="0"/>
              <a:t> </a:t>
            </a:r>
            <a:r>
              <a:rPr lang="en-US" dirty="0" err="1"/>
              <a:t>bezopasnost</a:t>
            </a:r>
            <a:r>
              <a:rPr lang="en-US" dirty="0"/>
              <a:t>ʹ,  </a:t>
            </a:r>
            <a:r>
              <a:rPr lang="en-US" dirty="0" err="1"/>
              <a:t>doi</a:t>
            </a:r>
            <a:r>
              <a:rPr lang="en-US" dirty="0"/>
              <a:t>: 10.31677/2311-0651-2024-43-1-158-165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 </a:t>
            </a:r>
            <a:endParaRPr lang="en-IN" dirty="0"/>
          </a:p>
          <a:p>
            <a:pPr marL="0" lvl="0" indent="0">
              <a:buNone/>
            </a:pPr>
            <a:r>
              <a:rPr lang="en-US" dirty="0" smtClean="0"/>
              <a:t>[2] </a:t>
            </a:r>
            <a:r>
              <a:rPr lang="en-US" dirty="0" err="1" smtClean="0"/>
              <a:t>Yongxiang</a:t>
            </a:r>
            <a:r>
              <a:rPr lang="en-US" dirty="0"/>
              <a:t>, He., </a:t>
            </a:r>
            <a:r>
              <a:rPr lang="en-US" dirty="0" err="1"/>
              <a:t>Jinghua</a:t>
            </a:r>
            <a:r>
              <a:rPr lang="en-US" dirty="0"/>
              <a:t>, Song., </a:t>
            </a:r>
            <a:r>
              <a:rPr lang="en-US" dirty="0" err="1"/>
              <a:t>Wenjun</a:t>
            </a:r>
            <a:r>
              <a:rPr lang="en-US" dirty="0"/>
              <a:t>, Ouyang., </a:t>
            </a:r>
            <a:r>
              <a:rPr lang="en-US" dirty="0" err="1"/>
              <a:t>Qinghua</a:t>
            </a:r>
            <a:r>
              <a:rPr lang="en-US" dirty="0"/>
              <a:t>, Li. (2024). 3. Formation Mechanism and Implementation Path of a Digital Agriculture Innovation Ecosystem. </a:t>
            </a:r>
            <a:r>
              <a:rPr lang="en-US" dirty="0" err="1"/>
              <a:t>Tehnicki</a:t>
            </a:r>
            <a:r>
              <a:rPr lang="en-US" dirty="0"/>
              <a:t> </a:t>
            </a:r>
            <a:r>
              <a:rPr lang="en-US" dirty="0" err="1"/>
              <a:t>Vjesnik</a:t>
            </a:r>
            <a:r>
              <a:rPr lang="en-US" dirty="0"/>
              <a:t>-technical Gazette,  </a:t>
            </a:r>
            <a:r>
              <a:rPr lang="en-US" dirty="0" err="1"/>
              <a:t>doi</a:t>
            </a:r>
            <a:r>
              <a:rPr lang="en-US" dirty="0"/>
              <a:t>: 10.17559/tv-20231107001080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lvl="0" indent="0">
              <a:buNone/>
            </a:pPr>
            <a:r>
              <a:rPr lang="en-US" dirty="0" smtClean="0"/>
              <a:t>[3] S</a:t>
            </a:r>
            <a:r>
              <a:rPr lang="en-US" dirty="0"/>
              <a:t>., A., </a:t>
            </a:r>
            <a:r>
              <a:rPr lang="en-US" dirty="0" err="1"/>
              <a:t>Vigneshvaran</a:t>
            </a:r>
            <a:r>
              <a:rPr lang="en-US" dirty="0"/>
              <a:t>, R., </a:t>
            </a:r>
            <a:r>
              <a:rPr lang="en-US" dirty="0" err="1"/>
              <a:t>Belgin</a:t>
            </a:r>
            <a:r>
              <a:rPr lang="en-US" dirty="0"/>
              <a:t>, </a:t>
            </a:r>
            <a:r>
              <a:rPr lang="en-US" dirty="0" err="1"/>
              <a:t>Jorash</a:t>
            </a:r>
            <a:r>
              <a:rPr lang="en-US" dirty="0"/>
              <a:t>., </a:t>
            </a:r>
            <a:r>
              <a:rPr lang="en-US" dirty="0" err="1"/>
              <a:t>Aakash</a:t>
            </a:r>
            <a:r>
              <a:rPr lang="en-US" dirty="0"/>
              <a:t>, R., N., M. (2024). 1. Tech-Infused </a:t>
            </a:r>
            <a:r>
              <a:rPr lang="en-US" dirty="0" err="1"/>
              <a:t>Agri</a:t>
            </a:r>
            <a:r>
              <a:rPr lang="en-US" dirty="0"/>
              <a:t> Revolution: A Holistic Approach to Sustainable Agriculture and Food Security in India.   </a:t>
            </a:r>
            <a:r>
              <a:rPr lang="en-US" dirty="0" err="1"/>
              <a:t>doi</a:t>
            </a:r>
            <a:r>
              <a:rPr lang="en-US" dirty="0"/>
              <a:t>: 10.1109/adics58448.2024.10533563  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lvl="0" indent="0">
              <a:buNone/>
            </a:pPr>
            <a:r>
              <a:rPr lang="en-US" dirty="0" smtClean="0"/>
              <a:t>[4] </a:t>
            </a:r>
            <a:r>
              <a:rPr lang="en-US" dirty="0" smtClean="0"/>
              <a:t>D</a:t>
            </a:r>
            <a:r>
              <a:rPr lang="en-US" dirty="0"/>
              <a:t>., V., Patel., </a:t>
            </a:r>
            <a:r>
              <a:rPr lang="en-US" dirty="0" err="1"/>
              <a:t>Dr</a:t>
            </a:r>
            <a:r>
              <a:rPr lang="en-US" dirty="0"/>
              <a:t>, M.B., </a:t>
            </a:r>
            <a:r>
              <a:rPr lang="en-US" dirty="0" err="1"/>
              <a:t>Zala</a:t>
            </a:r>
            <a:r>
              <a:rPr lang="en-US" dirty="0"/>
              <a:t>., D., R., </a:t>
            </a:r>
            <a:r>
              <a:rPr lang="en-US" dirty="0" err="1"/>
              <a:t>Chaudhari</a:t>
            </a:r>
            <a:r>
              <a:rPr lang="en-US" dirty="0"/>
              <a:t>., </a:t>
            </a:r>
            <a:r>
              <a:rPr lang="en-US" dirty="0" err="1"/>
              <a:t>Dr</a:t>
            </a:r>
            <a:r>
              <a:rPr lang="en-US" dirty="0"/>
              <a:t>, Y.H., </a:t>
            </a:r>
            <a:r>
              <a:rPr lang="en-US" dirty="0" err="1"/>
              <a:t>Rathwa</a:t>
            </a:r>
            <a:r>
              <a:rPr lang="en-US" dirty="0"/>
              <a:t>., </a:t>
            </a:r>
            <a:r>
              <a:rPr lang="en-US" dirty="0" err="1"/>
              <a:t>Dr</a:t>
            </a:r>
            <a:r>
              <a:rPr lang="en-US" dirty="0"/>
              <a:t>, P., G., </a:t>
            </a:r>
            <a:r>
              <a:rPr lang="en-US" dirty="0" err="1"/>
              <a:t>Gamar</a:t>
            </a:r>
            <a:r>
              <a:rPr lang="en-US" dirty="0"/>
              <a:t>., </a:t>
            </a:r>
            <a:r>
              <a:rPr lang="en-US" dirty="0" err="1"/>
              <a:t>Shobhit</a:t>
            </a:r>
            <a:r>
              <a:rPr lang="en-US" dirty="0"/>
              <a:t>, Srivastava. (2024). 4. Digital empowerment in </a:t>
            </a:r>
            <a:r>
              <a:rPr lang="en-US" dirty="0" err="1"/>
              <a:t>indian</a:t>
            </a:r>
            <a:r>
              <a:rPr lang="en-US" dirty="0"/>
              <a:t> agriculture: unveiling the </a:t>
            </a:r>
            <a:r>
              <a:rPr lang="en-US" dirty="0" err="1"/>
              <a:t>ict</a:t>
            </a:r>
            <a:r>
              <a:rPr lang="en-US" dirty="0"/>
              <a:t> revolution.   </a:t>
            </a:r>
            <a:r>
              <a:rPr lang="en-US" dirty="0" err="1"/>
              <a:t>doi</a:t>
            </a:r>
            <a:r>
              <a:rPr lang="en-US" dirty="0"/>
              <a:t>: 10.58532/v3bkso13p4ch7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813063"/>
            <a:ext cx="10668000" cy="495299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lvl="0" indent="0">
              <a:buNone/>
            </a:pPr>
            <a:r>
              <a:rPr lang="en-US" dirty="0" smtClean="0"/>
              <a:t>[5] PS</a:t>
            </a:r>
            <a:r>
              <a:rPr lang="en-US" dirty="0"/>
              <a:t>, </a:t>
            </a:r>
            <a:r>
              <a:rPr lang="en-US" dirty="0" err="1"/>
              <a:t>Shehrawat</a:t>
            </a:r>
            <a:r>
              <a:rPr lang="en-US" dirty="0"/>
              <a:t>., </a:t>
            </a:r>
            <a:r>
              <a:rPr lang="en-US" dirty="0" err="1"/>
              <a:t>Arulmanikandan</a:t>
            </a:r>
            <a:r>
              <a:rPr lang="en-US" dirty="0"/>
              <a:t>, B., Aditya., Sandeep, </a:t>
            </a:r>
            <a:r>
              <a:rPr lang="en-US" dirty="0" err="1"/>
              <a:t>Bhakar</a:t>
            </a:r>
            <a:r>
              <a:rPr lang="en-US" dirty="0"/>
              <a:t>. (2024). 1. Exploring awareness and utilization of agricultural mobile apps among smallholder farmers. International journal of agriculture extension and social development, 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 smtClean="0"/>
              <a:t>10.33545/26180723.2024.v7.i1d.217</a:t>
            </a:r>
          </a:p>
          <a:p>
            <a:pPr marL="0" indent="0">
              <a:buNone/>
            </a:pPr>
            <a:endParaRPr lang="en-IN" dirty="0"/>
          </a:p>
          <a:p>
            <a:pPr marL="0" lvl="0" indent="0">
              <a:buNone/>
            </a:pPr>
            <a:r>
              <a:rPr lang="en-US" dirty="0" smtClean="0"/>
              <a:t>[6] </a:t>
            </a:r>
            <a:r>
              <a:rPr lang="en-US" dirty="0" err="1" smtClean="0"/>
              <a:t>Soham</a:t>
            </a:r>
            <a:r>
              <a:rPr lang="en-US" dirty="0"/>
              <a:t>, </a:t>
            </a:r>
            <a:r>
              <a:rPr lang="en-US" dirty="0" err="1"/>
              <a:t>Adla</a:t>
            </a:r>
            <a:r>
              <a:rPr lang="en-US" dirty="0"/>
              <a:t>., </a:t>
            </a:r>
            <a:r>
              <a:rPr lang="en-US" dirty="0" err="1"/>
              <a:t>Ashray</a:t>
            </a:r>
            <a:r>
              <a:rPr lang="en-US" dirty="0"/>
              <a:t>, </a:t>
            </a:r>
            <a:r>
              <a:rPr lang="en-US" dirty="0" err="1"/>
              <a:t>Tyagi</a:t>
            </a:r>
            <a:r>
              <a:rPr lang="en-US" dirty="0"/>
              <a:t>., </a:t>
            </a:r>
            <a:r>
              <a:rPr lang="en-US" dirty="0" err="1"/>
              <a:t>Aiswarya</a:t>
            </a:r>
            <a:r>
              <a:rPr lang="en-US" dirty="0"/>
              <a:t>, </a:t>
            </a:r>
            <a:r>
              <a:rPr lang="en-US" dirty="0" err="1"/>
              <a:t>Aravindakshan</a:t>
            </a:r>
            <a:r>
              <a:rPr lang="en-US" dirty="0"/>
              <a:t>., Ramesh, </a:t>
            </a:r>
            <a:r>
              <a:rPr lang="en-US" dirty="0" err="1"/>
              <a:t>Guntha</a:t>
            </a:r>
            <a:r>
              <a:rPr lang="en-US" dirty="0"/>
              <a:t>., Mario, Alberto, Ponce, Pacheco., </a:t>
            </a:r>
            <a:r>
              <a:rPr lang="en-US" dirty="0" err="1"/>
              <a:t>Anukool</a:t>
            </a:r>
            <a:r>
              <a:rPr lang="en-US" dirty="0"/>
              <a:t>, </a:t>
            </a:r>
            <a:r>
              <a:rPr lang="en-US" dirty="0" err="1"/>
              <a:t>Nagi</a:t>
            </a:r>
            <a:r>
              <a:rPr lang="en-US" dirty="0"/>
              <a:t>., Prashant, </a:t>
            </a:r>
            <a:r>
              <a:rPr lang="en-US" dirty="0" err="1"/>
              <a:t>Pastore</a:t>
            </a:r>
            <a:r>
              <a:rPr lang="en-US" dirty="0"/>
              <a:t>., </a:t>
            </a:r>
            <a:r>
              <a:rPr lang="en-US" dirty="0" err="1"/>
              <a:t>Saket</a:t>
            </a:r>
            <a:r>
              <a:rPr lang="en-US" dirty="0"/>
              <a:t>, </a:t>
            </a:r>
            <a:r>
              <a:rPr lang="en-US" dirty="0" err="1"/>
              <a:t>Pande</a:t>
            </a:r>
            <a:r>
              <a:rPr lang="en-US" dirty="0"/>
              <a:t>. (2024). 1. Participatory development of mobile agricultural advisory driven by behavioral determinants of adoption.  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 smtClean="0"/>
              <a:t>10.5194/egusphere-egu24-8858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[7] Dinesh</a:t>
            </a:r>
            <a:r>
              <a:rPr lang="en-US" dirty="0"/>
              <a:t>, Kumar, Chauhan. (2023). 10. Innovative Solutions for </a:t>
            </a:r>
            <a:r>
              <a:rPr lang="en-US" dirty="0" err="1"/>
              <a:t>Agri</a:t>
            </a:r>
            <a:r>
              <a:rPr lang="en-US" dirty="0"/>
              <a:t>-Food: Transforming Agriculture through Digital Technologies. International journal of advanced scientific research and management,  </a:t>
            </a:r>
            <a:r>
              <a:rPr lang="en-US" dirty="0" err="1"/>
              <a:t>doi</a:t>
            </a:r>
            <a:r>
              <a:rPr lang="en-US" dirty="0"/>
              <a:t>: 10.36282/</a:t>
            </a:r>
            <a:r>
              <a:rPr lang="en-US" dirty="0" err="1"/>
              <a:t>ijasrm</a:t>
            </a:r>
            <a:r>
              <a:rPr lang="en-US" dirty="0"/>
              <a:t>/8.1.2023.1888</a:t>
            </a:r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700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 </a:t>
            </a:r>
            <a:endParaRPr lang="en-IN" sz="2800" dirty="0"/>
          </a:p>
          <a:p>
            <a:pPr marL="0" lvl="0" indent="0">
              <a:buNone/>
            </a:pPr>
            <a:r>
              <a:rPr lang="en-US" sz="2800" dirty="0" smtClean="0"/>
              <a:t>[8] </a:t>
            </a:r>
            <a:r>
              <a:rPr lang="en-US" sz="2800" dirty="0" err="1" smtClean="0"/>
              <a:t>Lilei</a:t>
            </a:r>
            <a:r>
              <a:rPr lang="en-US" sz="2800" dirty="0"/>
              <a:t>, Zhou., </a:t>
            </a:r>
            <a:r>
              <a:rPr lang="en-US" sz="2800" dirty="0" err="1"/>
              <a:t>Dongjie</a:t>
            </a:r>
            <a:r>
              <a:rPr lang="en-US" sz="2800" dirty="0"/>
              <a:t>, Guan., </a:t>
            </a:r>
            <a:r>
              <a:rPr lang="en-US" sz="2800" dirty="0" err="1"/>
              <a:t>Lingli</a:t>
            </a:r>
            <a:r>
              <a:rPr lang="en-US" sz="2800" dirty="0"/>
              <a:t>, Sun., </a:t>
            </a:r>
            <a:r>
              <a:rPr lang="en-US" sz="2800" dirty="0" err="1"/>
              <a:t>Xiujuan</a:t>
            </a:r>
            <a:r>
              <a:rPr lang="en-US" sz="2800" dirty="0"/>
              <a:t>, He., </a:t>
            </a:r>
            <a:r>
              <a:rPr lang="en-US" sz="2800" dirty="0" err="1"/>
              <a:t>Maolin</a:t>
            </a:r>
            <a:r>
              <a:rPr lang="en-US" sz="2800" dirty="0"/>
              <a:t>, Chen., </a:t>
            </a:r>
            <a:r>
              <a:rPr lang="en-US" sz="2800" dirty="0" err="1"/>
              <a:t>Yongchuan</a:t>
            </a:r>
            <a:r>
              <a:rPr lang="en-US" sz="2800" dirty="0"/>
              <a:t>, Zhang., </a:t>
            </a:r>
            <a:r>
              <a:rPr lang="en-US" sz="2800" dirty="0" err="1"/>
              <a:t>Lianjie</a:t>
            </a:r>
            <a:r>
              <a:rPr lang="en-US" sz="2800" dirty="0"/>
              <a:t>, Zhou. (2023). 5. What is the relationship between ecosystem services and farmers’ livelihoods? Based on measuring the contribution of ecosystem services to farmers’ livelihoods. Frontiers in Ecology and Evolution,  </a:t>
            </a:r>
            <a:r>
              <a:rPr lang="en-US" sz="2800" dirty="0" err="1"/>
              <a:t>doi</a:t>
            </a:r>
            <a:r>
              <a:rPr lang="en-US" sz="2800" dirty="0"/>
              <a:t>: </a:t>
            </a:r>
            <a:r>
              <a:rPr lang="en-US" sz="2800" dirty="0" smtClean="0"/>
              <a:t>10.3389/fevo.2023.1106167</a:t>
            </a:r>
          </a:p>
          <a:p>
            <a:pPr marL="0" lv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[9] M</a:t>
            </a:r>
            <a:r>
              <a:rPr lang="en-US" sz="2800" dirty="0"/>
              <a:t>., M., Kumar., Ms., Y, </a:t>
            </a:r>
            <a:r>
              <a:rPr lang="en-US" sz="2800" dirty="0" err="1"/>
              <a:t>Sahithi</a:t>
            </a:r>
            <a:r>
              <a:rPr lang="en-US" sz="2800" dirty="0"/>
              <a:t>., Ms., </a:t>
            </a:r>
            <a:r>
              <a:rPr lang="en-US" sz="2800" dirty="0" err="1"/>
              <a:t>Nikhat</a:t>
            </a:r>
            <a:r>
              <a:rPr lang="en-US" sz="2800" dirty="0"/>
              <a:t>, Sheerin., Ms., T, </a:t>
            </a:r>
            <a:r>
              <a:rPr lang="en-US" sz="2800" dirty="0" err="1"/>
              <a:t>Aakanksha</a:t>
            </a:r>
            <a:r>
              <a:rPr lang="en-US" sz="2800" dirty="0"/>
              <a:t>., Mr., K, </a:t>
            </a:r>
            <a:r>
              <a:rPr lang="en-US" sz="2800" dirty="0" err="1"/>
              <a:t>Rajkumar</a:t>
            </a:r>
            <a:r>
              <a:rPr lang="en-US" sz="2800" dirty="0"/>
              <a:t>, Reddy. (2022). 1. Uplifting the farmer through connected ecosystems. </a:t>
            </a:r>
            <a:r>
              <a:rPr lang="en-US" sz="2800" dirty="0" err="1"/>
              <a:t>Ymer</a:t>
            </a:r>
            <a:r>
              <a:rPr lang="en-US" sz="2800" dirty="0"/>
              <a:t>,  </a:t>
            </a:r>
            <a:r>
              <a:rPr lang="en-US" sz="2800" dirty="0" err="1"/>
              <a:t>doi</a:t>
            </a:r>
            <a:r>
              <a:rPr lang="en-US" sz="2800" dirty="0"/>
              <a:t>: </a:t>
            </a:r>
            <a:r>
              <a:rPr lang="en-US" sz="2800" dirty="0" smtClean="0"/>
              <a:t>10.37896/ymer21.04/54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lvl="0" indent="0">
              <a:buNone/>
            </a:pPr>
            <a:r>
              <a:rPr lang="en-US" sz="2800" dirty="0" smtClean="0"/>
              <a:t>[10] Johanna</a:t>
            </a:r>
            <a:r>
              <a:rPr lang="en-US" sz="2800" dirty="0"/>
              <a:t>, </a:t>
            </a:r>
            <a:r>
              <a:rPr lang="en-US" sz="2800" dirty="0" err="1"/>
              <a:t>Björklund</a:t>
            </a:r>
            <a:r>
              <a:rPr lang="en-US" sz="2800" dirty="0"/>
              <a:t>., </a:t>
            </a:r>
            <a:r>
              <a:rPr lang="en-US" sz="2800" dirty="0" err="1"/>
              <a:t>Hailu</a:t>
            </a:r>
            <a:r>
              <a:rPr lang="en-US" sz="2800" dirty="0"/>
              <a:t>, Araya., Susan, Edwards., Andre, </a:t>
            </a:r>
            <a:r>
              <a:rPr lang="en-US" sz="2800" dirty="0" err="1"/>
              <a:t>Goncalves</a:t>
            </a:r>
            <a:r>
              <a:rPr lang="en-US" sz="2800" dirty="0"/>
              <a:t>., Karin, Hook., </a:t>
            </a:r>
            <a:r>
              <a:rPr lang="en-US" sz="2800" dirty="0" err="1"/>
              <a:t>Jakob</a:t>
            </a:r>
            <a:r>
              <a:rPr lang="en-US" sz="2800" dirty="0"/>
              <a:t>, Lundberg., Charito, Medina. (2012). 7. Ecosystem-Based Agriculture Combining Production and Conservation—A Viable Way to Feed the World in the Long Term?. Journal of Sustainable Agriculture,  </a:t>
            </a:r>
            <a:r>
              <a:rPr lang="en-US" sz="2800" dirty="0" err="1"/>
              <a:t>doi</a:t>
            </a:r>
            <a:r>
              <a:rPr lang="en-US" sz="2800" dirty="0"/>
              <a:t>: 10.1080/10440046.2012.705813</a:t>
            </a:r>
            <a:endParaRPr lang="en-IN" sz="2800" dirty="0"/>
          </a:p>
          <a:p>
            <a:pPr marL="0" indent="0">
              <a:buNone/>
            </a:pPr>
            <a:r>
              <a:rPr lang="en-US" sz="2800" dirty="0"/>
              <a:t> </a:t>
            </a:r>
            <a:endParaRPr lang="en-IN" sz="2800" dirty="0"/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80535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DEF78C-A0C4-EB04-02C4-4052E0525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4371" y="1265700"/>
            <a:ext cx="4680170" cy="48584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0823" y="1991565"/>
            <a:ext cx="6909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8: Decent Work and Economic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9: Industry, Innovation, 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12: Responsible Consumption 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17: Partnerships for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6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99224"/>
            <a:ext cx="10668000" cy="487362"/>
          </a:xfrm>
        </p:spPr>
        <p:txBody>
          <a:bodyPr/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https://github.com/VigneshVeb/Farmer-App.git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392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 smtClean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 smtClean="0"/>
              <a:t>Thank You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052" y="37707"/>
            <a:ext cx="10668000" cy="487362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579256"/>
              </p:ext>
            </p:extLst>
          </p:nvPr>
        </p:nvGraphicFramePr>
        <p:xfrm>
          <a:off x="312052" y="641022"/>
          <a:ext cx="11725976" cy="482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57">
                  <a:extLst>
                    <a:ext uri="{9D8B030D-6E8A-4147-A177-3AD203B41FA5}">
                      <a16:colId xmlns:a16="http://schemas.microsoft.com/office/drawing/2014/main" val="24527180"/>
                    </a:ext>
                  </a:extLst>
                </a:gridCol>
                <a:gridCol w="2356889">
                  <a:extLst>
                    <a:ext uri="{9D8B030D-6E8A-4147-A177-3AD203B41FA5}">
                      <a16:colId xmlns:a16="http://schemas.microsoft.com/office/drawing/2014/main" val="3259720160"/>
                    </a:ext>
                  </a:extLst>
                </a:gridCol>
                <a:gridCol w="1989272">
                  <a:extLst>
                    <a:ext uri="{9D8B030D-6E8A-4147-A177-3AD203B41FA5}">
                      <a16:colId xmlns:a16="http://schemas.microsoft.com/office/drawing/2014/main" val="1398544860"/>
                    </a:ext>
                  </a:extLst>
                </a:gridCol>
                <a:gridCol w="1675140">
                  <a:extLst>
                    <a:ext uri="{9D8B030D-6E8A-4147-A177-3AD203B41FA5}">
                      <a16:colId xmlns:a16="http://schemas.microsoft.com/office/drawing/2014/main" val="648907166"/>
                    </a:ext>
                  </a:extLst>
                </a:gridCol>
                <a:gridCol w="838587">
                  <a:extLst>
                    <a:ext uri="{9D8B030D-6E8A-4147-A177-3AD203B41FA5}">
                      <a16:colId xmlns:a16="http://schemas.microsoft.com/office/drawing/2014/main" val="277190005"/>
                    </a:ext>
                  </a:extLst>
                </a:gridCol>
                <a:gridCol w="2147775">
                  <a:extLst>
                    <a:ext uri="{9D8B030D-6E8A-4147-A177-3AD203B41FA5}">
                      <a16:colId xmlns:a16="http://schemas.microsoft.com/office/drawing/2014/main" val="4288036573"/>
                    </a:ext>
                  </a:extLst>
                </a:gridCol>
                <a:gridCol w="2039056">
                  <a:extLst>
                    <a:ext uri="{9D8B030D-6E8A-4147-A177-3AD203B41FA5}">
                      <a16:colId xmlns:a16="http://schemas.microsoft.com/office/drawing/2014/main" val="389270199"/>
                    </a:ext>
                  </a:extLst>
                </a:gridCol>
              </a:tblGrid>
              <a:tr h="349155">
                <a:tc>
                  <a:txBody>
                    <a:bodyPr/>
                    <a:lstStyle/>
                    <a:p>
                      <a:r>
                        <a:rPr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No.</a:t>
                      </a:r>
                      <a:endParaRPr lang="en-IN" sz="16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Findings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Journal/DOI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76742"/>
                  </a:ext>
                </a:extLst>
              </a:tr>
              <a:tr h="2035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M.S.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Petukhova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Artem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Vadimovich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Kokorin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Ecosystem Approach to Digitization of the Agricultural Industrial Complex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Smart connected farms enhance production and profitability. Integration of technology and social sciences is essential.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Innovacii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prodovolʹstvennaâ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bezopasnost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ʹ,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10.31677/2311-0651-2024-43-1-158-165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integration in agriculture offers significant productivity gains and improved profitability when combining technological and social approaches.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81160"/>
                  </a:ext>
                </a:extLst>
              </a:tr>
              <a:tr h="24426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Yongxiang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Jinghua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Song,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Wenjun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Ouyang,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Qinghua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Formation Mechanism and Implementation Path of a Digital Agriculture Innovation Ecosystem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tech fosters a Remote Sensing-Assisted Digital Agriculture Innovation Ecosystem, enhancing accuracy, reliability, and resource access.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Tehnicki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Vjesnik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-Technical Gazette,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10.17559/tv-20231107001080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Leveraging digital tools can build robust agricultural ecosystems, enhancing resource availability and market access for farmers.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21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071771"/>
              </p:ext>
            </p:extLst>
          </p:nvPr>
        </p:nvGraphicFramePr>
        <p:xfrm>
          <a:off x="150830" y="386502"/>
          <a:ext cx="11896625" cy="532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142">
                  <a:extLst>
                    <a:ext uri="{9D8B030D-6E8A-4147-A177-3AD203B41FA5}">
                      <a16:colId xmlns:a16="http://schemas.microsoft.com/office/drawing/2014/main" val="24527180"/>
                    </a:ext>
                  </a:extLst>
                </a:gridCol>
                <a:gridCol w="2391189">
                  <a:extLst>
                    <a:ext uri="{9D8B030D-6E8A-4147-A177-3AD203B41FA5}">
                      <a16:colId xmlns:a16="http://schemas.microsoft.com/office/drawing/2014/main" val="3259720160"/>
                    </a:ext>
                  </a:extLst>
                </a:gridCol>
                <a:gridCol w="2018222">
                  <a:extLst>
                    <a:ext uri="{9D8B030D-6E8A-4147-A177-3AD203B41FA5}">
                      <a16:colId xmlns:a16="http://schemas.microsoft.com/office/drawing/2014/main" val="1398544860"/>
                    </a:ext>
                  </a:extLst>
                </a:gridCol>
                <a:gridCol w="1699519">
                  <a:extLst>
                    <a:ext uri="{9D8B030D-6E8A-4147-A177-3AD203B41FA5}">
                      <a16:colId xmlns:a16="http://schemas.microsoft.com/office/drawing/2014/main" val="648907166"/>
                    </a:ext>
                  </a:extLst>
                </a:gridCol>
                <a:gridCol w="850791">
                  <a:extLst>
                    <a:ext uri="{9D8B030D-6E8A-4147-A177-3AD203B41FA5}">
                      <a16:colId xmlns:a16="http://schemas.microsoft.com/office/drawing/2014/main" val="277190005"/>
                    </a:ext>
                  </a:extLst>
                </a:gridCol>
                <a:gridCol w="2179032">
                  <a:extLst>
                    <a:ext uri="{9D8B030D-6E8A-4147-A177-3AD203B41FA5}">
                      <a16:colId xmlns:a16="http://schemas.microsoft.com/office/drawing/2014/main" val="4288036573"/>
                    </a:ext>
                  </a:extLst>
                </a:gridCol>
                <a:gridCol w="2068730">
                  <a:extLst>
                    <a:ext uri="{9D8B030D-6E8A-4147-A177-3AD203B41FA5}">
                      <a16:colId xmlns:a16="http://schemas.microsoft.com/office/drawing/2014/main" val="389270199"/>
                    </a:ext>
                  </a:extLst>
                </a:gridCol>
              </a:tblGrid>
              <a:tr h="428616">
                <a:tc>
                  <a:txBody>
                    <a:bodyPr/>
                    <a:lstStyle/>
                    <a:p>
                      <a:r>
                        <a:rPr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No.</a:t>
                      </a:r>
                      <a:endParaRPr lang="en-IN" sz="1600" dirty="0"/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Findings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Journal/DOI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76742"/>
                  </a:ext>
                </a:extLst>
              </a:tr>
              <a:tr h="18998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S.A.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Vigneshvaran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R.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Belgin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Jorash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Aakash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R.N.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Tech-Infused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Agri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Revolution: A Holistic Approach to Sustainable Agriculture and Food Security in India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Technology enhances crop management and market access by providing soil health insights and facilitating direct sales.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10.1109/adics58448.2024.10533563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Technological advancements can greatly benefit Indian agriculture by improving crop yield and enabling direct market access.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81160"/>
                  </a:ext>
                </a:extLst>
              </a:tr>
              <a:tr h="299855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D.V. Patel,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M.B.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Zala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D.R.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Chaudhari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Y.H.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Rathwa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P.G.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Gamar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Shobhit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Srivastava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Empowerment in Indian Agriculture: Unveiling the ICT Revolution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ICT revolutionizes Indian agriculture, empowering farmers with digital infrastructure and user-friendly applications for sustainable growth.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10.58532/v3bkso13p4ch7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ICT tools are key for modernizing Indian agriculture, supporting growth and enabling sustainable farming practices.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21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14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961063"/>
              </p:ext>
            </p:extLst>
          </p:nvPr>
        </p:nvGraphicFramePr>
        <p:xfrm>
          <a:off x="312052" y="641022"/>
          <a:ext cx="11725976" cy="482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57">
                  <a:extLst>
                    <a:ext uri="{9D8B030D-6E8A-4147-A177-3AD203B41FA5}">
                      <a16:colId xmlns:a16="http://schemas.microsoft.com/office/drawing/2014/main" val="24527180"/>
                    </a:ext>
                  </a:extLst>
                </a:gridCol>
                <a:gridCol w="2356889">
                  <a:extLst>
                    <a:ext uri="{9D8B030D-6E8A-4147-A177-3AD203B41FA5}">
                      <a16:colId xmlns:a16="http://schemas.microsoft.com/office/drawing/2014/main" val="3259720160"/>
                    </a:ext>
                  </a:extLst>
                </a:gridCol>
                <a:gridCol w="1989272">
                  <a:extLst>
                    <a:ext uri="{9D8B030D-6E8A-4147-A177-3AD203B41FA5}">
                      <a16:colId xmlns:a16="http://schemas.microsoft.com/office/drawing/2014/main" val="1398544860"/>
                    </a:ext>
                  </a:extLst>
                </a:gridCol>
                <a:gridCol w="1675140">
                  <a:extLst>
                    <a:ext uri="{9D8B030D-6E8A-4147-A177-3AD203B41FA5}">
                      <a16:colId xmlns:a16="http://schemas.microsoft.com/office/drawing/2014/main" val="648907166"/>
                    </a:ext>
                  </a:extLst>
                </a:gridCol>
                <a:gridCol w="838587">
                  <a:extLst>
                    <a:ext uri="{9D8B030D-6E8A-4147-A177-3AD203B41FA5}">
                      <a16:colId xmlns:a16="http://schemas.microsoft.com/office/drawing/2014/main" val="277190005"/>
                    </a:ext>
                  </a:extLst>
                </a:gridCol>
                <a:gridCol w="2147775">
                  <a:extLst>
                    <a:ext uri="{9D8B030D-6E8A-4147-A177-3AD203B41FA5}">
                      <a16:colId xmlns:a16="http://schemas.microsoft.com/office/drawing/2014/main" val="4288036573"/>
                    </a:ext>
                  </a:extLst>
                </a:gridCol>
                <a:gridCol w="2039056">
                  <a:extLst>
                    <a:ext uri="{9D8B030D-6E8A-4147-A177-3AD203B41FA5}">
                      <a16:colId xmlns:a16="http://schemas.microsoft.com/office/drawing/2014/main" val="389270199"/>
                    </a:ext>
                  </a:extLst>
                </a:gridCol>
              </a:tblGrid>
              <a:tr h="349155">
                <a:tc>
                  <a:txBody>
                    <a:bodyPr/>
                    <a:lstStyle/>
                    <a:p>
                      <a:r>
                        <a:rPr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No.</a:t>
                      </a:r>
                      <a:endParaRPr lang="en-IN" sz="16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Findings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Journal/DOI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76742"/>
                  </a:ext>
                </a:extLst>
              </a:tr>
              <a:tr h="2035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Shehrawat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Arulmanikandan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B., Aditya Sandeep,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Bhakar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Exploring Awareness and Utilization of Agricultural Mobile Apps among Smallholder Farmers.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awareness/utilization of agricultural apps, which provide weather, market, and pest data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Agriculture Extension and Social Development,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10.33545/26180723.2024.v7.i1d.217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Increasing awareness of agricultural apps can help farmers access critical data and improve farm management.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81160"/>
                  </a:ext>
                </a:extLst>
              </a:tr>
              <a:tr h="24426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Yongxiang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Jinghua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Song,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Wenjun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Ouyang,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Qinghua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Formation Mechanism and Implementation Path of a Digital Agriculture Innovation Ecosystem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tech fosters a Remote Sensing-Assisted Digital Agriculture Innovation Ecosystem, enhancing accuracy, reliability, and resource access.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Tehnicki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Vjesnik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-Technical Gazette,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10.17559/tv-20231107001080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Leveraging digital tools can build robust agricultural ecosystems, enhancing resource availability and market access for farmers.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21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90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75137"/>
              </p:ext>
            </p:extLst>
          </p:nvPr>
        </p:nvGraphicFramePr>
        <p:xfrm>
          <a:off x="312052" y="641022"/>
          <a:ext cx="11725976" cy="5036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57">
                  <a:extLst>
                    <a:ext uri="{9D8B030D-6E8A-4147-A177-3AD203B41FA5}">
                      <a16:colId xmlns:a16="http://schemas.microsoft.com/office/drawing/2014/main" val="24527180"/>
                    </a:ext>
                  </a:extLst>
                </a:gridCol>
                <a:gridCol w="2356889">
                  <a:extLst>
                    <a:ext uri="{9D8B030D-6E8A-4147-A177-3AD203B41FA5}">
                      <a16:colId xmlns:a16="http://schemas.microsoft.com/office/drawing/2014/main" val="3259720160"/>
                    </a:ext>
                  </a:extLst>
                </a:gridCol>
                <a:gridCol w="1989272">
                  <a:extLst>
                    <a:ext uri="{9D8B030D-6E8A-4147-A177-3AD203B41FA5}">
                      <a16:colId xmlns:a16="http://schemas.microsoft.com/office/drawing/2014/main" val="1398544860"/>
                    </a:ext>
                  </a:extLst>
                </a:gridCol>
                <a:gridCol w="1675140">
                  <a:extLst>
                    <a:ext uri="{9D8B030D-6E8A-4147-A177-3AD203B41FA5}">
                      <a16:colId xmlns:a16="http://schemas.microsoft.com/office/drawing/2014/main" val="648907166"/>
                    </a:ext>
                  </a:extLst>
                </a:gridCol>
                <a:gridCol w="838587">
                  <a:extLst>
                    <a:ext uri="{9D8B030D-6E8A-4147-A177-3AD203B41FA5}">
                      <a16:colId xmlns:a16="http://schemas.microsoft.com/office/drawing/2014/main" val="277190005"/>
                    </a:ext>
                  </a:extLst>
                </a:gridCol>
                <a:gridCol w="2147775">
                  <a:extLst>
                    <a:ext uri="{9D8B030D-6E8A-4147-A177-3AD203B41FA5}">
                      <a16:colId xmlns:a16="http://schemas.microsoft.com/office/drawing/2014/main" val="4288036573"/>
                    </a:ext>
                  </a:extLst>
                </a:gridCol>
                <a:gridCol w="2039056">
                  <a:extLst>
                    <a:ext uri="{9D8B030D-6E8A-4147-A177-3AD203B41FA5}">
                      <a16:colId xmlns:a16="http://schemas.microsoft.com/office/drawing/2014/main" val="389270199"/>
                    </a:ext>
                  </a:extLst>
                </a:gridCol>
              </a:tblGrid>
              <a:tr h="349155">
                <a:tc>
                  <a:txBody>
                    <a:bodyPr/>
                    <a:lstStyle/>
                    <a:p>
                      <a:r>
                        <a:rPr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No.</a:t>
                      </a:r>
                      <a:endParaRPr lang="en-IN" sz="16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Findings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Journal/DOI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76742"/>
                  </a:ext>
                </a:extLst>
              </a:tr>
              <a:tr h="2035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Dinesh Kumar Chauhan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Innovative Solutions for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Agri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-Food: Transforming Agriculture through Digital Technologies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 on digital tech for small farmers, exploring challenges and solutions for implementing digital technologies.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Advanced Scientific Research and Management,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10.36282/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ijasrm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/8.1.2023.1888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 farmers face unique challenges in adopting digital tech, but solutions tailored to their needs can drive sustainable agriculture.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81160"/>
                  </a:ext>
                </a:extLst>
              </a:tr>
              <a:tr h="24426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Lilei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Zhou,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Dongjie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Guan,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Lingli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Sun,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Xiujuan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Maolin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Chen,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Yongchuan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Zhang,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Lianjie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Zhou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Relationship between Ecosystem Services and Farmers’ Livelihoods? Based on Measuring the Contribution of Ecosystem Services to Farmers’ Livelihoods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Ecosystem services significantly impact farmers' livelihoods. Varying contributions to ecosystem services-related income by farming household type.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Frontiers in Ecology and Evolution,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10.3389/fevo.2023.1106167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interconnection between ecosystem services and farmer livelihoods highlights the need for diverse strategies tailored to household types to maximize sustainability.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21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47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828672"/>
              </p:ext>
            </p:extLst>
          </p:nvPr>
        </p:nvGraphicFramePr>
        <p:xfrm>
          <a:off x="312052" y="641022"/>
          <a:ext cx="11725976" cy="482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57">
                  <a:extLst>
                    <a:ext uri="{9D8B030D-6E8A-4147-A177-3AD203B41FA5}">
                      <a16:colId xmlns:a16="http://schemas.microsoft.com/office/drawing/2014/main" val="24527180"/>
                    </a:ext>
                  </a:extLst>
                </a:gridCol>
                <a:gridCol w="2356889">
                  <a:extLst>
                    <a:ext uri="{9D8B030D-6E8A-4147-A177-3AD203B41FA5}">
                      <a16:colId xmlns:a16="http://schemas.microsoft.com/office/drawing/2014/main" val="3259720160"/>
                    </a:ext>
                  </a:extLst>
                </a:gridCol>
                <a:gridCol w="1989272">
                  <a:extLst>
                    <a:ext uri="{9D8B030D-6E8A-4147-A177-3AD203B41FA5}">
                      <a16:colId xmlns:a16="http://schemas.microsoft.com/office/drawing/2014/main" val="1398544860"/>
                    </a:ext>
                  </a:extLst>
                </a:gridCol>
                <a:gridCol w="1675140">
                  <a:extLst>
                    <a:ext uri="{9D8B030D-6E8A-4147-A177-3AD203B41FA5}">
                      <a16:colId xmlns:a16="http://schemas.microsoft.com/office/drawing/2014/main" val="648907166"/>
                    </a:ext>
                  </a:extLst>
                </a:gridCol>
                <a:gridCol w="838587">
                  <a:extLst>
                    <a:ext uri="{9D8B030D-6E8A-4147-A177-3AD203B41FA5}">
                      <a16:colId xmlns:a16="http://schemas.microsoft.com/office/drawing/2014/main" val="277190005"/>
                    </a:ext>
                  </a:extLst>
                </a:gridCol>
                <a:gridCol w="2147775">
                  <a:extLst>
                    <a:ext uri="{9D8B030D-6E8A-4147-A177-3AD203B41FA5}">
                      <a16:colId xmlns:a16="http://schemas.microsoft.com/office/drawing/2014/main" val="4288036573"/>
                    </a:ext>
                  </a:extLst>
                </a:gridCol>
                <a:gridCol w="2039056">
                  <a:extLst>
                    <a:ext uri="{9D8B030D-6E8A-4147-A177-3AD203B41FA5}">
                      <a16:colId xmlns:a16="http://schemas.microsoft.com/office/drawing/2014/main" val="389270199"/>
                    </a:ext>
                  </a:extLst>
                </a:gridCol>
              </a:tblGrid>
              <a:tr h="349155">
                <a:tc>
                  <a:txBody>
                    <a:bodyPr/>
                    <a:lstStyle/>
                    <a:p>
                      <a:r>
                        <a:rPr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</a:t>
                      </a: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No.</a:t>
                      </a:r>
                      <a:endParaRPr lang="en-IN" sz="16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Findings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Journal/DOI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76742"/>
                  </a:ext>
                </a:extLst>
              </a:tr>
              <a:tr h="20358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 Kumar, Ms. Y.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Sahithi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Ms.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Nikhat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Sheerin, Ms. T.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Aakanksha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Mr. K.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Rajkumar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Reddy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Uplifting the Farmer through Connected Ecosystems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approaches improve farmers' understanding of practices. System addresses data gaps for better farming decisions.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Ymer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10.37896/ymer21.04/54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 ecosystems can empower farmers by closing data gaps and improving decision-making, leading to more informed farming practices.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81160"/>
                  </a:ext>
                </a:extLst>
              </a:tr>
              <a:tr h="24426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Johanna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Björklund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Hailu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Araya, Susan Edwards, Andre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Goncalves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Karin Hook, </a:t>
                      </a:r>
                      <a:r>
                        <a:rPr lang="en-IN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Jakob</a:t>
                      </a: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Lundberg, Charito Medina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Ecosystem-Based Agriculture Combining Production and Conservation—A Viable Way to Feed the World in the Long Term?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Ecosystem-based agriculture improves livelihoods and ecosystem services. Local knowledge and collective action are crucial.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Sustainable Agriculture,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doi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10.1080/10440046.2012.705813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Integrating conservation into agricultural practices through ecosystem-based approaches can sustainably improve food security.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21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59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on </a:t>
            </a:r>
            <a:r>
              <a:rPr lang="en-US" dirty="0" smtClean="0"/>
              <a:t>Middlemen: </a:t>
            </a:r>
            <a:r>
              <a:rPr lang="en-US" dirty="0"/>
              <a:t>Middlemen can exploit farmers by offering lower prices for crops while selling them at much higher rates in markets, leading to decreased income for the farmers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Lack of Direct Access to </a:t>
            </a:r>
            <a:r>
              <a:rPr lang="en-US" dirty="0" smtClean="0"/>
              <a:t>Markets: </a:t>
            </a:r>
            <a:r>
              <a:rPr lang="en-US" dirty="0"/>
              <a:t>This limits their ability to sell at competitive prices and reduces their bargaining power, increasing their reliance on middlemen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Fragmented Information and Lack of Expert </a:t>
            </a:r>
            <a:r>
              <a:rPr lang="en-US" dirty="0" smtClean="0"/>
              <a:t>Advice: </a:t>
            </a:r>
            <a:r>
              <a:rPr lang="en-US" dirty="0"/>
              <a:t>This leads to suboptimal farming practices, lower crop yields, and inefficient use of resources like water and fertilizers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65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Mobile Application for </a:t>
            </a:r>
            <a:r>
              <a:rPr lang="en-US" dirty="0" smtClean="0"/>
              <a:t>Farmers</a:t>
            </a:r>
            <a:r>
              <a:rPr lang="en-IN" b="1" dirty="0"/>
              <a:t>:</a:t>
            </a:r>
            <a:r>
              <a:rPr lang="en-IN" b="1" dirty="0" smtClean="0"/>
              <a:t> </a:t>
            </a:r>
            <a:r>
              <a:rPr lang="en-US" dirty="0" smtClean="0"/>
              <a:t>Farmers </a:t>
            </a:r>
            <a:r>
              <a:rPr lang="en-US" dirty="0"/>
              <a:t>can manage every aspect of their business from a single platform, which reduces the need for middlemen and provides direct access to markets, financial services, and agricultural resources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US" dirty="0" smtClean="0"/>
              <a:t>Access </a:t>
            </a:r>
            <a:r>
              <a:rPr lang="en-US" dirty="0"/>
              <a:t>to Digital Marketplaces and Elimination of </a:t>
            </a:r>
            <a:r>
              <a:rPr lang="en-US" dirty="0" smtClean="0"/>
              <a:t>Middlemen</a:t>
            </a:r>
            <a:r>
              <a:rPr lang="en-IN" b="1" dirty="0" smtClean="0"/>
              <a:t>: </a:t>
            </a:r>
            <a:r>
              <a:rPr lang="en-US" dirty="0" smtClean="0"/>
              <a:t>Farmers </a:t>
            </a:r>
            <a:r>
              <a:rPr lang="en-US" dirty="0"/>
              <a:t>get better prices for their produce and are not subject to the exploitation often seen when working through middlemen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 smtClean="0"/>
              <a:t>Real-Time </a:t>
            </a:r>
            <a:r>
              <a:rPr lang="en-US" dirty="0"/>
              <a:t>Expert </a:t>
            </a:r>
            <a:r>
              <a:rPr lang="en-US" dirty="0" smtClean="0"/>
              <a:t>Advice</a:t>
            </a:r>
            <a:r>
              <a:rPr lang="en-IN" b="1" dirty="0" smtClean="0"/>
              <a:t>: </a:t>
            </a:r>
            <a:r>
              <a:rPr lang="en-US" dirty="0" smtClean="0"/>
              <a:t>Farmers </a:t>
            </a:r>
            <a:r>
              <a:rPr lang="en-US" dirty="0"/>
              <a:t>receive timely guidance tailored to their specific farming needs, improving crop yields and promoting sustainability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1393</TotalTime>
  <Words>1824</Words>
  <Application>Microsoft Office PowerPoint</Application>
  <PresentationFormat>Widescreen</PresentationFormat>
  <Paragraphs>234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Bookman Old Style</vt:lpstr>
      <vt:lpstr>Cambria</vt:lpstr>
      <vt:lpstr>Times New Roman</vt:lpstr>
      <vt:lpstr>Verdana</vt:lpstr>
      <vt:lpstr>Bioinformatics</vt:lpstr>
      <vt:lpstr>UPLIFTING FARMERS THROUGH A CONNECTED ECOSYSTEM</vt:lpstr>
      <vt:lpstr>Introduction</vt:lpstr>
      <vt:lpstr>Literature Review</vt:lpstr>
      <vt:lpstr>PowerPoint Presentation</vt:lpstr>
      <vt:lpstr>PowerPoint Presentation</vt:lpstr>
      <vt:lpstr>PowerPoint Presentation</vt:lpstr>
      <vt:lpstr>PowerPoint Presentation</vt:lpstr>
      <vt:lpstr>Existing method Drawback</vt:lpstr>
      <vt:lpstr>Proposed Method</vt:lpstr>
      <vt:lpstr>Objectives</vt:lpstr>
      <vt:lpstr>Methodology</vt:lpstr>
      <vt:lpstr>PowerPoint Presentation</vt:lpstr>
      <vt:lpstr>Architecture</vt:lpstr>
      <vt:lpstr>Hardware Components</vt:lpstr>
      <vt:lpstr>Software Components</vt:lpstr>
      <vt:lpstr>PowerPoint Presentation</vt:lpstr>
      <vt:lpstr>Timeline of Project</vt:lpstr>
      <vt:lpstr>Expected Outcomes</vt:lpstr>
      <vt:lpstr>Conclusion</vt:lpstr>
      <vt:lpstr>References</vt:lpstr>
      <vt:lpstr>PowerPoint Presentation</vt:lpstr>
      <vt:lpstr>PowerPoint Presentation</vt:lpstr>
      <vt:lpstr>Project work mapping with SDG</vt:lpstr>
      <vt:lpstr>Github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DELL</cp:lastModifiedBy>
  <cp:revision>37</cp:revision>
  <dcterms:created xsi:type="dcterms:W3CDTF">2023-03-16T03:26:27Z</dcterms:created>
  <dcterms:modified xsi:type="dcterms:W3CDTF">2024-10-28T14:29:06Z</dcterms:modified>
</cp:coreProperties>
</file>