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Lato"/>
      <p:regular r:id="rId21"/>
      <p:bold r:id="rId22"/>
      <p:italic r:id="rId23"/>
      <p:boldItalic r:id="rId24"/>
    </p:embeddedFont>
    <p:embeddedFont>
      <p:font typeface="Average"/>
      <p:regular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regular.fntdata"/><Relationship Id="rId25" Type="http://schemas.openxmlformats.org/officeDocument/2006/relationships/font" Target="fonts/Average-regular.fntdata"/><Relationship Id="rId27"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b9a0b074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b9a0b074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b9a0b074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b9a0b074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965474a9_3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965474a9_3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9431b3f0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9431b3f0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9431b3f0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9431b3f0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9431b3f0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9431b3f0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a21ae7ca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a21ae7ca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9b62a54d3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9b62a54d3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9b62a54d3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9b62a54d3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9431b3f0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9431b3f0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9431b3f0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9431b3f0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965474a9_3_3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965474a9_3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accent5"/>
                </a:solidFill>
              </a:rPr>
              <a:t>Malicious URL Detection using Deep Learning</a:t>
            </a:r>
            <a:endParaRPr>
              <a:solidFill>
                <a:schemeClr val="accent5"/>
              </a:solidFill>
            </a:endParaRPr>
          </a:p>
        </p:txBody>
      </p:sp>
      <p:sp>
        <p:nvSpPr>
          <p:cNvPr id="60" name="Google Shape;60;p13"/>
          <p:cNvSpPr txBox="1"/>
          <p:nvPr>
            <p:ph idx="1" type="subTitle"/>
          </p:nvPr>
        </p:nvSpPr>
        <p:spPr>
          <a:xfrm>
            <a:off x="671250" y="4059001"/>
            <a:ext cx="7801500" cy="792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sz="2400"/>
              <a:t>Presented by Vishnu Ranjith</a:t>
            </a:r>
            <a:endParaRPr sz="2400"/>
          </a:p>
          <a:p>
            <a:pPr indent="0" lvl="0" marL="0" rtl="0" algn="ctr">
              <a:spcBef>
                <a:spcPts val="0"/>
              </a:spcBef>
              <a:spcAft>
                <a:spcPts val="0"/>
              </a:spcAft>
              <a:buNone/>
            </a:pPr>
            <a:r>
              <a:rPr lang="en" sz="2400"/>
              <a:t>1911130</a:t>
            </a:r>
            <a:endParaRPr sz="2400"/>
          </a:p>
        </p:txBody>
      </p:sp>
      <p:sp>
        <p:nvSpPr>
          <p:cNvPr id="61" name="Google Shape;61;p13"/>
          <p:cNvSpPr txBox="1"/>
          <p:nvPr/>
        </p:nvSpPr>
        <p:spPr>
          <a:xfrm>
            <a:off x="193775" y="3031700"/>
            <a:ext cx="8908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FFFFFF"/>
                </a:solidFill>
                <a:latin typeface="Average"/>
                <a:ea typeface="Average"/>
                <a:cs typeface="Average"/>
                <a:sym typeface="Average"/>
              </a:rPr>
              <a:t>Vinayakumar R, Sriram S, Soman KP, and Mamoun Alazab, Senior Fellow, IEEE</a:t>
            </a:r>
            <a:endParaRPr sz="2000">
              <a:solidFill>
                <a:srgbClr val="FFFFFF"/>
              </a:solidFill>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178725" y="206375"/>
            <a:ext cx="6227100" cy="77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SzPts val="990"/>
              <a:buNone/>
            </a:pPr>
            <a:r>
              <a:rPr lang="en" sz="2720"/>
              <a:t>Proposed Architecture - DeepURLDetect (DUD)</a:t>
            </a:r>
            <a:endParaRPr sz="2720"/>
          </a:p>
        </p:txBody>
      </p:sp>
      <p:pic>
        <p:nvPicPr>
          <p:cNvPr id="120" name="Google Shape;120;p22"/>
          <p:cNvPicPr preferRelativeResize="0"/>
          <p:nvPr/>
        </p:nvPicPr>
        <p:blipFill>
          <a:blip r:embed="rId3">
            <a:alphaModFix/>
          </a:blip>
          <a:stretch>
            <a:fillRect/>
          </a:stretch>
        </p:blipFill>
        <p:spPr>
          <a:xfrm>
            <a:off x="616550" y="977975"/>
            <a:ext cx="5044766" cy="3860726"/>
          </a:xfrm>
          <a:prstGeom prst="rect">
            <a:avLst/>
          </a:prstGeom>
          <a:noFill/>
          <a:ln>
            <a:noFill/>
          </a:ln>
          <a:effectLst>
            <a:outerShdw blurRad="171450" rotWithShape="0" algn="bl" dir="5400000" dist="5715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3"/>
          <p:cNvPicPr preferRelativeResize="0"/>
          <p:nvPr/>
        </p:nvPicPr>
        <p:blipFill>
          <a:blip r:embed="rId3">
            <a:alphaModFix/>
          </a:blip>
          <a:stretch>
            <a:fillRect/>
          </a:stretch>
        </p:blipFill>
        <p:spPr>
          <a:xfrm>
            <a:off x="0" y="630925"/>
            <a:ext cx="4528501" cy="4008350"/>
          </a:xfrm>
          <a:prstGeom prst="rect">
            <a:avLst/>
          </a:prstGeom>
          <a:noFill/>
          <a:ln>
            <a:noFill/>
          </a:ln>
        </p:spPr>
      </p:pic>
      <p:sp>
        <p:nvSpPr>
          <p:cNvPr id="126" name="Google Shape;126;p23"/>
          <p:cNvSpPr txBox="1"/>
          <p:nvPr>
            <p:ph type="title"/>
          </p:nvPr>
        </p:nvSpPr>
        <p:spPr>
          <a:xfrm>
            <a:off x="191250" y="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solidFill>
                  <a:schemeClr val="accent5"/>
                </a:solidFill>
              </a:rPr>
              <a:t>Test Results</a:t>
            </a:r>
            <a:endParaRPr sz="2400">
              <a:solidFill>
                <a:schemeClr val="accent5"/>
              </a:solidFill>
            </a:endParaRPr>
          </a:p>
        </p:txBody>
      </p:sp>
      <p:pic>
        <p:nvPicPr>
          <p:cNvPr id="127" name="Google Shape;127;p23"/>
          <p:cNvPicPr preferRelativeResize="0"/>
          <p:nvPr/>
        </p:nvPicPr>
        <p:blipFill>
          <a:blip r:embed="rId4">
            <a:alphaModFix/>
          </a:blip>
          <a:stretch>
            <a:fillRect/>
          </a:stretch>
        </p:blipFill>
        <p:spPr>
          <a:xfrm>
            <a:off x="4907925" y="630925"/>
            <a:ext cx="3450750" cy="41256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295425" y="295525"/>
            <a:ext cx="5625300" cy="76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solidFill>
                  <a:schemeClr val="accent5"/>
                </a:solidFill>
              </a:rPr>
              <a:t>Evaluation Results and Observations</a:t>
            </a:r>
            <a:endParaRPr sz="2400">
              <a:solidFill>
                <a:schemeClr val="accent5"/>
              </a:solidFill>
            </a:endParaRPr>
          </a:p>
        </p:txBody>
      </p:sp>
      <p:sp>
        <p:nvSpPr>
          <p:cNvPr id="133" name="Google Shape;133;p24"/>
          <p:cNvSpPr txBox="1"/>
          <p:nvPr>
            <p:ph type="title"/>
          </p:nvPr>
        </p:nvSpPr>
        <p:spPr>
          <a:xfrm>
            <a:off x="393625" y="1038000"/>
            <a:ext cx="7825200" cy="3360900"/>
          </a:xfrm>
          <a:prstGeom prst="rect">
            <a:avLst/>
          </a:prstGeom>
        </p:spPr>
        <p:txBody>
          <a:bodyPr anchorCtr="0" anchor="t" bIns="91425" lIns="91425" spcFirstLastPara="1" rIns="91425" wrap="square" tIns="91425">
            <a:normAutofit fontScale="90000"/>
          </a:bodyPr>
          <a:lstStyle/>
          <a:p>
            <a:pPr indent="-330200" lvl="0" marL="457200" rtl="0" algn="l">
              <a:lnSpc>
                <a:spcPct val="115000"/>
              </a:lnSpc>
              <a:spcBef>
                <a:spcPts val="0"/>
              </a:spcBef>
              <a:spcAft>
                <a:spcPts val="0"/>
              </a:spcAft>
              <a:buClr>
                <a:srgbClr val="FFFFFF"/>
              </a:buClr>
              <a:buSzPct val="100000"/>
              <a:buFont typeface="Oswald"/>
              <a:buChar char="➔"/>
            </a:pPr>
            <a:r>
              <a:rPr lang="en" sz="1777">
                <a:solidFill>
                  <a:srgbClr val="FFFFFF"/>
                </a:solidFill>
              </a:rPr>
              <a:t> Most of the models performed well on Data set 1 in comparison to the Data set 2 random-split and time-split. </a:t>
            </a:r>
            <a:endParaRPr sz="1777">
              <a:solidFill>
                <a:srgbClr val="FFFFFF"/>
              </a:solidFill>
            </a:endParaRPr>
          </a:p>
          <a:p>
            <a:pPr indent="-330200" lvl="0" marL="457200" rtl="0" algn="l">
              <a:lnSpc>
                <a:spcPct val="115000"/>
              </a:lnSpc>
              <a:spcBef>
                <a:spcPts val="1000"/>
              </a:spcBef>
              <a:spcAft>
                <a:spcPts val="0"/>
              </a:spcAft>
              <a:buClr>
                <a:srgbClr val="FFFFFF"/>
              </a:buClr>
              <a:buSzPct val="100000"/>
              <a:buFont typeface="Oswald"/>
              <a:buChar char="➔"/>
            </a:pPr>
            <a:r>
              <a:rPr lang="en" sz="1777">
                <a:solidFill>
                  <a:srgbClr val="FFFFFF"/>
                </a:solidFill>
              </a:rPr>
              <a:t>Moreover, the performance of various models on Data set 2 random-split is good in comparison to the Data set 2 time-split. </a:t>
            </a:r>
            <a:endParaRPr sz="1777">
              <a:solidFill>
                <a:srgbClr val="FFFFFF"/>
              </a:solidFill>
            </a:endParaRPr>
          </a:p>
          <a:p>
            <a:pPr indent="-330200" lvl="0" marL="457200" rtl="0" algn="l">
              <a:lnSpc>
                <a:spcPct val="115000"/>
              </a:lnSpc>
              <a:spcBef>
                <a:spcPts val="1000"/>
              </a:spcBef>
              <a:spcAft>
                <a:spcPts val="0"/>
              </a:spcAft>
              <a:buClr>
                <a:srgbClr val="FFFFFF"/>
              </a:buClr>
              <a:buSzPct val="100000"/>
              <a:buFont typeface="Oswald"/>
              <a:buChar char="➔"/>
            </a:pPr>
            <a:r>
              <a:rPr lang="en" sz="1777">
                <a:solidFill>
                  <a:srgbClr val="FFFFFF"/>
                </a:solidFill>
              </a:rPr>
              <a:t>This is due to the fact that the samples of test data of Data set 2 time-split is unseen during training.</a:t>
            </a:r>
            <a:endParaRPr sz="1777">
              <a:solidFill>
                <a:srgbClr val="FFFFFF"/>
              </a:solidFill>
            </a:endParaRPr>
          </a:p>
          <a:p>
            <a:pPr indent="-330200" lvl="0" marL="457200" rtl="0" algn="l">
              <a:lnSpc>
                <a:spcPct val="115000"/>
              </a:lnSpc>
              <a:spcBef>
                <a:spcPts val="1000"/>
              </a:spcBef>
              <a:spcAft>
                <a:spcPts val="0"/>
              </a:spcAft>
              <a:buClr>
                <a:srgbClr val="FFFFFF"/>
              </a:buClr>
              <a:buSzPct val="100000"/>
              <a:buFont typeface="Average"/>
              <a:buChar char="➔"/>
            </a:pPr>
            <a:r>
              <a:rPr lang="en" sz="1777">
                <a:solidFill>
                  <a:srgbClr val="FFFFFF"/>
                </a:solidFill>
              </a:rPr>
              <a:t>Obtaining better AUC in precision-recall curve indicates that the models predicts more accurately. </a:t>
            </a:r>
            <a:endParaRPr sz="1777">
              <a:solidFill>
                <a:srgbClr val="FFFFFF"/>
              </a:solidFill>
            </a:endParaRPr>
          </a:p>
          <a:p>
            <a:pPr indent="-330200" lvl="0" marL="457200" rtl="0" algn="l">
              <a:lnSpc>
                <a:spcPct val="115000"/>
              </a:lnSpc>
              <a:spcBef>
                <a:spcPts val="1000"/>
              </a:spcBef>
              <a:spcAft>
                <a:spcPts val="0"/>
              </a:spcAft>
              <a:buClr>
                <a:srgbClr val="FFFFFF"/>
              </a:buClr>
              <a:buSzPct val="100000"/>
              <a:buFont typeface="Average"/>
              <a:buChar char="➔"/>
            </a:pPr>
            <a:r>
              <a:rPr lang="en" sz="1777">
                <a:solidFill>
                  <a:srgbClr val="FFFFFF"/>
                </a:solidFill>
              </a:rPr>
              <a:t>The performance of all models have marginal difference in terms of accuracy and AUC and thus voting methodology can be employed to distinguish whether the URL is legitimate or malicious. </a:t>
            </a:r>
            <a:endParaRPr sz="1777">
              <a:solidFill>
                <a:srgbClr val="FFFFFF"/>
              </a:solidFill>
            </a:endParaRPr>
          </a:p>
          <a:p>
            <a:pPr indent="0" lvl="0" marL="0" rtl="0" algn="l">
              <a:lnSpc>
                <a:spcPct val="115000"/>
              </a:lnSpc>
              <a:spcBef>
                <a:spcPts val="1000"/>
              </a:spcBef>
              <a:spcAft>
                <a:spcPts val="1600"/>
              </a:spcAft>
              <a:buNone/>
            </a:pPr>
            <a:r>
              <a:t/>
            </a:r>
            <a:endParaRPr sz="18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295425" y="295525"/>
            <a:ext cx="56253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solidFill>
                  <a:schemeClr val="accent5"/>
                </a:solidFill>
              </a:rPr>
              <a:t>Conclusion</a:t>
            </a:r>
            <a:endParaRPr sz="2400">
              <a:solidFill>
                <a:schemeClr val="accent5"/>
              </a:solidFill>
            </a:endParaRPr>
          </a:p>
        </p:txBody>
      </p:sp>
      <p:sp>
        <p:nvSpPr>
          <p:cNvPr id="139" name="Google Shape;139;p25"/>
          <p:cNvSpPr txBox="1"/>
          <p:nvPr>
            <p:ph type="title"/>
          </p:nvPr>
        </p:nvSpPr>
        <p:spPr>
          <a:xfrm>
            <a:off x="393625" y="1038000"/>
            <a:ext cx="7825200" cy="33609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0"/>
              </a:spcBef>
              <a:spcAft>
                <a:spcPts val="0"/>
              </a:spcAft>
              <a:buNone/>
            </a:pPr>
            <a:r>
              <a:rPr lang="en" sz="1777">
                <a:solidFill>
                  <a:srgbClr val="FFFFFF"/>
                </a:solidFill>
              </a:rPr>
              <a:t>In this work, a comparative analysis of various deep learning based character level embedding models for malicious URL detection is done. All deep learning architectures have marginal difference in terms of accuracy. Among 5 models, two are based on RNN, two are based on CNN and one is based on hybrid of CNN and LSTM. All the models performed well and achieved around 93-98% malicious URL detection rate with false positive rate of 0.001. This indicates that if the deep learning based character level embedding models able to catch 970 malicious URL; they label only one benign URL as malicious.</a:t>
            </a:r>
            <a:endParaRPr sz="1777">
              <a:solidFill>
                <a:srgbClr val="FFFFFF"/>
              </a:solidFill>
            </a:endParaRPr>
          </a:p>
          <a:p>
            <a:pPr indent="0" lvl="0" marL="457200" rtl="0" algn="l">
              <a:lnSpc>
                <a:spcPct val="115000"/>
              </a:lnSpc>
              <a:spcBef>
                <a:spcPts val="1000"/>
              </a:spcBef>
              <a:spcAft>
                <a:spcPts val="0"/>
              </a:spcAft>
              <a:buNone/>
            </a:pPr>
            <a:r>
              <a:rPr lang="en" sz="1777">
                <a:solidFill>
                  <a:srgbClr val="FFFFFF"/>
                </a:solidFill>
              </a:rPr>
              <a:t>Deep learning with embedding based malicious URL detection can be robust solution over hand crafted features with conventional machine learning based solutions.</a:t>
            </a:r>
            <a:endParaRPr sz="1777">
              <a:solidFill>
                <a:srgbClr val="FFFFFF"/>
              </a:solidFill>
            </a:endParaRPr>
          </a:p>
          <a:p>
            <a:pPr indent="0" lvl="0" marL="0" rtl="0" algn="l">
              <a:lnSpc>
                <a:spcPct val="115000"/>
              </a:lnSpc>
              <a:spcBef>
                <a:spcPts val="1000"/>
              </a:spcBef>
              <a:spcAft>
                <a:spcPts val="1600"/>
              </a:spcAft>
              <a:buNone/>
            </a:pPr>
            <a:r>
              <a:t/>
            </a:r>
            <a:endParaRPr sz="18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178725" y="206375"/>
            <a:ext cx="6227100" cy="77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SzPts val="990"/>
              <a:buNone/>
            </a:pPr>
            <a:r>
              <a:rPr lang="en" sz="3320"/>
              <a:t>Strategy of implementation</a:t>
            </a:r>
            <a:endParaRPr sz="3320"/>
          </a:p>
        </p:txBody>
      </p:sp>
      <p:sp>
        <p:nvSpPr>
          <p:cNvPr id="145" name="Google Shape;145;p26"/>
          <p:cNvSpPr txBox="1"/>
          <p:nvPr>
            <p:ph type="title"/>
          </p:nvPr>
        </p:nvSpPr>
        <p:spPr>
          <a:xfrm>
            <a:off x="303425" y="977975"/>
            <a:ext cx="7884600" cy="2221800"/>
          </a:xfrm>
          <a:prstGeom prst="rect">
            <a:avLst/>
          </a:prstGeom>
        </p:spPr>
        <p:txBody>
          <a:bodyPr anchorCtr="0" anchor="t" bIns="91425" lIns="91425" spcFirstLastPara="1" rIns="91425" wrap="square" tIns="91425">
            <a:noAutofit/>
          </a:bodyPr>
          <a:lstStyle/>
          <a:p>
            <a:pPr indent="-400050" lvl="0" marL="457200" rtl="0" algn="l">
              <a:lnSpc>
                <a:spcPct val="100000"/>
              </a:lnSpc>
              <a:spcBef>
                <a:spcPts val="0"/>
              </a:spcBef>
              <a:spcAft>
                <a:spcPts val="0"/>
              </a:spcAft>
              <a:buSzPts val="2700"/>
              <a:buChar char="●"/>
            </a:pPr>
            <a:r>
              <a:rPr lang="en" sz="2700"/>
              <a:t>Using NLP techniques used in the paper</a:t>
            </a:r>
            <a:endParaRPr sz="2700"/>
          </a:p>
          <a:p>
            <a:pPr indent="0" lvl="0" marL="457200" rtl="0" algn="l">
              <a:lnSpc>
                <a:spcPct val="100000"/>
              </a:lnSpc>
              <a:spcBef>
                <a:spcPts val="1600"/>
              </a:spcBef>
              <a:spcAft>
                <a:spcPts val="0"/>
              </a:spcAft>
              <a:buNone/>
            </a:pPr>
            <a:r>
              <a:t/>
            </a:r>
            <a:endParaRPr sz="2700"/>
          </a:p>
          <a:p>
            <a:pPr indent="-400050" lvl="0" marL="457200" rtl="0" algn="l">
              <a:lnSpc>
                <a:spcPct val="100000"/>
              </a:lnSpc>
              <a:spcBef>
                <a:spcPts val="1600"/>
              </a:spcBef>
              <a:spcAft>
                <a:spcPts val="0"/>
              </a:spcAft>
              <a:buSzPts val="2700"/>
              <a:buChar char="●"/>
            </a:pPr>
            <a:r>
              <a:rPr lang="en" sz="2700"/>
              <a:t>Creating my own neural network using Tensorflow and Keras Character Level Embedding.</a:t>
            </a:r>
            <a:endParaRPr sz="2700"/>
          </a:p>
          <a:p>
            <a:pPr indent="0" lvl="0" marL="457200" rtl="0" algn="l">
              <a:lnSpc>
                <a:spcPct val="100000"/>
              </a:lnSpc>
              <a:spcBef>
                <a:spcPts val="1600"/>
              </a:spcBef>
              <a:spcAft>
                <a:spcPts val="0"/>
              </a:spcAft>
              <a:buNone/>
            </a:pPr>
            <a:r>
              <a:t/>
            </a:r>
            <a:endParaRPr sz="2700"/>
          </a:p>
          <a:p>
            <a:pPr indent="-400050" lvl="0" marL="457200" rtl="0" algn="l">
              <a:lnSpc>
                <a:spcPct val="100000"/>
              </a:lnSpc>
              <a:spcBef>
                <a:spcPts val="1600"/>
              </a:spcBef>
              <a:spcAft>
                <a:spcPts val="0"/>
              </a:spcAft>
              <a:buSzPts val="2700"/>
              <a:buChar char="●"/>
            </a:pPr>
            <a:r>
              <a:rPr lang="en" sz="2700"/>
              <a:t>Try to attain an accuracy significant enough so as to complete 30% of implementation or more</a:t>
            </a:r>
            <a:endParaRPr sz="2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466225" y="286000"/>
            <a:ext cx="6227100" cy="443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51" name="Google Shape;151;p27"/>
          <p:cNvSpPr txBox="1"/>
          <p:nvPr>
            <p:ph type="title"/>
          </p:nvPr>
        </p:nvSpPr>
        <p:spPr>
          <a:xfrm>
            <a:off x="466225" y="1007450"/>
            <a:ext cx="8050200" cy="29988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sz="1800"/>
              <a:t>https://www.researchgate.net/figure/Proposed-Architecture-DeepURLDetect-DUD_fig2_347776755</a:t>
            </a:r>
            <a:endParaRPr sz="1800">
              <a:latin typeface="Lato"/>
              <a:ea typeface="Lato"/>
              <a:cs typeface="Lato"/>
              <a:sym typeface="Lato"/>
            </a:endParaRPr>
          </a:p>
          <a:p>
            <a:pPr indent="-342900" lvl="0" marL="457200" rtl="0" algn="l">
              <a:lnSpc>
                <a:spcPct val="115000"/>
              </a:lnSpc>
              <a:spcBef>
                <a:spcPts val="0"/>
              </a:spcBef>
              <a:spcAft>
                <a:spcPts val="0"/>
              </a:spcAft>
              <a:buSzPts val="1800"/>
              <a:buChar char="●"/>
            </a:pPr>
            <a:r>
              <a:rPr lang="en" sz="1800"/>
              <a:t>https://en.wikipedia.org/wiki/Wikipedia</a:t>
            </a:r>
            <a:endParaRPr sz="1800"/>
          </a:p>
          <a:p>
            <a:pPr indent="-342900" lvl="0" marL="457200" rtl="0" algn="l">
              <a:lnSpc>
                <a:spcPct val="115000"/>
              </a:lnSpc>
              <a:spcBef>
                <a:spcPts val="0"/>
              </a:spcBef>
              <a:spcAft>
                <a:spcPts val="0"/>
              </a:spcAft>
              <a:buSzPts val="1800"/>
              <a:buChar char="●"/>
            </a:pPr>
            <a:r>
              <a:rPr lang="en" sz="1800"/>
              <a:t>https://towardsdatascience.com/a-comprehensive-guide-to-convolutional-neural-networks-the-eli5-way-3bd2b1164a53</a:t>
            </a:r>
            <a:endParaRPr sz="1800"/>
          </a:p>
          <a:p>
            <a:pPr indent="-342900" lvl="0" marL="457200" rtl="0" algn="l">
              <a:lnSpc>
                <a:spcPct val="115000"/>
              </a:lnSpc>
              <a:spcBef>
                <a:spcPts val="0"/>
              </a:spcBef>
              <a:spcAft>
                <a:spcPts val="0"/>
              </a:spcAft>
              <a:buSzPts val="1800"/>
              <a:buChar char="●"/>
            </a:pPr>
            <a:r>
              <a:rPr lang="en" sz="1800"/>
              <a:t>https://www.kaggle.com/xwolf12/malicious-and-benign-websites</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idx="4294967295" type="title"/>
          </p:nvPr>
        </p:nvSpPr>
        <p:spPr>
          <a:xfrm>
            <a:off x="367550" y="1480150"/>
            <a:ext cx="5197200" cy="30675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sz="1800"/>
              <a:t>The objective of this work is to classify a given URL as either legitimate or malicious and classification problem is binary.</a:t>
            </a:r>
            <a:endParaRPr sz="1800"/>
          </a:p>
          <a:p>
            <a:pPr indent="0" lvl="0" marL="457200" rtl="0" algn="l">
              <a:lnSpc>
                <a:spcPct val="115000"/>
              </a:lnSpc>
              <a:spcBef>
                <a:spcPts val="1600"/>
              </a:spcBef>
              <a:spcAft>
                <a:spcPts val="0"/>
              </a:spcAft>
              <a:buNone/>
            </a:pPr>
            <a:r>
              <a:t/>
            </a:r>
            <a:endParaRPr sz="1800"/>
          </a:p>
          <a:p>
            <a:pPr indent="-342900" lvl="0" marL="457200" rtl="0" algn="l">
              <a:lnSpc>
                <a:spcPct val="115000"/>
              </a:lnSpc>
              <a:spcBef>
                <a:spcPts val="1600"/>
              </a:spcBef>
              <a:spcAft>
                <a:spcPts val="0"/>
              </a:spcAft>
              <a:buSzPts val="1800"/>
              <a:buChar char="●"/>
            </a:pPr>
            <a:r>
              <a:rPr lang="en" sz="1800"/>
              <a:t>For this, a model named DeepURLDetect is proposed and it is hence compared to other pre-existing models with respect to its accuracy.</a:t>
            </a:r>
            <a:endParaRPr sz="1800"/>
          </a:p>
        </p:txBody>
      </p:sp>
      <p:sp>
        <p:nvSpPr>
          <p:cNvPr id="67" name="Google Shape;67;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solidFill>
                  <a:schemeClr val="accent5"/>
                </a:solidFill>
              </a:rPr>
              <a:t>Aim:</a:t>
            </a:r>
            <a:endParaRPr sz="2400">
              <a:solidFill>
                <a:schemeClr val="accent5"/>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03450" y="71215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solidFill>
                  <a:srgbClr val="134F5C"/>
                </a:solidFill>
              </a:rPr>
              <a:t>What is a malicious website?</a:t>
            </a:r>
            <a:endParaRPr sz="2400">
              <a:solidFill>
                <a:srgbClr val="134F5C"/>
              </a:solidFill>
            </a:endParaRPr>
          </a:p>
        </p:txBody>
      </p:sp>
      <p:sp>
        <p:nvSpPr>
          <p:cNvPr id="73" name="Google Shape;73;p15"/>
          <p:cNvSpPr txBox="1"/>
          <p:nvPr>
            <p:ph type="title"/>
          </p:nvPr>
        </p:nvSpPr>
        <p:spPr>
          <a:xfrm>
            <a:off x="303450" y="1480150"/>
            <a:ext cx="5197200" cy="3067500"/>
          </a:xfrm>
          <a:prstGeom prst="rect">
            <a:avLst/>
          </a:prstGeom>
        </p:spPr>
        <p:txBody>
          <a:bodyPr anchorCtr="0" anchor="t" bIns="91425" lIns="91425" spcFirstLastPara="1" rIns="91425" wrap="square" tIns="91425">
            <a:normAutofit fontScale="90000"/>
          </a:bodyPr>
          <a:lstStyle/>
          <a:p>
            <a:pPr indent="-331470" lvl="0" marL="457200" rtl="0" algn="l">
              <a:lnSpc>
                <a:spcPct val="115000"/>
              </a:lnSpc>
              <a:spcBef>
                <a:spcPts val="0"/>
              </a:spcBef>
              <a:spcAft>
                <a:spcPts val="0"/>
              </a:spcAft>
              <a:buSzPct val="100000"/>
              <a:buChar char="●"/>
            </a:pPr>
            <a:r>
              <a:rPr lang="en" sz="1800"/>
              <a:t>Malicious Uniform Resource Locator (URL), a.k.a. malicious website is a primary mechanism to host unsolicited content, such as spam, malicious advertisements, phishing, drive-by exploits, to name few.</a:t>
            </a:r>
            <a:endParaRPr sz="1800"/>
          </a:p>
          <a:p>
            <a:pPr indent="0" lvl="0" marL="457200" rtl="0" algn="l">
              <a:lnSpc>
                <a:spcPct val="115000"/>
              </a:lnSpc>
              <a:spcBef>
                <a:spcPts val="1600"/>
              </a:spcBef>
              <a:spcAft>
                <a:spcPts val="0"/>
              </a:spcAft>
              <a:buNone/>
            </a:pPr>
            <a:r>
              <a:t/>
            </a:r>
            <a:endParaRPr sz="1800"/>
          </a:p>
          <a:p>
            <a:pPr indent="-331470" lvl="0" marL="457200" rtl="0" algn="l">
              <a:lnSpc>
                <a:spcPct val="115000"/>
              </a:lnSpc>
              <a:spcBef>
                <a:spcPts val="1600"/>
              </a:spcBef>
              <a:spcAft>
                <a:spcPts val="0"/>
              </a:spcAft>
              <a:buSzPct val="100000"/>
              <a:buChar char="●"/>
            </a:pPr>
            <a:r>
              <a:rPr lang="en" sz="1800"/>
              <a:t>Email and social media resources such as Facebook, Twitter, WhatsApp, Orkut etc. are the most commonly used applications to spread the malicious URLs</a:t>
            </a:r>
            <a:endParaRPr sz="1800"/>
          </a:p>
        </p:txBody>
      </p:sp>
      <p:pic>
        <p:nvPicPr>
          <p:cNvPr id="74" name="Google Shape;74;p15"/>
          <p:cNvPicPr preferRelativeResize="0"/>
          <p:nvPr/>
        </p:nvPicPr>
        <p:blipFill>
          <a:blip r:embed="rId3">
            <a:alphaModFix/>
          </a:blip>
          <a:stretch>
            <a:fillRect/>
          </a:stretch>
        </p:blipFill>
        <p:spPr>
          <a:xfrm>
            <a:off x="5851700" y="712150"/>
            <a:ext cx="3124375" cy="2395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251050" y="1152800"/>
            <a:ext cx="6254400" cy="3835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34F5C"/>
                </a:solidFill>
              </a:rPr>
              <a:t>URL</a:t>
            </a:r>
            <a:endParaRPr>
              <a:solidFill>
                <a:srgbClr val="134F5C"/>
              </a:solidFill>
            </a:endParaRPr>
          </a:p>
          <a:p>
            <a:pPr indent="0" lvl="0" marL="0" rtl="0" algn="l">
              <a:spcBef>
                <a:spcPts val="1000"/>
              </a:spcBef>
              <a:spcAft>
                <a:spcPts val="0"/>
              </a:spcAft>
              <a:buNone/>
            </a:pPr>
            <a:r>
              <a:rPr lang="en" sz="2400"/>
              <a:t>A uniform resource locator (URL) is a part of uniform resource identifier (URI) which is used to identify and retrieve a resource from the internet service.</a:t>
            </a:r>
            <a:endParaRPr sz="2400"/>
          </a:p>
          <a:p>
            <a:pPr indent="0" lvl="0" marL="0" rtl="0" algn="l">
              <a:spcBef>
                <a:spcPts val="1000"/>
              </a:spcBef>
              <a:spcAft>
                <a:spcPts val="1000"/>
              </a:spcAft>
              <a:buNone/>
            </a:pPr>
            <a:r>
              <a:rPr lang="en" sz="2400"/>
              <a:t>A URL is composed of three parts: The first part defines the type of protocol, for example http or https, the second part defines the domain name or IP address and the third part defines path and its parameters to a specific resource on the web.</a:t>
            </a:r>
            <a:endParaRPr sz="2400"/>
          </a:p>
        </p:txBody>
      </p:sp>
      <p:pic>
        <p:nvPicPr>
          <p:cNvPr id="80" name="Google Shape;80;p16"/>
          <p:cNvPicPr preferRelativeResize="0"/>
          <p:nvPr/>
        </p:nvPicPr>
        <p:blipFill>
          <a:blip r:embed="rId3">
            <a:alphaModFix/>
          </a:blip>
          <a:stretch>
            <a:fillRect/>
          </a:stretch>
        </p:blipFill>
        <p:spPr>
          <a:xfrm>
            <a:off x="3248013" y="-12"/>
            <a:ext cx="5895975" cy="1724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idx="4294967295" type="title"/>
          </p:nvPr>
        </p:nvSpPr>
        <p:spPr>
          <a:xfrm>
            <a:off x="535775" y="712150"/>
            <a:ext cx="5197200" cy="76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solidFill>
                  <a:schemeClr val="accent5"/>
                </a:solidFill>
              </a:rPr>
              <a:t>Need for Deep Learning method:</a:t>
            </a:r>
            <a:endParaRPr sz="2400">
              <a:solidFill>
                <a:schemeClr val="accent5"/>
              </a:solidFill>
            </a:endParaRPr>
          </a:p>
        </p:txBody>
      </p:sp>
      <p:sp>
        <p:nvSpPr>
          <p:cNvPr id="86" name="Google Shape;86;p17"/>
          <p:cNvSpPr txBox="1"/>
          <p:nvPr>
            <p:ph idx="4294967295" type="title"/>
          </p:nvPr>
        </p:nvSpPr>
        <p:spPr>
          <a:xfrm>
            <a:off x="577875" y="1480150"/>
            <a:ext cx="7825200" cy="3067500"/>
          </a:xfrm>
          <a:prstGeom prst="rect">
            <a:avLst/>
          </a:prstGeom>
        </p:spPr>
        <p:txBody>
          <a:bodyPr anchorCtr="0" anchor="t" bIns="91425" lIns="91425" spcFirstLastPara="1" rIns="91425" wrap="square" tIns="91425">
            <a:normAutofit fontScale="90000"/>
          </a:bodyPr>
          <a:lstStyle/>
          <a:p>
            <a:pPr indent="-330200" lvl="0" marL="457200" rtl="0" algn="l">
              <a:lnSpc>
                <a:spcPct val="115000"/>
              </a:lnSpc>
              <a:spcBef>
                <a:spcPts val="0"/>
              </a:spcBef>
              <a:spcAft>
                <a:spcPts val="0"/>
              </a:spcAft>
              <a:buClr>
                <a:srgbClr val="FFFFFF"/>
              </a:buClr>
              <a:buSzPct val="100000"/>
              <a:buFont typeface="Oswald"/>
              <a:buChar char="➔"/>
            </a:pPr>
            <a:r>
              <a:rPr lang="en" sz="1777">
                <a:solidFill>
                  <a:srgbClr val="FFFFFF"/>
                </a:solidFill>
              </a:rPr>
              <a:t>Previous studies have used blacklisting, regular expression and signature matching approaches. </a:t>
            </a:r>
            <a:endParaRPr sz="1777">
              <a:solidFill>
                <a:srgbClr val="FFFFFF"/>
              </a:solidFill>
            </a:endParaRPr>
          </a:p>
          <a:p>
            <a:pPr indent="-330200" lvl="0" marL="457200" rtl="0" algn="l">
              <a:lnSpc>
                <a:spcPct val="115000"/>
              </a:lnSpc>
              <a:spcBef>
                <a:spcPts val="1000"/>
              </a:spcBef>
              <a:spcAft>
                <a:spcPts val="0"/>
              </a:spcAft>
              <a:buClr>
                <a:srgbClr val="FFFFFF"/>
              </a:buClr>
              <a:buSzPct val="100000"/>
              <a:buFont typeface="Oswald"/>
              <a:buChar char="➔"/>
            </a:pPr>
            <a:r>
              <a:rPr lang="en" sz="1777">
                <a:solidFill>
                  <a:srgbClr val="FFFFFF"/>
                </a:solidFill>
              </a:rPr>
              <a:t>These approaches are completely ineffective at detecting variants of existing malicious URL or entirely newly found URL. </a:t>
            </a:r>
            <a:endParaRPr sz="1777">
              <a:solidFill>
                <a:srgbClr val="FFFFFF"/>
              </a:solidFill>
            </a:endParaRPr>
          </a:p>
          <a:p>
            <a:pPr indent="-330200" lvl="0" marL="457200" rtl="0" algn="l">
              <a:lnSpc>
                <a:spcPct val="115000"/>
              </a:lnSpc>
              <a:spcBef>
                <a:spcPts val="1000"/>
              </a:spcBef>
              <a:spcAft>
                <a:spcPts val="0"/>
              </a:spcAft>
              <a:buClr>
                <a:srgbClr val="FFFFFF"/>
              </a:buClr>
              <a:buSzPct val="100000"/>
              <a:buFont typeface="Oswald"/>
              <a:buChar char="➔"/>
            </a:pPr>
            <a:r>
              <a:rPr lang="en" sz="1777">
                <a:solidFill>
                  <a:srgbClr val="FFFFFF"/>
                </a:solidFill>
              </a:rPr>
              <a:t>This issue can be mitigated by proposing the machine learning based solution. </a:t>
            </a:r>
            <a:endParaRPr sz="1777">
              <a:solidFill>
                <a:srgbClr val="FFFFFF"/>
              </a:solidFill>
            </a:endParaRPr>
          </a:p>
          <a:p>
            <a:pPr indent="-330200" lvl="0" marL="457200" rtl="0" algn="l">
              <a:lnSpc>
                <a:spcPct val="115000"/>
              </a:lnSpc>
              <a:spcBef>
                <a:spcPts val="1000"/>
              </a:spcBef>
              <a:spcAft>
                <a:spcPts val="0"/>
              </a:spcAft>
              <a:buClr>
                <a:srgbClr val="FFFFFF"/>
              </a:buClr>
              <a:buSzPct val="100000"/>
              <a:buFont typeface="Oswald"/>
              <a:buChar char="➔"/>
            </a:pPr>
            <a:r>
              <a:rPr lang="en" sz="1777"/>
              <a:t>To alleviate the aforementioned issues, this work propose christened DeepURLDetect (DUD) which uses modern machine learning typically called as ’deep learning’ with nonlinear character embedding.</a:t>
            </a:r>
            <a:r>
              <a:rPr lang="en" sz="1777">
                <a:solidFill>
                  <a:srgbClr val="FFFFFF"/>
                </a:solidFill>
              </a:rPr>
              <a:t> </a:t>
            </a:r>
            <a:endParaRPr sz="1777">
              <a:solidFill>
                <a:srgbClr val="FFFFFF"/>
              </a:solidFill>
            </a:endParaRPr>
          </a:p>
          <a:p>
            <a:pPr indent="-330200" lvl="0" marL="457200" rtl="0" algn="l">
              <a:lnSpc>
                <a:spcPct val="115000"/>
              </a:lnSpc>
              <a:spcBef>
                <a:spcPts val="1000"/>
              </a:spcBef>
              <a:spcAft>
                <a:spcPts val="0"/>
              </a:spcAft>
              <a:buClr>
                <a:srgbClr val="FFFFFF"/>
              </a:buClr>
              <a:buSzPct val="100000"/>
              <a:buFont typeface="Oswald"/>
              <a:buChar char="➔"/>
            </a:pPr>
            <a:r>
              <a:rPr lang="en" sz="1777">
                <a:solidFill>
                  <a:srgbClr val="FFFFFF"/>
                </a:solidFill>
              </a:rPr>
              <a:t>They have the capability to extract optimal feature representation by itself by taking the raw inputs.</a:t>
            </a:r>
            <a:endParaRPr sz="1777">
              <a:solidFill>
                <a:srgbClr val="FFFFFF"/>
              </a:solidFill>
            </a:endParaRPr>
          </a:p>
          <a:p>
            <a:pPr indent="0" lvl="0" marL="0" rtl="0" algn="l">
              <a:lnSpc>
                <a:spcPct val="115000"/>
              </a:lnSpc>
              <a:spcBef>
                <a:spcPts val="1000"/>
              </a:spcBef>
              <a:spcAft>
                <a:spcPts val="1600"/>
              </a:spcAft>
              <a:buNone/>
            </a:pPr>
            <a:r>
              <a:t/>
            </a:r>
            <a:endParaRPr sz="18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idx="4294967295" type="title"/>
          </p:nvPr>
        </p:nvSpPr>
        <p:spPr>
          <a:xfrm>
            <a:off x="535775" y="145722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SzPts val="990"/>
              <a:buNone/>
            </a:pPr>
            <a:r>
              <a:rPr lang="en" sz="2340"/>
              <a:t>There are 5 state of the art </a:t>
            </a:r>
            <a:r>
              <a:rPr lang="en" sz="2340"/>
              <a:t>architectures investigated in this paper</a:t>
            </a:r>
            <a:endParaRPr sz="1260"/>
          </a:p>
        </p:txBody>
      </p:sp>
      <p:sp>
        <p:nvSpPr>
          <p:cNvPr id="92" name="Google Shape;92;p18"/>
          <p:cNvSpPr txBox="1"/>
          <p:nvPr>
            <p:ph idx="4294967295" type="title"/>
          </p:nvPr>
        </p:nvSpPr>
        <p:spPr>
          <a:xfrm>
            <a:off x="535775" y="2345400"/>
            <a:ext cx="5197200" cy="3067500"/>
          </a:xfrm>
          <a:prstGeom prst="rect">
            <a:avLst/>
          </a:prstGeom>
        </p:spPr>
        <p:txBody>
          <a:bodyPr anchorCtr="0" anchor="t" bIns="91425" lIns="91425" spcFirstLastPara="1" rIns="91425" wrap="square" tIns="91425">
            <a:normAutofit/>
          </a:bodyPr>
          <a:lstStyle/>
          <a:p>
            <a:pPr indent="-374650" lvl="0" marL="457200" rtl="0" algn="l">
              <a:lnSpc>
                <a:spcPct val="115000"/>
              </a:lnSpc>
              <a:spcBef>
                <a:spcPts val="0"/>
              </a:spcBef>
              <a:spcAft>
                <a:spcPts val="0"/>
              </a:spcAft>
              <a:buClr>
                <a:schemeClr val="accent5"/>
              </a:buClr>
              <a:buSzPts val="2300"/>
              <a:buChar char="●"/>
            </a:pPr>
            <a:r>
              <a:rPr lang="en" sz="2300">
                <a:solidFill>
                  <a:schemeClr val="accent5"/>
                </a:solidFill>
              </a:rPr>
              <a:t>Invincea</a:t>
            </a:r>
            <a:endParaRPr sz="2300">
              <a:solidFill>
                <a:schemeClr val="accent5"/>
              </a:solidFill>
            </a:endParaRPr>
          </a:p>
          <a:p>
            <a:pPr indent="-374650" lvl="0" marL="457200" rtl="0" algn="l">
              <a:lnSpc>
                <a:spcPct val="115000"/>
              </a:lnSpc>
              <a:spcBef>
                <a:spcPts val="0"/>
              </a:spcBef>
              <a:spcAft>
                <a:spcPts val="0"/>
              </a:spcAft>
              <a:buClr>
                <a:schemeClr val="accent5"/>
              </a:buClr>
              <a:buSzPts val="2300"/>
              <a:buChar char="●"/>
            </a:pPr>
            <a:r>
              <a:rPr lang="en" sz="2300">
                <a:solidFill>
                  <a:schemeClr val="accent5"/>
                </a:solidFill>
              </a:rPr>
              <a:t>NYU</a:t>
            </a:r>
            <a:endParaRPr sz="2300">
              <a:solidFill>
                <a:schemeClr val="accent5"/>
              </a:solidFill>
            </a:endParaRPr>
          </a:p>
          <a:p>
            <a:pPr indent="-374650" lvl="0" marL="457200" rtl="0" algn="l">
              <a:lnSpc>
                <a:spcPct val="115000"/>
              </a:lnSpc>
              <a:spcBef>
                <a:spcPts val="0"/>
              </a:spcBef>
              <a:spcAft>
                <a:spcPts val="0"/>
              </a:spcAft>
              <a:buClr>
                <a:schemeClr val="accent5"/>
              </a:buClr>
              <a:buSzPts val="2300"/>
              <a:buChar char="●"/>
            </a:pPr>
            <a:r>
              <a:rPr lang="en" sz="2300">
                <a:solidFill>
                  <a:schemeClr val="accent5"/>
                </a:solidFill>
              </a:rPr>
              <a:t>MIT</a:t>
            </a:r>
            <a:endParaRPr sz="2300">
              <a:solidFill>
                <a:schemeClr val="accent5"/>
              </a:solidFill>
            </a:endParaRPr>
          </a:p>
          <a:p>
            <a:pPr indent="-374650" lvl="0" marL="457200" rtl="0" algn="l">
              <a:lnSpc>
                <a:spcPct val="115000"/>
              </a:lnSpc>
              <a:spcBef>
                <a:spcPts val="0"/>
              </a:spcBef>
              <a:spcAft>
                <a:spcPts val="0"/>
              </a:spcAft>
              <a:buClr>
                <a:schemeClr val="accent5"/>
              </a:buClr>
              <a:buSzPts val="2300"/>
              <a:buChar char="●"/>
            </a:pPr>
            <a:r>
              <a:rPr lang="en" sz="2300">
                <a:solidFill>
                  <a:schemeClr val="accent5"/>
                </a:solidFill>
              </a:rPr>
              <a:t>CMU</a:t>
            </a:r>
            <a:endParaRPr sz="2300">
              <a:solidFill>
                <a:schemeClr val="accent5"/>
              </a:solidFill>
            </a:endParaRPr>
          </a:p>
          <a:p>
            <a:pPr indent="-374650" lvl="0" marL="457200" rtl="0" algn="l">
              <a:lnSpc>
                <a:spcPct val="115000"/>
              </a:lnSpc>
              <a:spcBef>
                <a:spcPts val="0"/>
              </a:spcBef>
              <a:spcAft>
                <a:spcPts val="0"/>
              </a:spcAft>
              <a:buClr>
                <a:schemeClr val="accent5"/>
              </a:buClr>
              <a:buSzPts val="2300"/>
              <a:buChar char="●"/>
            </a:pPr>
            <a:r>
              <a:rPr lang="en" sz="2300">
                <a:solidFill>
                  <a:schemeClr val="accent5"/>
                </a:solidFill>
              </a:rPr>
              <a:t>Endgame</a:t>
            </a:r>
            <a:endParaRPr sz="2300">
              <a:solidFill>
                <a:schemeClr val="accent5"/>
              </a:solidFill>
            </a:endParaRPr>
          </a:p>
        </p:txBody>
      </p:sp>
      <p:sp>
        <p:nvSpPr>
          <p:cNvPr id="93" name="Google Shape;93;p18"/>
          <p:cNvSpPr txBox="1"/>
          <p:nvPr>
            <p:ph idx="4294967295" type="title"/>
          </p:nvPr>
        </p:nvSpPr>
        <p:spPr>
          <a:xfrm>
            <a:off x="535775" y="22360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SzPts val="990"/>
              <a:buNone/>
            </a:pPr>
            <a:r>
              <a:rPr lang="en" sz="2240"/>
              <a:t>The proposed methodology is </a:t>
            </a:r>
            <a:r>
              <a:rPr lang="en" sz="2240">
                <a:solidFill>
                  <a:schemeClr val="accent5"/>
                </a:solidFill>
              </a:rPr>
              <a:t>DeepURLDetect</a:t>
            </a:r>
            <a:r>
              <a:rPr lang="en" sz="2240"/>
              <a:t> (DUD) in which raw URLs are encoded using characters level embedding.</a:t>
            </a:r>
            <a:endParaRPr sz="116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207275" y="47175"/>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solidFill>
                  <a:srgbClr val="134F5C"/>
                </a:solidFill>
              </a:rPr>
              <a:t>CNN:</a:t>
            </a:r>
            <a:endParaRPr sz="2400">
              <a:solidFill>
                <a:srgbClr val="134F5C"/>
              </a:solidFill>
            </a:endParaRPr>
          </a:p>
        </p:txBody>
      </p:sp>
      <p:sp>
        <p:nvSpPr>
          <p:cNvPr id="99" name="Google Shape;99;p19"/>
          <p:cNvSpPr txBox="1"/>
          <p:nvPr>
            <p:ph type="title"/>
          </p:nvPr>
        </p:nvSpPr>
        <p:spPr>
          <a:xfrm>
            <a:off x="207275" y="662950"/>
            <a:ext cx="5197200" cy="2221800"/>
          </a:xfrm>
          <a:prstGeom prst="rect">
            <a:avLst/>
          </a:prstGeom>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SzPts val="1500"/>
              <a:buChar char="●"/>
            </a:pPr>
            <a:r>
              <a:rPr lang="en" sz="1500"/>
              <a:t>In deep learning, a convolutional neural network (CNN, or ConvNet) is a class of deep neural networks, most commonly applied to analyzing visual imagery.</a:t>
            </a:r>
            <a:endParaRPr sz="1500">
              <a:latin typeface="Lato"/>
              <a:ea typeface="Lato"/>
              <a:cs typeface="Lato"/>
              <a:sym typeface="Lato"/>
            </a:endParaRPr>
          </a:p>
          <a:p>
            <a:pPr indent="-323850" lvl="0" marL="457200" rtl="0" algn="l">
              <a:lnSpc>
                <a:spcPct val="115000"/>
              </a:lnSpc>
              <a:spcBef>
                <a:spcPts val="0"/>
              </a:spcBef>
              <a:spcAft>
                <a:spcPts val="0"/>
              </a:spcAft>
              <a:buSzPts val="1500"/>
              <a:buChar char="●"/>
            </a:pPr>
            <a:r>
              <a:rPr lang="en" sz="1500"/>
              <a:t>CNN-C is a character level variant of CNN that deals with 1 dimensional convolution and pooling operations.</a:t>
            </a:r>
            <a:endParaRPr sz="1500"/>
          </a:p>
          <a:p>
            <a:pPr indent="-323850" lvl="0" marL="457200" rtl="0" algn="l">
              <a:lnSpc>
                <a:spcPct val="115000"/>
              </a:lnSpc>
              <a:spcBef>
                <a:spcPts val="0"/>
              </a:spcBef>
              <a:spcAft>
                <a:spcPts val="0"/>
              </a:spcAft>
              <a:buSzPts val="1500"/>
              <a:buChar char="●"/>
            </a:pPr>
            <a:r>
              <a:rPr lang="en" sz="1500"/>
              <a:t> CNN-C extracts optimal features from the character level representation of URL. </a:t>
            </a:r>
            <a:endParaRPr sz="1500"/>
          </a:p>
        </p:txBody>
      </p:sp>
      <p:sp>
        <p:nvSpPr>
          <p:cNvPr id="100" name="Google Shape;100;p19"/>
          <p:cNvSpPr txBox="1"/>
          <p:nvPr>
            <p:ph type="title"/>
          </p:nvPr>
        </p:nvSpPr>
        <p:spPr>
          <a:xfrm>
            <a:off x="207275" y="257175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solidFill>
                  <a:srgbClr val="134F5C"/>
                </a:solidFill>
              </a:rPr>
              <a:t>LSMT</a:t>
            </a:r>
            <a:r>
              <a:rPr lang="en" sz="3600">
                <a:solidFill>
                  <a:srgbClr val="134F5C"/>
                </a:solidFill>
              </a:rPr>
              <a:t>:</a:t>
            </a:r>
            <a:endParaRPr sz="2400">
              <a:solidFill>
                <a:srgbClr val="134F5C"/>
              </a:solidFill>
            </a:endParaRPr>
          </a:p>
        </p:txBody>
      </p:sp>
      <p:sp>
        <p:nvSpPr>
          <p:cNvPr id="101" name="Google Shape;101;p19"/>
          <p:cNvSpPr txBox="1"/>
          <p:nvPr>
            <p:ph type="title"/>
          </p:nvPr>
        </p:nvSpPr>
        <p:spPr>
          <a:xfrm>
            <a:off x="207275" y="3265775"/>
            <a:ext cx="5197200" cy="1572600"/>
          </a:xfrm>
          <a:prstGeom prst="rect">
            <a:avLst/>
          </a:prstGeom>
        </p:spPr>
        <p:txBody>
          <a:bodyPr anchorCtr="0" anchor="t" bIns="91425" lIns="91425" spcFirstLastPara="1" rIns="91425" wrap="square" tIns="91425">
            <a:noAutofit/>
          </a:bodyPr>
          <a:lstStyle/>
          <a:p>
            <a:pPr indent="-325120" lvl="0" marL="457200" rtl="0" algn="l">
              <a:lnSpc>
                <a:spcPct val="115000"/>
              </a:lnSpc>
              <a:spcBef>
                <a:spcPts val="0"/>
              </a:spcBef>
              <a:spcAft>
                <a:spcPts val="0"/>
              </a:spcAft>
              <a:buSzPts val="1520"/>
              <a:buChar char="●"/>
            </a:pPr>
            <a:r>
              <a:rPr lang="en" sz="1520"/>
              <a:t>Long short-term memory (LSTM) is an artificial recurrent neural network (RNN) architecture used in the field of deep learning.</a:t>
            </a:r>
            <a:endParaRPr sz="1520"/>
          </a:p>
          <a:p>
            <a:pPr indent="-325120" lvl="0" marL="457200" rtl="0" algn="l">
              <a:lnSpc>
                <a:spcPct val="115000"/>
              </a:lnSpc>
              <a:spcBef>
                <a:spcPts val="0"/>
              </a:spcBef>
              <a:spcAft>
                <a:spcPts val="0"/>
              </a:spcAft>
              <a:buSzPts val="1520"/>
              <a:buChar char="●"/>
            </a:pPr>
            <a:r>
              <a:rPr lang="en" sz="1520"/>
              <a:t>A common LSTM unit is composed of a cell, an input gate, an output gate and a forget gate. The cell remembers values over arbitrary time intervals and the three gates regulate the flow of information into and out of the cell.</a:t>
            </a:r>
            <a:r>
              <a:rPr lang="en" sz="1520"/>
              <a:t> </a:t>
            </a:r>
            <a:endParaRPr sz="1520"/>
          </a:p>
        </p:txBody>
      </p:sp>
      <p:pic>
        <p:nvPicPr>
          <p:cNvPr id="102" name="Google Shape;102;p19"/>
          <p:cNvPicPr preferRelativeResize="0"/>
          <p:nvPr/>
        </p:nvPicPr>
        <p:blipFill>
          <a:blip r:embed="rId3">
            <a:alphaModFix/>
          </a:blip>
          <a:stretch>
            <a:fillRect/>
          </a:stretch>
        </p:blipFill>
        <p:spPr>
          <a:xfrm>
            <a:off x="5154575" y="302220"/>
            <a:ext cx="3989425" cy="1372750"/>
          </a:xfrm>
          <a:prstGeom prst="rect">
            <a:avLst/>
          </a:prstGeom>
          <a:noFill/>
          <a:ln>
            <a:noFill/>
          </a:ln>
        </p:spPr>
      </p:pic>
      <p:pic>
        <p:nvPicPr>
          <p:cNvPr id="103" name="Google Shape;103;p19"/>
          <p:cNvPicPr preferRelativeResize="0"/>
          <p:nvPr/>
        </p:nvPicPr>
        <p:blipFill>
          <a:blip r:embed="rId4">
            <a:alphaModFix/>
          </a:blip>
          <a:stretch>
            <a:fillRect/>
          </a:stretch>
        </p:blipFill>
        <p:spPr>
          <a:xfrm>
            <a:off x="5323000" y="2986551"/>
            <a:ext cx="3989424" cy="17753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0"/>
          <p:cNvPicPr preferRelativeResize="0"/>
          <p:nvPr/>
        </p:nvPicPr>
        <p:blipFill rotWithShape="1">
          <a:blip r:embed="rId3">
            <a:alphaModFix/>
          </a:blip>
          <a:srcRect b="3484" l="898" r="1483" t="2601"/>
          <a:stretch/>
        </p:blipFill>
        <p:spPr>
          <a:xfrm>
            <a:off x="257713" y="1779100"/>
            <a:ext cx="8628575" cy="1458125"/>
          </a:xfrm>
          <a:prstGeom prst="rect">
            <a:avLst/>
          </a:prstGeom>
          <a:noFill/>
          <a:ln>
            <a:noFill/>
          </a:ln>
          <a:effectLst>
            <a:outerShdw blurRad="114300" rotWithShape="0" algn="bl" dir="5400000" dist="3810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 name="Shape 112"/>
        <p:cNvGrpSpPr/>
        <p:nvPr/>
      </p:nvGrpSpPr>
      <p:grpSpPr>
        <a:xfrm>
          <a:off x="0" y="0"/>
          <a:ext cx="0" cy="0"/>
          <a:chOff x="0" y="0"/>
          <a:chExt cx="0" cy="0"/>
        </a:xfrm>
      </p:grpSpPr>
      <p:sp>
        <p:nvSpPr>
          <p:cNvPr id="113" name="Google Shape;113;p21"/>
          <p:cNvSpPr txBox="1"/>
          <p:nvPr>
            <p:ph idx="1" type="body"/>
          </p:nvPr>
        </p:nvSpPr>
        <p:spPr>
          <a:xfrm>
            <a:off x="66700" y="160525"/>
            <a:ext cx="8134500" cy="909300"/>
          </a:xfrm>
          <a:prstGeom prst="rect">
            <a:avLst/>
          </a:prstGeom>
        </p:spPr>
        <p:txBody>
          <a:bodyPr anchorCtr="0" anchor="ctr" bIns="91425" lIns="91425" spcFirstLastPara="1" rIns="91425" wrap="square" tIns="91425">
            <a:normAutofit fontScale="70000" lnSpcReduction="20000"/>
          </a:bodyPr>
          <a:lstStyle/>
          <a:p>
            <a:pPr indent="0" lvl="0" marL="0" rtl="0" algn="l">
              <a:spcBef>
                <a:spcPts val="0"/>
              </a:spcBef>
              <a:spcAft>
                <a:spcPts val="0"/>
              </a:spcAft>
              <a:buNone/>
            </a:pPr>
            <a:r>
              <a:rPr b="1" lang="en" sz="3000">
                <a:solidFill>
                  <a:schemeClr val="dk1"/>
                </a:solidFill>
              </a:rPr>
              <a:t>The working flow of malicious URL detection process:</a:t>
            </a:r>
            <a:endParaRPr sz="3000">
              <a:solidFill>
                <a:schemeClr val="dk1"/>
              </a:solidFill>
            </a:endParaRPr>
          </a:p>
          <a:p>
            <a:pPr indent="0" lvl="0" marL="0" rtl="0" algn="l">
              <a:spcBef>
                <a:spcPts val="1600"/>
              </a:spcBef>
              <a:spcAft>
                <a:spcPts val="1200"/>
              </a:spcAft>
              <a:buClr>
                <a:schemeClr val="dk2"/>
              </a:buClr>
              <a:buSzPct val="61111"/>
              <a:buFont typeface="Arial"/>
              <a:buNone/>
            </a:pPr>
            <a:r>
              <a:t/>
            </a:r>
            <a:endParaRPr sz="1800">
              <a:solidFill>
                <a:srgbClr val="000000"/>
              </a:solidFill>
            </a:endParaRPr>
          </a:p>
        </p:txBody>
      </p:sp>
      <p:pic>
        <p:nvPicPr>
          <p:cNvPr id="114" name="Google Shape;114;p21"/>
          <p:cNvPicPr preferRelativeResize="0"/>
          <p:nvPr/>
        </p:nvPicPr>
        <p:blipFill>
          <a:blip r:embed="rId3">
            <a:alphaModFix/>
          </a:blip>
          <a:stretch>
            <a:fillRect/>
          </a:stretch>
        </p:blipFill>
        <p:spPr>
          <a:xfrm>
            <a:off x="388150" y="918900"/>
            <a:ext cx="5093324" cy="3897175"/>
          </a:xfrm>
          <a:prstGeom prst="rect">
            <a:avLst/>
          </a:prstGeom>
          <a:noFill/>
          <a:ln>
            <a:noFill/>
          </a:ln>
          <a:effectLst>
            <a:outerShdw blurRad="114300" rotWithShape="0" algn="bl" dir="5400000" dist="47625">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