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DE2F-2E4A-422C-8252-7BD81D7DB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2097B6-EB3F-44F8-AACB-D326BAA86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75834-9AA9-49FB-9BCF-8A0F0484B018}"/>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F2F07EF7-29C1-4A69-8A32-51336E0C1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A0927-AED4-456A-ABDF-5D5496162C66}"/>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267608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1A77-9B63-4A92-BB7A-5DF3174032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7F982-C228-4E12-BFEB-5486E37476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B36EF-0CDC-477A-94E6-13AD0043F714}"/>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707B9077-B36E-4B1A-B383-F58D1D4E6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760BB-9263-4F7C-95FD-F80C413C95D4}"/>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101698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A0D4C-BC96-4304-9B20-CA4A816E3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360220-84C9-404F-9247-60B70074F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D270F-1B04-4259-971A-88C2B4A28A4C}"/>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CE50106F-DDDD-4393-A55C-FEE645027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0F9D0-D56C-4B3C-A001-6C64027EEACF}"/>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365192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6DC4-40F2-49F8-AFEB-5E64A5E4C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CCE4B-F476-4D1D-A6F5-720B076BD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BF431-60BB-4989-903D-D87F5DE7FEBB}"/>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7E3951B0-2CDA-4163-B92D-A4A80D3E4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B6946-CFA3-459B-8C5D-2874FEE0B1CF}"/>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192108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BBB4-268B-444B-920C-A02BAC1E8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975136-F684-4AF3-BE6B-FEC0E02CE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027BD-4F1F-42EE-AED6-251EE30071E9}"/>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5FCCDED9-F5FD-4AC6-9AD1-126E754FF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F2005-E0EC-4A23-8154-9243CA900985}"/>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76757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52C0-A18A-4F39-9C50-22182AED6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E82DD-BD03-48CB-8CD3-88C8113C6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FB513F-7BF1-4EC0-ABCF-DD7CC3A15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DE1D67-7A24-4816-9D4E-4F6F7E01D2AF}"/>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6" name="Footer Placeholder 5">
            <a:extLst>
              <a:ext uri="{FF2B5EF4-FFF2-40B4-BE49-F238E27FC236}">
                <a16:creationId xmlns:a16="http://schemas.microsoft.com/office/drawing/2014/main" id="{D17DCC4B-3BD4-4A3F-BF3B-CCDCDB7FC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F39FA-11BF-4271-9E9E-BE88A66003AC}"/>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324838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37CC-C19C-4BCD-9811-23DBD3A03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D5EC4E-9083-4500-A6A1-C5C0BEACB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7A875-F588-4613-8D7D-55402B2659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E9AA-2B90-498B-A6BE-F0F545D7E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6F452-F0E0-423D-86EB-594F00F71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F08CD-CB16-463E-ABFB-81F158A26B3D}"/>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8" name="Footer Placeholder 7">
            <a:extLst>
              <a:ext uri="{FF2B5EF4-FFF2-40B4-BE49-F238E27FC236}">
                <a16:creationId xmlns:a16="http://schemas.microsoft.com/office/drawing/2014/main" id="{225AF1A4-31FA-4118-8594-D2B27C3A9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E1881-9B20-40E8-B90A-EC280B8A8FB4}"/>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380316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26A9-7B92-4CC3-B48F-BA4474A6E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B80D0D-CDB2-4F8F-8C69-7BF39DFEA282}"/>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4" name="Footer Placeholder 3">
            <a:extLst>
              <a:ext uri="{FF2B5EF4-FFF2-40B4-BE49-F238E27FC236}">
                <a16:creationId xmlns:a16="http://schemas.microsoft.com/office/drawing/2014/main" id="{5D6D5C6E-A891-41E8-8AC5-F6C3909EA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1F696-D3BC-4641-9ABB-C4E20B86B61D}"/>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306583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560C5-A4B0-438C-8C06-006B2BD5F647}"/>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3" name="Footer Placeholder 2">
            <a:extLst>
              <a:ext uri="{FF2B5EF4-FFF2-40B4-BE49-F238E27FC236}">
                <a16:creationId xmlns:a16="http://schemas.microsoft.com/office/drawing/2014/main" id="{D6963FE6-E8AC-4BE7-9755-C40E2171DD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567E9-0CB4-44A6-BE3C-6A9FC79C4687}"/>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91600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CF52-9719-44EA-B995-C6FB7EF20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D03DB-EE58-4FAD-A4DE-AE804C34F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1858B8-83F1-4C3D-A842-85A5D29FC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D4B3E-4D8D-4A26-96C9-DDB935827DC8}"/>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6" name="Footer Placeholder 5">
            <a:extLst>
              <a:ext uri="{FF2B5EF4-FFF2-40B4-BE49-F238E27FC236}">
                <a16:creationId xmlns:a16="http://schemas.microsoft.com/office/drawing/2014/main" id="{59E8D5D1-D250-458D-B94F-F8723D159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967AE-3118-4E48-9FAD-4DCCA77368EC}"/>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222134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94B6-7AAA-4777-940D-15D9D0C9D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F28E58-EF75-4EDE-8A16-749096180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82C29-ACBD-4356-81E3-58FCB872E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98497-999A-4F93-8490-12BD2AE27929}"/>
              </a:ext>
            </a:extLst>
          </p:cNvPr>
          <p:cNvSpPr>
            <a:spLocks noGrp="1"/>
          </p:cNvSpPr>
          <p:nvPr>
            <p:ph type="dt" sz="half" idx="10"/>
          </p:nvPr>
        </p:nvSpPr>
        <p:spPr/>
        <p:txBody>
          <a:bodyPr/>
          <a:lstStyle/>
          <a:p>
            <a:fld id="{5B45EB49-4CF5-4F6C-9CA0-12F3F18E1429}" type="datetimeFigureOut">
              <a:rPr lang="en-US" smtClean="0"/>
              <a:t>7/21/2021</a:t>
            </a:fld>
            <a:endParaRPr lang="en-US"/>
          </a:p>
        </p:txBody>
      </p:sp>
      <p:sp>
        <p:nvSpPr>
          <p:cNvPr id="6" name="Footer Placeholder 5">
            <a:extLst>
              <a:ext uri="{FF2B5EF4-FFF2-40B4-BE49-F238E27FC236}">
                <a16:creationId xmlns:a16="http://schemas.microsoft.com/office/drawing/2014/main" id="{8E689C60-6BA7-4AB6-80EA-2639D6C44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62B7F-F1FA-4B81-9941-8EE7CA19EA85}"/>
              </a:ext>
            </a:extLst>
          </p:cNvPr>
          <p:cNvSpPr>
            <a:spLocks noGrp="1"/>
          </p:cNvSpPr>
          <p:nvPr>
            <p:ph type="sldNum" sz="quarter" idx="12"/>
          </p:nvPr>
        </p:nvSpPr>
        <p:spPr/>
        <p:txBody>
          <a:bodyPr/>
          <a:lstStyle/>
          <a:p>
            <a:fld id="{56775452-5A72-4EF1-BA36-D35F9A7303F3}" type="slidenum">
              <a:rPr lang="en-US" smtClean="0"/>
              <a:t>‹#›</a:t>
            </a:fld>
            <a:endParaRPr lang="en-US"/>
          </a:p>
        </p:txBody>
      </p:sp>
    </p:spTree>
    <p:extLst>
      <p:ext uri="{BB962C8B-B14F-4D97-AF65-F5344CB8AC3E}">
        <p14:creationId xmlns:p14="http://schemas.microsoft.com/office/powerpoint/2010/main" val="361368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309DD-BBDC-47D5-93DB-F5422F78C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A888-E930-49EA-A31A-D57A751D0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ACB1F-D15E-4F0E-AD29-071321494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EB49-4CF5-4F6C-9CA0-12F3F18E1429}" type="datetimeFigureOut">
              <a:rPr lang="en-US" smtClean="0"/>
              <a:t>7/21/2021</a:t>
            </a:fld>
            <a:endParaRPr lang="en-US"/>
          </a:p>
        </p:txBody>
      </p:sp>
      <p:sp>
        <p:nvSpPr>
          <p:cNvPr id="5" name="Footer Placeholder 4">
            <a:extLst>
              <a:ext uri="{FF2B5EF4-FFF2-40B4-BE49-F238E27FC236}">
                <a16:creationId xmlns:a16="http://schemas.microsoft.com/office/drawing/2014/main" id="{16CEDAC1-EBF3-4194-9072-A73764261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19BA1-5B95-44AB-ABF3-B8AFA8474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75452-5A72-4EF1-BA36-D35F9A7303F3}" type="slidenum">
              <a:rPr lang="en-US" smtClean="0"/>
              <a:t>‹#›</a:t>
            </a:fld>
            <a:endParaRPr lang="en-US"/>
          </a:p>
        </p:txBody>
      </p:sp>
    </p:spTree>
    <p:extLst>
      <p:ext uri="{BB962C8B-B14F-4D97-AF65-F5344CB8AC3E}">
        <p14:creationId xmlns:p14="http://schemas.microsoft.com/office/powerpoint/2010/main" val="314167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MEyhDCnVM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F94C-2B51-469E-8B67-F61CC37A6723}"/>
              </a:ext>
            </a:extLst>
          </p:cNvPr>
          <p:cNvSpPr>
            <a:spLocks noGrp="1"/>
          </p:cNvSpPr>
          <p:nvPr>
            <p:ph type="ctrTitle"/>
          </p:nvPr>
        </p:nvSpPr>
        <p:spPr>
          <a:xfrm>
            <a:off x="1722782" y="263594"/>
            <a:ext cx="8388626" cy="1336606"/>
          </a:xfrm>
        </p:spPr>
        <p:txBody>
          <a:bodyPr/>
          <a:lstStyle/>
          <a:p>
            <a:r>
              <a:rPr lang="en-US" dirty="0"/>
              <a:t>Problem Statement</a:t>
            </a:r>
          </a:p>
        </p:txBody>
      </p:sp>
      <p:sp>
        <p:nvSpPr>
          <p:cNvPr id="3" name="Subtitle 2">
            <a:extLst>
              <a:ext uri="{FF2B5EF4-FFF2-40B4-BE49-F238E27FC236}">
                <a16:creationId xmlns:a16="http://schemas.microsoft.com/office/drawing/2014/main" id="{6B8D05A7-5092-445C-BFAC-516E7F334522}"/>
              </a:ext>
            </a:extLst>
          </p:cNvPr>
          <p:cNvSpPr>
            <a:spLocks noGrp="1"/>
          </p:cNvSpPr>
          <p:nvPr>
            <p:ph type="subTitle" idx="1"/>
          </p:nvPr>
        </p:nvSpPr>
        <p:spPr>
          <a:xfrm>
            <a:off x="1630017" y="2051534"/>
            <a:ext cx="9144000" cy="1075979"/>
          </a:xfrm>
        </p:spPr>
        <p:txBody>
          <a:bodyPr/>
          <a:lstStyle/>
          <a:p>
            <a:pPr marL="342900" indent="-342900">
              <a:buFont typeface="Arial" panose="020B0604020202020204" pitchFamily="34" charset="0"/>
              <a:buChar char="•"/>
            </a:pPr>
            <a:r>
              <a:rPr lang="en-US" dirty="0"/>
              <a:t>To find the patterns of various attributes that can lead to Heart disease based on Age and Gender </a:t>
            </a:r>
          </a:p>
        </p:txBody>
      </p:sp>
      <p:sp>
        <p:nvSpPr>
          <p:cNvPr id="4" name="Title 1">
            <a:extLst>
              <a:ext uri="{FF2B5EF4-FFF2-40B4-BE49-F238E27FC236}">
                <a16:creationId xmlns:a16="http://schemas.microsoft.com/office/drawing/2014/main" id="{395CCA3E-C328-40E6-891B-5203B0216226}"/>
              </a:ext>
            </a:extLst>
          </p:cNvPr>
          <p:cNvSpPr txBox="1">
            <a:spLocks/>
          </p:cNvSpPr>
          <p:nvPr/>
        </p:nvSpPr>
        <p:spPr>
          <a:xfrm>
            <a:off x="1630017" y="2910544"/>
            <a:ext cx="8388626" cy="13366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Source of Data</a:t>
            </a:r>
          </a:p>
        </p:txBody>
      </p:sp>
      <p:sp>
        <p:nvSpPr>
          <p:cNvPr id="5" name="Subtitle 2">
            <a:extLst>
              <a:ext uri="{FF2B5EF4-FFF2-40B4-BE49-F238E27FC236}">
                <a16:creationId xmlns:a16="http://schemas.microsoft.com/office/drawing/2014/main" id="{1E9FF727-F525-4A6A-BFD4-EF92A49B0C73}"/>
              </a:ext>
            </a:extLst>
          </p:cNvPr>
          <p:cNvSpPr txBox="1">
            <a:spLocks/>
          </p:cNvSpPr>
          <p:nvPr/>
        </p:nvSpPr>
        <p:spPr>
          <a:xfrm>
            <a:off x="1630017" y="4568170"/>
            <a:ext cx="9144000" cy="10759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Kaggle Platform (https://www.kaggle.com/ronitf/heart-disease-uci)</a:t>
            </a:r>
          </a:p>
        </p:txBody>
      </p:sp>
    </p:spTree>
    <p:extLst>
      <p:ext uri="{BB962C8B-B14F-4D97-AF65-F5344CB8AC3E}">
        <p14:creationId xmlns:p14="http://schemas.microsoft.com/office/powerpoint/2010/main" val="8726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B42A-2A09-428A-A87B-46FA4028BE52}"/>
              </a:ext>
            </a:extLst>
          </p:cNvPr>
          <p:cNvSpPr>
            <a:spLocks noGrp="1"/>
          </p:cNvSpPr>
          <p:nvPr>
            <p:ph type="title"/>
          </p:nvPr>
        </p:nvSpPr>
        <p:spPr/>
        <p:txBody>
          <a:bodyPr/>
          <a:lstStyle/>
          <a:p>
            <a:pPr algn="ctr"/>
            <a:r>
              <a:rPr lang="en-US" dirty="0"/>
              <a:t>Video Link</a:t>
            </a:r>
          </a:p>
        </p:txBody>
      </p:sp>
      <p:sp>
        <p:nvSpPr>
          <p:cNvPr id="3" name="Content Placeholder 2">
            <a:extLst>
              <a:ext uri="{FF2B5EF4-FFF2-40B4-BE49-F238E27FC236}">
                <a16:creationId xmlns:a16="http://schemas.microsoft.com/office/drawing/2014/main" id="{1B1DEE47-0EBA-4223-A289-33CE9778A083}"/>
              </a:ext>
            </a:extLst>
          </p:cNvPr>
          <p:cNvSpPr>
            <a:spLocks noGrp="1"/>
          </p:cNvSpPr>
          <p:nvPr>
            <p:ph idx="1"/>
          </p:nvPr>
        </p:nvSpPr>
        <p:spPr/>
        <p:txBody>
          <a:bodyPr/>
          <a:lstStyle/>
          <a:p>
            <a:r>
              <a:rPr lang="en-US" b="0" i="0" u="none" strike="noStrike" dirty="0">
                <a:effectLst/>
                <a:latin typeface="Roboto" panose="02000000000000000000" pitchFamily="2" charset="0"/>
                <a:hlinkClick r:id="rId2"/>
              </a:rPr>
              <a:t>https://youtu.be/MEyhDCnVMnk</a:t>
            </a:r>
            <a:endParaRPr lang="en-US" dirty="0"/>
          </a:p>
        </p:txBody>
      </p:sp>
    </p:spTree>
    <p:extLst>
      <p:ext uri="{BB962C8B-B14F-4D97-AF65-F5344CB8AC3E}">
        <p14:creationId xmlns:p14="http://schemas.microsoft.com/office/powerpoint/2010/main" val="378770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6259-8FAD-4CBC-A3FE-F192A0F6F8F0}"/>
              </a:ext>
            </a:extLst>
          </p:cNvPr>
          <p:cNvSpPr>
            <a:spLocks noGrp="1"/>
          </p:cNvSpPr>
          <p:nvPr>
            <p:ph type="title"/>
          </p:nvPr>
        </p:nvSpPr>
        <p:spPr>
          <a:xfrm>
            <a:off x="838200" y="2352951"/>
            <a:ext cx="10515600" cy="1325563"/>
          </a:xfrm>
        </p:spPr>
        <p:txBody>
          <a:bodyPr/>
          <a:lstStyle/>
          <a:p>
            <a:pPr algn="ctr"/>
            <a:r>
              <a:rPr lang="en-US" b="1" dirty="0">
                <a:solidFill>
                  <a:schemeClr val="tx1">
                    <a:lumMod val="75000"/>
                    <a:lumOff val="25000"/>
                  </a:schemeClr>
                </a:solidFill>
              </a:rPr>
              <a:t>Thank you</a:t>
            </a:r>
          </a:p>
        </p:txBody>
      </p:sp>
    </p:spTree>
    <p:extLst>
      <p:ext uri="{BB962C8B-B14F-4D97-AF65-F5344CB8AC3E}">
        <p14:creationId xmlns:p14="http://schemas.microsoft.com/office/powerpoint/2010/main" val="151813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E6A1-2B57-4D17-9F08-BB2034BAC5A3}"/>
              </a:ext>
            </a:extLst>
          </p:cNvPr>
          <p:cNvSpPr>
            <a:spLocks noGrp="1"/>
          </p:cNvSpPr>
          <p:nvPr>
            <p:ph type="title"/>
          </p:nvPr>
        </p:nvSpPr>
        <p:spPr/>
        <p:txBody>
          <a:bodyPr/>
          <a:lstStyle/>
          <a:p>
            <a:pPr algn="ctr"/>
            <a:r>
              <a:rPr lang="en-US" dirty="0"/>
              <a:t>Executive Summary</a:t>
            </a:r>
          </a:p>
        </p:txBody>
      </p:sp>
      <p:sp>
        <p:nvSpPr>
          <p:cNvPr id="3" name="Content Placeholder 2">
            <a:extLst>
              <a:ext uri="{FF2B5EF4-FFF2-40B4-BE49-F238E27FC236}">
                <a16:creationId xmlns:a16="http://schemas.microsoft.com/office/drawing/2014/main" id="{65366D13-99EE-4670-88B4-677E7F699668}"/>
              </a:ext>
            </a:extLst>
          </p:cNvPr>
          <p:cNvSpPr>
            <a:spLocks noGrp="1"/>
          </p:cNvSpPr>
          <p:nvPr>
            <p:ph idx="1"/>
          </p:nvPr>
        </p:nvSpPr>
        <p:spPr/>
        <p:txBody>
          <a:bodyPr/>
          <a:lstStyle/>
          <a:p>
            <a:pPr marL="0" indent="0">
              <a:buNone/>
            </a:pPr>
            <a:r>
              <a:rPr lang="en-US" dirty="0"/>
              <a:t>--&gt; This report helps us to identify the following outcomes</a:t>
            </a:r>
          </a:p>
          <a:p>
            <a:r>
              <a:rPr lang="en-US" sz="2400" dirty="0"/>
              <a:t>Gender wise variation of Fasting Blood Sugar (&gt;120 mg/dl)</a:t>
            </a:r>
          </a:p>
          <a:p>
            <a:r>
              <a:rPr lang="en-US" sz="2400" dirty="0"/>
              <a:t>Gender wise variation of Resting Blood Pressure</a:t>
            </a:r>
          </a:p>
          <a:p>
            <a:r>
              <a:rPr lang="en-US" sz="2400" dirty="0"/>
              <a:t>Gender wise variation of Avg. Heart Rate</a:t>
            </a:r>
          </a:p>
          <a:p>
            <a:r>
              <a:rPr lang="en-US" sz="2400" dirty="0"/>
              <a:t>Age wise distribution of Cholesterol levels</a:t>
            </a:r>
          </a:p>
          <a:p>
            <a:r>
              <a:rPr lang="en-US" sz="2400" dirty="0"/>
              <a:t>Age wise distribution of Exercise Induced Angina(</a:t>
            </a:r>
            <a:r>
              <a:rPr lang="en-US" sz="2400" dirty="0" err="1"/>
              <a:t>Exang</a:t>
            </a:r>
            <a:r>
              <a:rPr lang="en-US" sz="2400" dirty="0"/>
              <a:t>), ST depression induced by exercise relative to rest(old peak), the slope of the peak exercise ST segment(slope) </a:t>
            </a:r>
          </a:p>
          <a:p>
            <a:r>
              <a:rPr lang="en-US" sz="2400" dirty="0"/>
              <a:t>Chest pain vs Presence of Heart Disease based on Age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2849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FAA7-0778-4113-8259-2A4D96A9A199}"/>
              </a:ext>
            </a:extLst>
          </p:cNvPr>
          <p:cNvSpPr>
            <a:spLocks noGrp="1"/>
          </p:cNvSpPr>
          <p:nvPr>
            <p:ph type="title"/>
          </p:nvPr>
        </p:nvSpPr>
        <p:spPr>
          <a:xfrm>
            <a:off x="838200" y="365126"/>
            <a:ext cx="10515600" cy="946840"/>
          </a:xfrm>
        </p:spPr>
        <p:txBody>
          <a:bodyPr/>
          <a:lstStyle/>
          <a:p>
            <a:pPr algn="ctr"/>
            <a:r>
              <a:rPr lang="en-US" dirty="0"/>
              <a:t>Analysis</a:t>
            </a:r>
          </a:p>
        </p:txBody>
      </p:sp>
      <p:sp>
        <p:nvSpPr>
          <p:cNvPr id="3" name="Content Placeholder 2">
            <a:extLst>
              <a:ext uri="{FF2B5EF4-FFF2-40B4-BE49-F238E27FC236}">
                <a16:creationId xmlns:a16="http://schemas.microsoft.com/office/drawing/2014/main" id="{5EE66863-6864-4EA4-9205-1F8A3C1A6092}"/>
              </a:ext>
            </a:extLst>
          </p:cNvPr>
          <p:cNvSpPr>
            <a:spLocks noGrp="1"/>
          </p:cNvSpPr>
          <p:nvPr>
            <p:ph idx="1"/>
          </p:nvPr>
        </p:nvSpPr>
        <p:spPr>
          <a:xfrm>
            <a:off x="838200" y="1484243"/>
            <a:ext cx="10515600" cy="4692720"/>
          </a:xfrm>
        </p:spPr>
        <p:txBody>
          <a:bodyPr/>
          <a:lstStyle/>
          <a:p>
            <a:pPr marL="0" indent="0">
              <a:buNone/>
            </a:pPr>
            <a:r>
              <a:rPr lang="en-US" sz="2800" dirty="0"/>
              <a:t>Gender wise variation of Fasting Blood Sugar (&gt;120 mg/dl)</a:t>
            </a:r>
          </a:p>
          <a:p>
            <a:r>
              <a:rPr lang="en-US" dirty="0"/>
              <a:t>The overall percentage contributes Male with 68% of fasting blood sugar and Female with 32% of fasting blood sugar.</a:t>
            </a:r>
          </a:p>
          <a:p>
            <a:pPr marL="0" indent="0">
              <a:buNone/>
            </a:pPr>
            <a:endParaRPr lang="en-US" dirty="0"/>
          </a:p>
        </p:txBody>
      </p:sp>
      <p:pic>
        <p:nvPicPr>
          <p:cNvPr id="5" name="Picture 4">
            <a:extLst>
              <a:ext uri="{FF2B5EF4-FFF2-40B4-BE49-F238E27FC236}">
                <a16:creationId xmlns:a16="http://schemas.microsoft.com/office/drawing/2014/main" id="{1C898C69-86A4-4DE6-890F-A42859C57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079" y="3252062"/>
            <a:ext cx="4862956" cy="30598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302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ACA8-E36B-4B60-8F59-5978EC7BB7D9}"/>
              </a:ext>
            </a:extLst>
          </p:cNvPr>
          <p:cNvSpPr>
            <a:spLocks noGrp="1"/>
          </p:cNvSpPr>
          <p:nvPr>
            <p:ph type="title"/>
          </p:nvPr>
        </p:nvSpPr>
        <p:spPr/>
        <p:txBody>
          <a:bodyPr>
            <a:normAutofit fontScale="90000"/>
          </a:bodyPr>
          <a:lstStyle/>
          <a:p>
            <a:r>
              <a:rPr lang="en-US" sz="4400" dirty="0"/>
              <a:t>Gender wise variation of Resting Blood Pressure</a:t>
            </a:r>
            <a:br>
              <a:rPr lang="en-US" sz="4400" dirty="0"/>
            </a:br>
            <a:endParaRPr lang="en-US" dirty="0"/>
          </a:p>
        </p:txBody>
      </p:sp>
      <p:sp>
        <p:nvSpPr>
          <p:cNvPr id="3" name="Content Placeholder 2">
            <a:extLst>
              <a:ext uri="{FF2B5EF4-FFF2-40B4-BE49-F238E27FC236}">
                <a16:creationId xmlns:a16="http://schemas.microsoft.com/office/drawing/2014/main" id="{F089C01E-825D-45C5-875F-857ECD2E55A3}"/>
              </a:ext>
            </a:extLst>
          </p:cNvPr>
          <p:cNvSpPr>
            <a:spLocks noGrp="1"/>
          </p:cNvSpPr>
          <p:nvPr>
            <p:ph idx="1"/>
          </p:nvPr>
        </p:nvSpPr>
        <p:spPr>
          <a:xfrm>
            <a:off x="838200" y="1550504"/>
            <a:ext cx="10515600" cy="4626459"/>
          </a:xfrm>
        </p:spPr>
        <p:txBody>
          <a:bodyPr/>
          <a:lstStyle/>
          <a:p>
            <a:r>
              <a:rPr lang="en-US" dirty="0"/>
              <a:t>The Average Resting Blood pressure is higher for female (133) when compared with male (131)</a:t>
            </a:r>
          </a:p>
          <a:p>
            <a:endParaRPr lang="en-US" dirty="0"/>
          </a:p>
        </p:txBody>
      </p:sp>
      <p:pic>
        <p:nvPicPr>
          <p:cNvPr id="5" name="Picture 4">
            <a:extLst>
              <a:ext uri="{FF2B5EF4-FFF2-40B4-BE49-F238E27FC236}">
                <a16:creationId xmlns:a16="http://schemas.microsoft.com/office/drawing/2014/main" id="{E01A9CFA-8EA3-4628-BAA7-09D683BA1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58" y="2876067"/>
            <a:ext cx="5563712" cy="30845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761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2A4F-89FA-40C0-956D-F1912DD59049}"/>
              </a:ext>
            </a:extLst>
          </p:cNvPr>
          <p:cNvSpPr>
            <a:spLocks noGrp="1"/>
          </p:cNvSpPr>
          <p:nvPr>
            <p:ph type="title"/>
          </p:nvPr>
        </p:nvSpPr>
        <p:spPr/>
        <p:txBody>
          <a:bodyPr/>
          <a:lstStyle/>
          <a:p>
            <a:r>
              <a:rPr lang="en-US" sz="4400" dirty="0"/>
              <a:t>Gender wise variation of Avg. Heart Rate</a:t>
            </a:r>
            <a:br>
              <a:rPr lang="en-US" sz="4400" dirty="0"/>
            </a:br>
            <a:endParaRPr lang="en-US" dirty="0"/>
          </a:p>
        </p:txBody>
      </p:sp>
      <p:sp>
        <p:nvSpPr>
          <p:cNvPr id="3" name="Content Placeholder 2">
            <a:extLst>
              <a:ext uri="{FF2B5EF4-FFF2-40B4-BE49-F238E27FC236}">
                <a16:creationId xmlns:a16="http://schemas.microsoft.com/office/drawing/2014/main" id="{6A2C959C-0292-432F-887A-F661FF1FC09E}"/>
              </a:ext>
            </a:extLst>
          </p:cNvPr>
          <p:cNvSpPr>
            <a:spLocks noGrp="1"/>
          </p:cNvSpPr>
          <p:nvPr>
            <p:ph idx="1"/>
          </p:nvPr>
        </p:nvSpPr>
        <p:spPr>
          <a:xfrm>
            <a:off x="838200" y="1484243"/>
            <a:ext cx="10515600" cy="4692720"/>
          </a:xfrm>
        </p:spPr>
        <p:txBody>
          <a:bodyPr/>
          <a:lstStyle/>
          <a:p>
            <a:r>
              <a:rPr lang="en-US" dirty="0"/>
              <a:t>The average Heart rate is also dominated by female with the value of 151 when compared with male of value 149. </a:t>
            </a:r>
          </a:p>
          <a:p>
            <a:endParaRPr lang="en-US" dirty="0"/>
          </a:p>
        </p:txBody>
      </p:sp>
      <p:pic>
        <p:nvPicPr>
          <p:cNvPr id="5" name="Picture 4">
            <a:extLst>
              <a:ext uri="{FF2B5EF4-FFF2-40B4-BE49-F238E27FC236}">
                <a16:creationId xmlns:a16="http://schemas.microsoft.com/office/drawing/2014/main" id="{35CE8637-6350-4071-B4EA-D3A9C294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966" y="2913879"/>
            <a:ext cx="5892138" cy="267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824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E91B-2A3E-4E01-8541-71876177AF17}"/>
              </a:ext>
            </a:extLst>
          </p:cNvPr>
          <p:cNvSpPr>
            <a:spLocks noGrp="1"/>
          </p:cNvSpPr>
          <p:nvPr>
            <p:ph type="title"/>
          </p:nvPr>
        </p:nvSpPr>
        <p:spPr/>
        <p:txBody>
          <a:bodyPr/>
          <a:lstStyle/>
          <a:p>
            <a:r>
              <a:rPr lang="en-US" sz="4400" dirty="0"/>
              <a:t>Age wise distribution of Cholesterol levels</a:t>
            </a:r>
            <a:br>
              <a:rPr lang="en-US" sz="4400" dirty="0"/>
            </a:br>
            <a:endParaRPr lang="en-US" dirty="0"/>
          </a:p>
        </p:txBody>
      </p:sp>
      <p:sp>
        <p:nvSpPr>
          <p:cNvPr id="3" name="Content Placeholder 2">
            <a:extLst>
              <a:ext uri="{FF2B5EF4-FFF2-40B4-BE49-F238E27FC236}">
                <a16:creationId xmlns:a16="http://schemas.microsoft.com/office/drawing/2014/main" id="{D61B941B-858A-45E2-B984-B17C71263F0C}"/>
              </a:ext>
            </a:extLst>
          </p:cNvPr>
          <p:cNvSpPr>
            <a:spLocks noGrp="1"/>
          </p:cNvSpPr>
          <p:nvPr>
            <p:ph idx="1"/>
          </p:nvPr>
        </p:nvSpPr>
        <p:spPr/>
        <p:txBody>
          <a:bodyPr/>
          <a:lstStyle/>
          <a:p>
            <a:r>
              <a:rPr lang="en-US" dirty="0"/>
              <a:t>The cholesterol levels are increasing with the age of a person and touched the peak at the age of 61-70 and then slightly decreased.</a:t>
            </a:r>
          </a:p>
          <a:p>
            <a:endParaRPr lang="en-US" dirty="0"/>
          </a:p>
        </p:txBody>
      </p:sp>
      <p:pic>
        <p:nvPicPr>
          <p:cNvPr id="5" name="Picture 4">
            <a:extLst>
              <a:ext uri="{FF2B5EF4-FFF2-40B4-BE49-F238E27FC236}">
                <a16:creationId xmlns:a16="http://schemas.microsoft.com/office/drawing/2014/main" id="{4D313138-E67E-4B69-A256-E9D54AA83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21" y="2906004"/>
            <a:ext cx="5883965" cy="32709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042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FE65-F6D8-4ADC-91FF-2DA89DE31959}"/>
              </a:ext>
            </a:extLst>
          </p:cNvPr>
          <p:cNvSpPr>
            <a:spLocks noGrp="1"/>
          </p:cNvSpPr>
          <p:nvPr>
            <p:ph type="title"/>
          </p:nvPr>
        </p:nvSpPr>
        <p:spPr/>
        <p:txBody>
          <a:bodyPr>
            <a:normAutofit fontScale="90000"/>
          </a:bodyPr>
          <a:lstStyle/>
          <a:p>
            <a:r>
              <a:rPr lang="en-US" sz="3100" dirty="0"/>
              <a:t>Age wise distribution of Exercise Induced Angina(</a:t>
            </a:r>
            <a:r>
              <a:rPr lang="en-US" sz="3100" dirty="0" err="1"/>
              <a:t>Exang</a:t>
            </a:r>
            <a:r>
              <a:rPr lang="en-US" sz="3100" dirty="0"/>
              <a:t>), ST depression induced by exercise relative to rest(old peak), the slope of the peak exercise ST segment(slope) </a:t>
            </a:r>
            <a:br>
              <a:rPr lang="en-US" sz="4400" dirty="0"/>
            </a:br>
            <a:endParaRPr lang="en-US" dirty="0"/>
          </a:p>
        </p:txBody>
      </p:sp>
      <p:sp>
        <p:nvSpPr>
          <p:cNvPr id="3" name="Content Placeholder 2">
            <a:extLst>
              <a:ext uri="{FF2B5EF4-FFF2-40B4-BE49-F238E27FC236}">
                <a16:creationId xmlns:a16="http://schemas.microsoft.com/office/drawing/2014/main" id="{A7A32B7D-ADC9-499A-A429-9A27D643F92C}"/>
              </a:ext>
            </a:extLst>
          </p:cNvPr>
          <p:cNvSpPr>
            <a:spLocks noGrp="1"/>
          </p:cNvSpPr>
          <p:nvPr>
            <p:ph idx="1"/>
          </p:nvPr>
        </p:nvSpPr>
        <p:spPr/>
        <p:txBody>
          <a:bodyPr>
            <a:normAutofit/>
          </a:bodyPr>
          <a:lstStyle/>
          <a:p>
            <a:r>
              <a:rPr lang="en-US" sz="2000" dirty="0"/>
              <a:t>All these are the attributes which are used in predicting Heart disease for a person. In this values for most of the ages slope is dominating the other two factors.</a:t>
            </a:r>
            <a:r>
              <a:rPr lang="en-US" sz="2000" b="0" i="0" dirty="0">
                <a:solidFill>
                  <a:srgbClr val="2A2A2A"/>
                </a:solidFill>
                <a:effectLst/>
                <a:latin typeface="Merriweather"/>
              </a:rPr>
              <a:t> It is concluded that the maximal ST/HR slope can be used reliably to predict the presence or absence and the severity of coronary artery disease in individual patients with anginal pain, whether they are on beta-blocker therapy or not.</a:t>
            </a:r>
          </a:p>
          <a:p>
            <a:endParaRPr lang="en-US" sz="2000" dirty="0"/>
          </a:p>
        </p:txBody>
      </p:sp>
      <p:pic>
        <p:nvPicPr>
          <p:cNvPr id="5" name="Picture 4">
            <a:extLst>
              <a:ext uri="{FF2B5EF4-FFF2-40B4-BE49-F238E27FC236}">
                <a16:creationId xmlns:a16="http://schemas.microsoft.com/office/drawing/2014/main" id="{9544F8B9-148F-4F3C-8FA6-2794D86B8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748" y="3428999"/>
            <a:ext cx="7898295" cy="306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346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C995-82AA-4675-81E4-4CD22F1C341F}"/>
              </a:ext>
            </a:extLst>
          </p:cNvPr>
          <p:cNvSpPr>
            <a:spLocks noGrp="1"/>
          </p:cNvSpPr>
          <p:nvPr>
            <p:ph type="title"/>
          </p:nvPr>
        </p:nvSpPr>
        <p:spPr/>
        <p:txBody>
          <a:bodyPr>
            <a:normAutofit fontScale="90000"/>
          </a:bodyPr>
          <a:lstStyle/>
          <a:p>
            <a:r>
              <a:rPr lang="en-US" sz="4000" dirty="0"/>
              <a:t>Chest pain vs Presence of Heart Disease based on Age</a:t>
            </a:r>
            <a:br>
              <a:rPr lang="en-US" sz="4400" dirty="0"/>
            </a:br>
            <a:endParaRPr lang="en-US" dirty="0"/>
          </a:p>
        </p:txBody>
      </p:sp>
      <p:sp>
        <p:nvSpPr>
          <p:cNvPr id="3" name="Content Placeholder 2">
            <a:extLst>
              <a:ext uri="{FF2B5EF4-FFF2-40B4-BE49-F238E27FC236}">
                <a16:creationId xmlns:a16="http://schemas.microsoft.com/office/drawing/2014/main" id="{C9A5DFEB-A0C9-4390-AC87-61A2DE59B7B8}"/>
              </a:ext>
            </a:extLst>
          </p:cNvPr>
          <p:cNvSpPr>
            <a:spLocks noGrp="1"/>
          </p:cNvSpPr>
          <p:nvPr>
            <p:ph idx="1"/>
          </p:nvPr>
        </p:nvSpPr>
        <p:spPr>
          <a:xfrm>
            <a:off x="838200" y="1494321"/>
            <a:ext cx="10515600" cy="4351338"/>
          </a:xfrm>
        </p:spPr>
        <p:txBody>
          <a:bodyPr/>
          <a:lstStyle/>
          <a:p>
            <a:r>
              <a:rPr lang="en-US" dirty="0"/>
              <a:t>At the young age the presence of chest pain may lead to presence of Heart disease but reaching certain adult age the chances are less and after reaching old age the chances are more.</a:t>
            </a:r>
          </a:p>
          <a:p>
            <a:endParaRPr lang="en-US" dirty="0"/>
          </a:p>
        </p:txBody>
      </p:sp>
      <p:pic>
        <p:nvPicPr>
          <p:cNvPr id="5" name="Picture 4">
            <a:extLst>
              <a:ext uri="{FF2B5EF4-FFF2-40B4-BE49-F238E27FC236}">
                <a16:creationId xmlns:a16="http://schemas.microsoft.com/office/drawing/2014/main" id="{758D3403-CB5D-48FA-9518-E52B960B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34" y="3057939"/>
            <a:ext cx="6506817" cy="3170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63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98C-2078-49A9-9F30-966543D9539D}"/>
              </a:ext>
            </a:extLst>
          </p:cNvPr>
          <p:cNvSpPr>
            <a:spLocks noGrp="1"/>
          </p:cNvSpPr>
          <p:nvPr>
            <p:ph type="title"/>
          </p:nvPr>
        </p:nvSpPr>
        <p:spPr/>
        <p:txBody>
          <a:bodyPr/>
          <a:lstStyle/>
          <a:p>
            <a:pPr algn="ctr"/>
            <a:r>
              <a:rPr lang="en-US" dirty="0"/>
              <a:t>Concluding Remarks</a:t>
            </a:r>
          </a:p>
        </p:txBody>
      </p:sp>
      <p:sp>
        <p:nvSpPr>
          <p:cNvPr id="3" name="Content Placeholder 2">
            <a:extLst>
              <a:ext uri="{FF2B5EF4-FFF2-40B4-BE49-F238E27FC236}">
                <a16:creationId xmlns:a16="http://schemas.microsoft.com/office/drawing/2014/main" id="{A06FE14C-BFF8-42D3-88AD-725F9BE6B143}"/>
              </a:ext>
            </a:extLst>
          </p:cNvPr>
          <p:cNvSpPr>
            <a:spLocks noGrp="1"/>
          </p:cNvSpPr>
          <p:nvPr>
            <p:ph idx="1"/>
          </p:nvPr>
        </p:nvSpPr>
        <p:spPr>
          <a:xfrm>
            <a:off x="838200" y="1497496"/>
            <a:ext cx="10515600" cy="4995379"/>
          </a:xfrm>
        </p:spPr>
        <p:txBody>
          <a:bodyPr>
            <a:normAutofit fontScale="92500" lnSpcReduction="10000"/>
          </a:bodyPr>
          <a:lstStyle/>
          <a:p>
            <a:pPr>
              <a:buFont typeface="Wingdings" panose="05000000000000000000" pitchFamily="2" charset="2"/>
              <a:buChar char="Ø"/>
            </a:pPr>
            <a:r>
              <a:rPr lang="en-US" dirty="0"/>
              <a:t>The people with ages &gt;40 years are more susceptible to Heart diseases since their cholesterol levels are increasing and their </a:t>
            </a:r>
            <a:r>
              <a:rPr lang="en-US" sz="2800" dirty="0"/>
              <a:t>Exercise Induced Angina(</a:t>
            </a:r>
            <a:r>
              <a:rPr lang="en-US" sz="2800" dirty="0" err="1"/>
              <a:t>Exang</a:t>
            </a:r>
            <a:r>
              <a:rPr lang="en-US" sz="2800" dirty="0"/>
              <a:t>), ST depression induced by exercise relative to rest(old peak), the slope of the peak exercise ST segment(slope) are also gaining momentum in these age band.</a:t>
            </a:r>
          </a:p>
          <a:p>
            <a:pPr>
              <a:buFont typeface="Wingdings" panose="05000000000000000000" pitchFamily="2" charset="2"/>
              <a:buChar char="Ø"/>
            </a:pPr>
            <a:r>
              <a:rPr lang="en-US" dirty="0"/>
              <a:t>The male are more prone to Heart disease when compared with female since their cholesterol levels, fasting blood sugar levels and chest pain cases are more.</a:t>
            </a:r>
          </a:p>
          <a:p>
            <a:pPr>
              <a:buFont typeface="Wingdings" panose="05000000000000000000" pitchFamily="2" charset="2"/>
              <a:buChar char="Ø"/>
            </a:pPr>
            <a:r>
              <a:rPr lang="en-US" dirty="0"/>
              <a:t>The female should be cautious about resting blood pressure and average heart rate since this are a bit higher than male.</a:t>
            </a:r>
          </a:p>
          <a:p>
            <a:pPr>
              <a:buFont typeface="Wingdings" panose="05000000000000000000" pitchFamily="2" charset="2"/>
              <a:buChar char="Ø"/>
            </a:pPr>
            <a:r>
              <a:rPr lang="en-US" dirty="0"/>
              <a:t>The presence of chest pain may not be directly related to heart disease but at the ages of 31-50 years people who suffer with chest pain are more likely to suffer with heart disease.</a:t>
            </a:r>
            <a:br>
              <a:rPr lang="en-US" sz="4000" dirty="0"/>
            </a:br>
            <a:r>
              <a:rPr lang="en-US" dirty="0"/>
              <a:t>  </a:t>
            </a:r>
          </a:p>
        </p:txBody>
      </p:sp>
    </p:spTree>
    <p:extLst>
      <p:ext uri="{BB962C8B-B14F-4D97-AF65-F5344CB8AC3E}">
        <p14:creationId xmlns:p14="http://schemas.microsoft.com/office/powerpoint/2010/main" val="30081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567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Merriweather</vt:lpstr>
      <vt:lpstr>Roboto</vt:lpstr>
      <vt:lpstr>Wingdings</vt:lpstr>
      <vt:lpstr>Office Theme</vt:lpstr>
      <vt:lpstr>Problem Statement</vt:lpstr>
      <vt:lpstr>Executive Summary</vt:lpstr>
      <vt:lpstr>Analysis</vt:lpstr>
      <vt:lpstr>Gender wise variation of Resting Blood Pressure </vt:lpstr>
      <vt:lpstr>Gender wise variation of Avg. Heart Rate </vt:lpstr>
      <vt:lpstr>Age wise distribution of Cholesterol levels </vt:lpstr>
      <vt:lpstr>Age wise distribution of Exercise Induced Angina(Exang), ST depression induced by exercise relative to rest(old peak), the slope of the peak exercise ST segment(slope)  </vt:lpstr>
      <vt:lpstr>Chest pain vs Presence of Heart Disease based on Age </vt:lpstr>
      <vt:lpstr>Concluding Remarks</vt:lpstr>
      <vt:lpstr>Video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Vishnu Kumar</dc:creator>
  <cp:lastModifiedBy>Vishnu Kumar</cp:lastModifiedBy>
  <cp:revision>11</cp:revision>
  <dcterms:created xsi:type="dcterms:W3CDTF">2021-07-21T02:28:43Z</dcterms:created>
  <dcterms:modified xsi:type="dcterms:W3CDTF">2021-07-21T05:52:22Z</dcterms:modified>
</cp:coreProperties>
</file>