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24" r:id="rId1"/>
  </p:sldMasterIdLst>
  <p:notesMasterIdLst>
    <p:notesMasterId r:id="rId11"/>
  </p:notesMasterIdLst>
  <p:sldIdLst>
    <p:sldId id="256" r:id="rId2"/>
    <p:sldId id="257" r:id="rId3"/>
    <p:sldId id="258" r:id="rId4"/>
    <p:sldId id="281" r:id="rId5"/>
    <p:sldId id="282" r:id="rId6"/>
    <p:sldId id="283" r:id="rId7"/>
    <p:sldId id="284" r:id="rId8"/>
    <p:sldId id="285" r:id="rId9"/>
    <p:sldId id="277"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24" autoAdjust="0"/>
  </p:normalViewPr>
  <p:slideViewPr>
    <p:cSldViewPr snapToGrid="0">
      <p:cViewPr varScale="1">
        <p:scale>
          <a:sx n="52" d="100"/>
          <a:sy n="52" d="100"/>
        </p:scale>
        <p:origin x="1339" y="4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1" name="Google Shape;161;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2" name="Google Shape;162;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pPr marL="0" lvl="0" indent="0" algn="r" rtl="0">
                <a:lnSpc>
                  <a:spcPct val="100000"/>
                </a:lnSpc>
                <a:spcBef>
                  <a:spcPts val="0"/>
                </a:spcBef>
                <a:spcAft>
                  <a:spcPts val="0"/>
                </a:spcAft>
                <a:buSzPts val="1400"/>
                <a:buNone/>
              </a:pPr>
              <a:t>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0" name="Google Shape;170;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7" name="Google Shape;177;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0" name="Google Shape;170;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1" name="Google Shape;161;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2" name="Google Shape;162;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pPr marL="0" lvl="0" indent="0" algn="r" rtl="0">
                <a:lnSpc>
                  <a:spcPct val="100000"/>
                </a:lnSpc>
                <a:spcBef>
                  <a:spcPts val="0"/>
                </a:spcBef>
                <a:spcAft>
                  <a:spcPts val="0"/>
                </a:spcAft>
                <a:buSzPts val="1400"/>
                <a:buNone/>
              </a:pPr>
              <a:t>5</a:t>
            </a:fld>
            <a:endParaRPr/>
          </a:p>
        </p:txBody>
      </p:sp>
    </p:spTree>
    <p:extLst>
      <p:ext uri="{BB962C8B-B14F-4D97-AF65-F5344CB8AC3E}">
        <p14:creationId xmlns:p14="http://schemas.microsoft.com/office/powerpoint/2010/main" val="16558774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1" name="Google Shape;161;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2" name="Google Shape;162;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pPr marL="0" lvl="0" indent="0" algn="r" rtl="0">
                <a:lnSpc>
                  <a:spcPct val="100000"/>
                </a:lnSpc>
                <a:spcBef>
                  <a:spcPts val="0"/>
                </a:spcBef>
                <a:spcAft>
                  <a:spcPts val="0"/>
                </a:spcAft>
                <a:buSzPts val="1400"/>
                <a:buNone/>
              </a:pPr>
              <a:t>6</a:t>
            </a:fld>
            <a:endParaRPr/>
          </a:p>
        </p:txBody>
      </p:sp>
    </p:spTree>
    <p:extLst>
      <p:ext uri="{BB962C8B-B14F-4D97-AF65-F5344CB8AC3E}">
        <p14:creationId xmlns:p14="http://schemas.microsoft.com/office/powerpoint/2010/main" val="32457413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1" name="Google Shape;161;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2" name="Google Shape;162;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pPr marL="0" lvl="0" indent="0" algn="r" rtl="0">
                <a:lnSpc>
                  <a:spcPct val="100000"/>
                </a:lnSpc>
                <a:spcBef>
                  <a:spcPts val="0"/>
                </a:spcBef>
                <a:spcAft>
                  <a:spcPts val="0"/>
                </a:spcAft>
                <a:buSzPts val="1400"/>
                <a:buNone/>
              </a:pPr>
              <a:t>7</a:t>
            </a:fld>
            <a:endParaRPr/>
          </a:p>
        </p:txBody>
      </p:sp>
    </p:spTree>
    <p:extLst>
      <p:ext uri="{BB962C8B-B14F-4D97-AF65-F5344CB8AC3E}">
        <p14:creationId xmlns:p14="http://schemas.microsoft.com/office/powerpoint/2010/main" val="34790071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1" name="Google Shape;161;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2" name="Google Shape;162;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pPr marL="0" lvl="0" indent="0" algn="r" rtl="0">
                <a:lnSpc>
                  <a:spcPct val="100000"/>
                </a:lnSpc>
                <a:spcBef>
                  <a:spcPts val="0"/>
                </a:spcBef>
                <a:spcAft>
                  <a:spcPts val="0"/>
                </a:spcAft>
                <a:buSzPts val="1400"/>
                <a:buNone/>
              </a:pPr>
              <a:t>8</a:t>
            </a:fld>
            <a:endParaRPr/>
          </a:p>
        </p:txBody>
      </p:sp>
    </p:spTree>
    <p:extLst>
      <p:ext uri="{BB962C8B-B14F-4D97-AF65-F5344CB8AC3E}">
        <p14:creationId xmlns:p14="http://schemas.microsoft.com/office/powerpoint/2010/main" val="35007060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p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8" name="Google Shape;348;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978E0-3E37-5E9A-2C66-507AD70215E5}"/>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99DCB1E2-B956-4454-5492-FAF054144F04}"/>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B8EED81-7B6B-3450-DA9A-690FAF150D63}"/>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ED7AAC52-E996-CD58-1F9E-8CAE01F4B04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A2119D7-C8DD-31B4-BCF8-ACBF4176459C}"/>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18799924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2FE60-01B0-3696-0121-A6000580528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FD1C449-C498-8C77-E955-CB60FC76E26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062BBB1-8BF6-4B29-836E-3CF02E5914A9}"/>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6302BA93-CF53-D895-23B4-EA40CAFFE06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BE92D00-B38F-7CD8-FA64-56095AB9EB5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20596099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35178A0-6C82-09E2-DC57-2E49C80E4B80}"/>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B108E75-3051-A5F1-55DE-F81E2131CA66}"/>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69D51E3-F85E-24EA-363A-06616965A978}"/>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F62C3F1D-34AA-6FCF-8A25-1A7FD2B4CEA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AF03CFC-B6C8-7EE2-D05A-AC05205C91C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30471446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E3F7-D6F1-F16D-F359-D98505A90C8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7478BD9-4B81-F77F-2389-CE2751E962A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20F98B1-98CB-444D-74D2-90234B3BD9E4}"/>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353319E4-5345-CDF5-82A9-9053D02E25C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8AA812B-FD0D-BA3D-E878-3F3F1F25A9B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39681745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62A44-E823-8E87-0E65-8A50D84881BF}"/>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C59D0A0-D333-E9AC-AB54-F5BA62E1EFC1}"/>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E768CB3-B51C-D8E9-8E06-C38702394055}"/>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B1D5D73B-D264-8E84-747E-A7C5194DA43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FB03F55-D6B8-5EDA-24F2-148E3182092A}"/>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35325875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71C1F-1D00-B867-D023-ABED83AD48B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F388437-9070-5190-5EC4-3693C6DC9720}"/>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C43EC45-2179-91B5-D1B0-FD1DE3F183F5}"/>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4E64AB4-4698-5EF9-5E44-88A41668A4DA}"/>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id="{68A50889-98E0-C4B5-CFDA-369145027D3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0E49757-66B0-C8DF-CFD8-EA137988887B}"/>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1688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23263-44F8-6065-354A-A4FF6F2D41D1}"/>
              </a:ext>
            </a:extLst>
          </p:cNvPr>
          <p:cNvSpPr>
            <a:spLocks noGrp="1"/>
          </p:cNvSpPr>
          <p:nvPr>
            <p:ph type="title"/>
          </p:nvPr>
        </p:nvSpPr>
        <p:spPr>
          <a:xfrm>
            <a:off x="629841" y="365126"/>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A7B2FDE-FB4B-89CF-975A-34417E77672B}"/>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EA05E112-690F-44F7-F0BE-55E0B1B17F18}"/>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73CF65B-64A7-BBAB-24A3-E77596826800}"/>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2EEEE5D9-FDB8-933F-4C8F-AB13ED323307}"/>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3FB4D37-60EF-8E6F-53D0-2E822B675583}"/>
              </a:ext>
            </a:extLst>
          </p:cNvPr>
          <p:cNvSpPr>
            <a:spLocks noGrp="1"/>
          </p:cNvSpPr>
          <p:nvPr>
            <p:ph type="dt" sz="half" idx="10"/>
          </p:nvPr>
        </p:nvSpPr>
        <p:spPr/>
        <p:txBody>
          <a:bodyPr/>
          <a:lstStyle/>
          <a:p>
            <a:endParaRPr lang="en-IN"/>
          </a:p>
        </p:txBody>
      </p:sp>
      <p:sp>
        <p:nvSpPr>
          <p:cNvPr id="8" name="Footer Placeholder 7">
            <a:extLst>
              <a:ext uri="{FF2B5EF4-FFF2-40B4-BE49-F238E27FC236}">
                <a16:creationId xmlns:a16="http://schemas.microsoft.com/office/drawing/2014/main" id="{92AA2D19-37B3-ECDC-4147-DE2DF77E724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4494AE1-529D-E9EF-D933-986153760BAC}"/>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28310336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9043B-CB51-9793-C1B5-55F582E1F90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0B0E8F2-35C6-05C7-DDCC-4C0A19AF4352}"/>
              </a:ext>
            </a:extLst>
          </p:cNvPr>
          <p:cNvSpPr>
            <a:spLocks noGrp="1"/>
          </p:cNvSpPr>
          <p:nvPr>
            <p:ph type="dt" sz="half" idx="10"/>
          </p:nvPr>
        </p:nvSpPr>
        <p:spPr/>
        <p:txBody>
          <a:bodyPr/>
          <a:lstStyle/>
          <a:p>
            <a:endParaRPr lang="en-IN"/>
          </a:p>
        </p:txBody>
      </p:sp>
      <p:sp>
        <p:nvSpPr>
          <p:cNvPr id="4" name="Footer Placeholder 3">
            <a:extLst>
              <a:ext uri="{FF2B5EF4-FFF2-40B4-BE49-F238E27FC236}">
                <a16:creationId xmlns:a16="http://schemas.microsoft.com/office/drawing/2014/main" id="{1D110AA4-09B6-3665-A38A-F3A4291E17E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8033F69-4220-7B19-1FE4-BF6A85A5DD60}"/>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10741486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0BB19ED-F0FA-9EFE-EFB8-6C167F601E5D}"/>
              </a:ext>
            </a:extLst>
          </p:cNvPr>
          <p:cNvSpPr>
            <a:spLocks noGrp="1"/>
          </p:cNvSpPr>
          <p:nvPr>
            <p:ph type="dt" sz="half" idx="10"/>
          </p:nvPr>
        </p:nvSpPr>
        <p:spPr/>
        <p:txBody>
          <a:bodyPr/>
          <a:lstStyle/>
          <a:p>
            <a:endParaRPr lang="en-IN"/>
          </a:p>
        </p:txBody>
      </p:sp>
      <p:sp>
        <p:nvSpPr>
          <p:cNvPr id="3" name="Footer Placeholder 2">
            <a:extLst>
              <a:ext uri="{FF2B5EF4-FFF2-40B4-BE49-F238E27FC236}">
                <a16:creationId xmlns:a16="http://schemas.microsoft.com/office/drawing/2014/main" id="{9CCB7B14-C3B1-1675-3546-5181731D2F9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48EC9EB-6E8C-5CB6-CA4C-B842C61C5C4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39031198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0FE28-FB2C-939B-83A9-348EF58BA55F}"/>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FB12496-8F25-713F-0DED-E05211CC7D9E}"/>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6F444BA-C0C8-37FF-53A1-03DBC8B83A7E}"/>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E8A48846-5300-9E1F-FB9C-9800934886F2}"/>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id="{2E9ED373-704E-F65C-C721-580F1881F7F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F631609-AF04-6ED8-42CE-11826C97332D}"/>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3928930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7AE20-C304-1E68-ACD5-4F9DE6DAC429}"/>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4DE2708-A7FC-2C85-8A64-E0F500207FA8}"/>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id="{5511422A-BE71-7AF8-EAF4-CC2C627EED97}"/>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EC529BD3-D8E6-0B85-2D19-196BA365956C}"/>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id="{C304BDE5-FAC4-4772-AAC2-FE7BDBC05BA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4AB2C33-8C0B-8AE3-4418-2C3A136374BB}"/>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16996964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9C0A140-2067-DA1A-2F80-D364327ACA27}"/>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40CE292-4A73-E60D-5274-7177591ED12C}"/>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BF74F04-1707-AF8B-404D-8D363F6C925E}"/>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5" name="Footer Placeholder 4">
            <a:extLst>
              <a:ext uri="{FF2B5EF4-FFF2-40B4-BE49-F238E27FC236}">
                <a16:creationId xmlns:a16="http://schemas.microsoft.com/office/drawing/2014/main" id="{233D38F7-8276-3960-9FCA-7F0A63637A41}"/>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2E4EE63-30A4-0661-94FE-A5BDA1CD5718}"/>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1925005425"/>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s://docs.opencv.org/" TargetMode="External"/><Relationship Id="rId7"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hyperlink" Target="https://learnopencv.com/" TargetMode="External"/><Relationship Id="rId5" Type="http://schemas.openxmlformats.org/officeDocument/2006/relationships/hyperlink" Target="https://www.pyimagesearch.com/" TargetMode="External"/><Relationship Id="rId4" Type="http://schemas.openxmlformats.org/officeDocument/2006/relationships/hyperlink" Target="https://github.com/opencv/opencv"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5"/>
          <p:cNvSpPr txBox="1">
            <a:spLocks noGrp="1"/>
          </p:cNvSpPr>
          <p:nvPr>
            <p:ph type="ctrTitle"/>
          </p:nvPr>
        </p:nvSpPr>
        <p:spPr>
          <a:xfrm>
            <a:off x="0" y="420624"/>
            <a:ext cx="8988552" cy="1837944"/>
          </a:xfrm>
          <a:prstGeom prst="rect">
            <a:avLst/>
          </a:prstGeom>
          <a:noFill/>
          <a:ln>
            <a:noFill/>
          </a:ln>
        </p:spPr>
        <p:txBody>
          <a:bodyPr spcFirstLastPara="1" wrap="square" lIns="91425" tIns="45700" rIns="91425" bIns="45700" anchor="ctr" anchorCtr="0">
            <a:noAutofit/>
          </a:bodyPr>
          <a:lstStyle/>
          <a:p>
            <a:r>
              <a:rPr lang="en-US" sz="6000" b="1" dirty="0">
                <a:latin typeface="Times New Roman" pitchFamily="18" charset="0"/>
                <a:cs typeface="Times New Roman" pitchFamily="18" charset="0"/>
              </a:rPr>
              <a:t>  Face Recognition Attendance Using Open cv</a:t>
            </a:r>
          </a:p>
        </p:txBody>
      </p:sp>
      <p:sp>
        <p:nvSpPr>
          <p:cNvPr id="165" name="Google Shape;165;p25"/>
          <p:cNvSpPr txBox="1">
            <a:spLocks noGrp="1"/>
          </p:cNvSpPr>
          <p:nvPr>
            <p:ph type="subTitle" idx="1"/>
          </p:nvPr>
        </p:nvSpPr>
        <p:spPr>
          <a:xfrm>
            <a:off x="878540" y="2685042"/>
            <a:ext cx="6793275" cy="2984483"/>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chemeClr val="dk1"/>
              </a:buClr>
              <a:buSzPts val="3200"/>
              <a:buFont typeface="Arial"/>
              <a:buNone/>
            </a:pPr>
            <a:r>
              <a:rPr lang="en-US" dirty="0">
                <a:latin typeface="Times New Roman" pitchFamily="18" charset="0"/>
                <a:cs typeface="Times New Roman" pitchFamily="18" charset="0"/>
              </a:rPr>
              <a:t>Presented by</a:t>
            </a:r>
          </a:p>
          <a:p>
            <a:pPr marL="0" lvl="0" indent="0" algn="ctr" rtl="0">
              <a:lnSpc>
                <a:spcPct val="100000"/>
              </a:lnSpc>
              <a:spcBef>
                <a:spcPts val="0"/>
              </a:spcBef>
              <a:spcAft>
                <a:spcPts val="0"/>
              </a:spcAft>
              <a:buClr>
                <a:schemeClr val="dk1"/>
              </a:buClr>
              <a:buSzPts val="3200"/>
              <a:buFont typeface="Arial"/>
              <a:buNone/>
            </a:pPr>
            <a:r>
              <a:rPr lang="en-US" sz="4800" dirty="0" err="1">
                <a:latin typeface="Times New Roman" pitchFamily="18" charset="0"/>
                <a:cs typeface="Times New Roman" pitchFamily="18" charset="0"/>
              </a:rPr>
              <a:t>Vishnuvel</a:t>
            </a:r>
            <a:r>
              <a:rPr lang="en-US" sz="4800" dirty="0">
                <a:latin typeface="Times New Roman" pitchFamily="18" charset="0"/>
                <a:cs typeface="Times New Roman" pitchFamily="18" charset="0"/>
              </a:rPr>
              <a:t> R </a:t>
            </a:r>
          </a:p>
          <a:p>
            <a:pPr marL="0" lvl="0" indent="0" algn="ctr" rtl="0">
              <a:lnSpc>
                <a:spcPct val="100000"/>
              </a:lnSpc>
              <a:spcBef>
                <a:spcPts val="0"/>
              </a:spcBef>
              <a:spcAft>
                <a:spcPts val="0"/>
              </a:spcAft>
              <a:buClr>
                <a:schemeClr val="dk1"/>
              </a:buClr>
              <a:buSzPts val="3200"/>
              <a:buFont typeface="Arial"/>
              <a:buNone/>
            </a:pPr>
            <a:r>
              <a:rPr lang="en-US" sz="2400" dirty="0">
                <a:latin typeface="Times New Roman" pitchFamily="18" charset="0"/>
                <a:cs typeface="Times New Roman" pitchFamily="18" charset="0"/>
              </a:rPr>
              <a:t>22EC124</a:t>
            </a:r>
          </a:p>
          <a:p>
            <a:pPr marL="0" lvl="0" indent="0" algn="ctr" rtl="0">
              <a:lnSpc>
                <a:spcPct val="100000"/>
              </a:lnSpc>
              <a:spcBef>
                <a:spcPts val="640"/>
              </a:spcBef>
              <a:spcAft>
                <a:spcPts val="0"/>
              </a:spcAft>
              <a:buClr>
                <a:schemeClr val="dk1"/>
              </a:buClr>
              <a:buSzPts val="3200"/>
              <a:buFont typeface="Arial"/>
              <a:buNone/>
            </a:pPr>
            <a:endParaRPr dirty="0"/>
          </a:p>
        </p:txBody>
      </p:sp>
      <p:sp>
        <p:nvSpPr>
          <p:cNvPr id="166" name="Google Shape;166;p25"/>
          <p:cNvSpPr/>
          <p:nvPr/>
        </p:nvSpPr>
        <p:spPr>
          <a:xfrm>
            <a:off x="0" y="6096000"/>
            <a:ext cx="9144000" cy="762000"/>
          </a:xfrm>
          <a:prstGeom prst="rect">
            <a:avLst/>
          </a:prstGeom>
          <a:solidFill>
            <a:srgbClr val="CCFF66"/>
          </a:solidFill>
          <a:ln w="25400" cap="flat" cmpd="sng">
            <a:solidFill>
              <a:srgbClr val="CCFF6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b="1" i="0" u="none" strike="noStrike" cap="none">
                <a:solidFill>
                  <a:srgbClr val="000058"/>
                </a:solidFill>
                <a:latin typeface="Calibri"/>
                <a:ea typeface="Calibri"/>
                <a:cs typeface="Calibri"/>
                <a:sym typeface="Calibri"/>
              </a:rPr>
              <a:t>DEPARTMENT OF ECE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rgbClr val="000058"/>
                </a:solidFill>
                <a:latin typeface="Calibri"/>
                <a:ea typeface="Calibri"/>
                <a:cs typeface="Calibri"/>
                <a:sym typeface="Calibri"/>
              </a:rPr>
              <a:t>CHENNAI INSTITUTE OF TECHNOLOGY(An Autonomous Institution)</a:t>
            </a:r>
            <a:endParaRPr sz="1800" b="1" i="0" u="none" strike="noStrike" cap="none">
              <a:solidFill>
                <a:srgbClr val="000058"/>
              </a:solidFill>
              <a:latin typeface="Calibri"/>
              <a:ea typeface="Calibri"/>
              <a:cs typeface="Calibri"/>
              <a:sym typeface="Calibri"/>
            </a:endParaRPr>
          </a:p>
        </p:txBody>
      </p:sp>
      <p:pic>
        <p:nvPicPr>
          <p:cNvPr id="167" name="Google Shape;167;p25" descr="1583389585phpP9W1tB.jpg"/>
          <p:cNvPicPr preferRelativeResize="0"/>
          <p:nvPr/>
        </p:nvPicPr>
        <p:blipFill rotWithShape="1">
          <a:blip r:embed="rId3">
            <a:alphaModFix/>
          </a:blip>
          <a:srcRect/>
          <a:stretch/>
        </p:blipFill>
        <p:spPr>
          <a:xfrm>
            <a:off x="0" y="6096000"/>
            <a:ext cx="1339849" cy="762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6"/>
          <p:cNvSpPr txBox="1">
            <a:spLocks noGrp="1"/>
          </p:cNvSpPr>
          <p:nvPr>
            <p:ph type="title"/>
          </p:nvPr>
        </p:nvSpPr>
        <p:spPr>
          <a:xfrm>
            <a:off x="2368296" y="1541420"/>
            <a:ext cx="8229600" cy="1143318"/>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br>
              <a:rPr lang="en-US" b="1" dirty="0">
                <a:latin typeface="Times New Roman" pitchFamily="18" charset="0"/>
                <a:cs typeface="Times New Roman" pitchFamily="18" charset="0"/>
              </a:rPr>
            </a:br>
            <a:endParaRPr b="1" dirty="0">
              <a:latin typeface="Times New Roman" pitchFamily="18" charset="0"/>
              <a:cs typeface="Times New Roman" pitchFamily="18" charset="0"/>
            </a:endParaRPr>
          </a:p>
        </p:txBody>
      </p:sp>
      <p:pic>
        <p:nvPicPr>
          <p:cNvPr id="174" name="Google Shape;174;p26"/>
          <p:cNvPicPr preferRelativeResize="0"/>
          <p:nvPr/>
        </p:nvPicPr>
        <p:blipFill rotWithShape="1">
          <a:blip r:embed="rId3">
            <a:alphaModFix/>
          </a:blip>
          <a:srcRect/>
          <a:stretch/>
        </p:blipFill>
        <p:spPr>
          <a:xfrm>
            <a:off x="0" y="6046391"/>
            <a:ext cx="9144000" cy="811609"/>
          </a:xfrm>
          <a:prstGeom prst="rect">
            <a:avLst/>
          </a:prstGeom>
          <a:noFill/>
          <a:ln>
            <a:noFill/>
          </a:ln>
        </p:spPr>
      </p:pic>
      <p:sp>
        <p:nvSpPr>
          <p:cNvPr id="3" name="TextBox 2">
            <a:extLst>
              <a:ext uri="{FF2B5EF4-FFF2-40B4-BE49-F238E27FC236}">
                <a16:creationId xmlns:a16="http://schemas.microsoft.com/office/drawing/2014/main" id="{DC9B321D-9B1E-AF1E-214C-7BC10CAD8893}"/>
              </a:ext>
            </a:extLst>
          </p:cNvPr>
          <p:cNvSpPr txBox="1"/>
          <p:nvPr/>
        </p:nvSpPr>
        <p:spPr>
          <a:xfrm>
            <a:off x="205740" y="1159797"/>
            <a:ext cx="8938260" cy="4801314"/>
          </a:xfrm>
          <a:prstGeom prst="rect">
            <a:avLst/>
          </a:prstGeom>
          <a:noFill/>
        </p:spPr>
        <p:txBody>
          <a:bodyPr wrap="square">
            <a:spAutoFit/>
          </a:bodyPr>
          <a:lstStyle/>
          <a:p>
            <a:pPr algn="l">
              <a:buFont typeface="+mj-lt"/>
              <a:buAutoNum type="arabicPeriod"/>
            </a:pPr>
            <a:r>
              <a:rPr lang="en-US" sz="1800" b="0" i="0" dirty="0">
                <a:solidFill>
                  <a:srgbClr val="374151"/>
                </a:solidFill>
                <a:effectLst/>
                <a:latin typeface="Söhne"/>
              </a:rPr>
              <a:t>Poor Lighting: One of the main challenges in face recognition is poor lighting conditions, which can affect the accuracy of the system. To address this, make sure the camera is placed in a well-lit area, and adjust the camera settings to ensure proper exposure.</a:t>
            </a:r>
          </a:p>
          <a:p>
            <a:pPr algn="l">
              <a:buFont typeface="+mj-lt"/>
              <a:buAutoNum type="arabicPeriod"/>
            </a:pPr>
            <a:r>
              <a:rPr lang="en-US" sz="1800" b="0" i="0" dirty="0">
                <a:solidFill>
                  <a:srgbClr val="374151"/>
                </a:solidFill>
                <a:effectLst/>
                <a:latin typeface="Söhne"/>
              </a:rPr>
              <a:t>Multiple Faces: If multiple faces are detected in a single frame, the system may have trouble identifying the correct person. To address this, consider using a face detection algorithm that can detect and crop each face in the frame separately.</a:t>
            </a:r>
          </a:p>
          <a:p>
            <a:pPr algn="l">
              <a:buFont typeface="+mj-lt"/>
              <a:buAutoNum type="arabicPeriod"/>
            </a:pPr>
            <a:r>
              <a:rPr lang="en-US" sz="1800" b="0" i="0" dirty="0">
                <a:solidFill>
                  <a:srgbClr val="374151"/>
                </a:solidFill>
                <a:effectLst/>
                <a:latin typeface="Söhne"/>
              </a:rPr>
              <a:t>Face Occlusion: If part of the face is occluded, such as by a mask or a hat, the system may not be able to recognize the person. To address this, consider using multiple face recognition algorithms that can handle different types of occlusion.</a:t>
            </a:r>
          </a:p>
          <a:p>
            <a:pPr algn="l">
              <a:buFont typeface="+mj-lt"/>
              <a:buAutoNum type="arabicPeriod"/>
            </a:pPr>
            <a:r>
              <a:rPr lang="en-US" sz="1800" b="0" i="0" dirty="0">
                <a:solidFill>
                  <a:srgbClr val="374151"/>
                </a:solidFill>
                <a:effectLst/>
                <a:latin typeface="Söhne"/>
              </a:rPr>
              <a:t>Slow Performance: If the system is running too slow, consider optimizing the code and using a faster processor or graphics card. Also, try reducing the size of the input images or using a lower resolution camera.</a:t>
            </a:r>
          </a:p>
          <a:p>
            <a:pPr algn="l">
              <a:buFont typeface="+mj-lt"/>
              <a:buAutoNum type="arabicPeriod"/>
            </a:pPr>
            <a:r>
              <a:rPr lang="en-US" sz="1800" b="0" i="0" dirty="0">
                <a:solidFill>
                  <a:srgbClr val="374151"/>
                </a:solidFill>
                <a:effectLst/>
                <a:latin typeface="Söhne"/>
              </a:rPr>
              <a:t>False Positives/Negatives: False positives occur when the system mistakenly identifies a person as someone else, while false negatives occur when the system fails to recognize a person. To address this, consider using a larger training dataset or a more advanced face recognition algorithm. Also, make sure the images in the training dataset are high-quality and representative of the real-world conditions in which the system will be used.</a:t>
            </a:r>
          </a:p>
        </p:txBody>
      </p:sp>
      <p:sp>
        <p:nvSpPr>
          <p:cNvPr id="4" name="TextBox 3">
            <a:extLst>
              <a:ext uri="{FF2B5EF4-FFF2-40B4-BE49-F238E27FC236}">
                <a16:creationId xmlns:a16="http://schemas.microsoft.com/office/drawing/2014/main" id="{2B32517A-D4E1-84D1-0A83-679F7C9398EB}"/>
              </a:ext>
            </a:extLst>
          </p:cNvPr>
          <p:cNvSpPr txBox="1"/>
          <p:nvPr/>
        </p:nvSpPr>
        <p:spPr>
          <a:xfrm>
            <a:off x="2743200" y="642950"/>
            <a:ext cx="4114800" cy="461665"/>
          </a:xfrm>
          <a:prstGeom prst="rect">
            <a:avLst/>
          </a:prstGeom>
          <a:noFill/>
        </p:spPr>
        <p:txBody>
          <a:bodyPr wrap="square">
            <a:spAutoFit/>
          </a:bodyPr>
          <a:lstStyle/>
          <a:p>
            <a:r>
              <a:rPr lang="en-US" sz="2400" b="1" strike="noStrike" spc="-1" dirty="0">
                <a:solidFill>
                  <a:schemeClr val="dk2"/>
                </a:solidFill>
                <a:latin typeface="Times New Roman"/>
                <a:ea typeface="Arial"/>
              </a:rPr>
              <a:t>Problem Statement/Definition</a:t>
            </a:r>
            <a:endParaRPr lang="en-IN"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7"/>
          <p:cNvSpPr txBox="1">
            <a:spLocks noGrp="1"/>
          </p:cNvSpPr>
          <p:nvPr>
            <p:ph type="title"/>
          </p:nvPr>
        </p:nvSpPr>
        <p:spPr>
          <a:xfrm>
            <a:off x="457200" y="0"/>
            <a:ext cx="8229600" cy="1000678"/>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b="1" dirty="0">
                <a:latin typeface="Times New Roman" pitchFamily="18" charset="0"/>
                <a:cs typeface="Times New Roman" pitchFamily="18" charset="0"/>
              </a:rPr>
              <a:t>Proposed Solution </a:t>
            </a:r>
            <a:endParaRPr b="1" dirty="0">
              <a:latin typeface="Times New Roman" pitchFamily="18" charset="0"/>
              <a:cs typeface="Times New Roman" pitchFamily="18" charset="0"/>
            </a:endParaRPr>
          </a:p>
        </p:txBody>
      </p:sp>
      <p:pic>
        <p:nvPicPr>
          <p:cNvPr id="180" name="Google Shape;180;p27"/>
          <p:cNvPicPr preferRelativeResize="0">
            <a:picLocks noGrp="1"/>
          </p:cNvPicPr>
          <p:nvPr>
            <p:ph idx="1"/>
          </p:nvPr>
        </p:nvPicPr>
        <p:blipFill rotWithShape="1">
          <a:blip r:embed="rId3">
            <a:alphaModFix/>
          </a:blip>
          <a:stretch/>
        </p:blipFill>
        <p:spPr>
          <a:xfrm>
            <a:off x="0" y="6145235"/>
            <a:ext cx="9199179" cy="712765"/>
          </a:xfrm>
          <a:prstGeom prst="rect">
            <a:avLst/>
          </a:prstGeom>
          <a:noFill/>
          <a:ln>
            <a:noFill/>
          </a:ln>
        </p:spPr>
      </p:pic>
      <p:sp>
        <p:nvSpPr>
          <p:cNvPr id="3" name="TextBox 2">
            <a:extLst>
              <a:ext uri="{FF2B5EF4-FFF2-40B4-BE49-F238E27FC236}">
                <a16:creationId xmlns:a16="http://schemas.microsoft.com/office/drawing/2014/main" id="{2AE07D55-B214-82AB-087F-955520C3E5C5}"/>
              </a:ext>
            </a:extLst>
          </p:cNvPr>
          <p:cNvSpPr txBox="1"/>
          <p:nvPr/>
        </p:nvSpPr>
        <p:spPr>
          <a:xfrm>
            <a:off x="55179" y="1142568"/>
            <a:ext cx="9144000" cy="4401205"/>
          </a:xfrm>
          <a:prstGeom prst="rect">
            <a:avLst/>
          </a:prstGeom>
          <a:noFill/>
        </p:spPr>
        <p:txBody>
          <a:bodyPr wrap="square">
            <a:spAutoFit/>
          </a:bodyPr>
          <a:lstStyle/>
          <a:p>
            <a:pPr algn="l">
              <a:buFont typeface="+mj-lt"/>
              <a:buAutoNum type="arabicPeriod"/>
            </a:pPr>
            <a:r>
              <a:rPr lang="en-US" sz="2000" b="0" i="0" dirty="0">
                <a:solidFill>
                  <a:srgbClr val="374151"/>
                </a:solidFill>
                <a:effectLst/>
                <a:latin typeface="Söhne"/>
              </a:rPr>
              <a:t>Gather a Dataset: Collect a dataset of images of the people whose attendance you want to track. The dataset should contain multiple images of each person from different angles, with and without occlusions, and in different lighting conditions.</a:t>
            </a:r>
          </a:p>
          <a:p>
            <a:pPr algn="l">
              <a:buFont typeface="+mj-lt"/>
              <a:buAutoNum type="arabicPeriod"/>
            </a:pPr>
            <a:r>
              <a:rPr lang="en-US" sz="2000" b="0" i="0" dirty="0">
                <a:solidFill>
                  <a:srgbClr val="374151"/>
                </a:solidFill>
                <a:effectLst/>
                <a:latin typeface="Söhne"/>
              </a:rPr>
              <a:t>Train a Face Recognition Model: Use the dataset to train a face recognition model using a machine learning algorithm such as Support Vector Machines (SVM), Principal Component Analysis (PCA), or Convolutional Neural Networks (CNN). This will generate a set of feature vectors that represent each person's face.</a:t>
            </a:r>
          </a:p>
          <a:p>
            <a:pPr algn="l">
              <a:buFont typeface="+mj-lt"/>
              <a:buAutoNum type="arabicPeriod"/>
            </a:pPr>
            <a:r>
              <a:rPr lang="en-US" sz="2000" b="0" i="0" dirty="0">
                <a:solidFill>
                  <a:srgbClr val="374151"/>
                </a:solidFill>
                <a:effectLst/>
                <a:latin typeface="Söhne"/>
              </a:rPr>
              <a:t>Capture and Process Images: Capture images from a camera placed at the entrance of the classroom or office. Preprocess the images to improve the quality, including cropping, resizing, and converting to grayscale.</a:t>
            </a:r>
          </a:p>
          <a:p>
            <a:pPr algn="l">
              <a:buFont typeface="+mj-lt"/>
              <a:buAutoNum type="arabicPeriod"/>
            </a:pPr>
            <a:r>
              <a:rPr lang="en-US" sz="2000" b="0" i="0" dirty="0">
                <a:solidFill>
                  <a:srgbClr val="374151"/>
                </a:solidFill>
                <a:effectLst/>
                <a:latin typeface="Söhne"/>
              </a:rPr>
              <a:t>Detect Faces: Use a face detection algorithm to detect faces in the images. This can be done using OpenCV's built-in face detection algorithm, or a more advanced algorithm like the </a:t>
            </a:r>
            <a:r>
              <a:rPr lang="en-US" sz="2000" b="0" i="0" dirty="0" err="1">
                <a:solidFill>
                  <a:srgbClr val="374151"/>
                </a:solidFill>
                <a:effectLst/>
                <a:latin typeface="Söhne"/>
              </a:rPr>
              <a:t>Haar</a:t>
            </a:r>
            <a:r>
              <a:rPr lang="en-US" sz="2000" b="0" i="0" dirty="0">
                <a:solidFill>
                  <a:srgbClr val="374151"/>
                </a:solidFill>
                <a:effectLst/>
                <a:latin typeface="Söhne"/>
              </a:rPr>
              <a:t> Cascade classifier or the Deep Learning-based face detection models.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6"/>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b="1" dirty="0">
                <a:latin typeface="Times New Roman" pitchFamily="18" charset="0"/>
                <a:cs typeface="Times New Roman" pitchFamily="18" charset="0"/>
              </a:rPr>
              <a:t>Future Enhancement</a:t>
            </a:r>
            <a:endParaRPr b="1" dirty="0">
              <a:latin typeface="Times New Roman" pitchFamily="18" charset="0"/>
              <a:cs typeface="Times New Roman" pitchFamily="18" charset="0"/>
            </a:endParaRPr>
          </a:p>
        </p:txBody>
      </p:sp>
      <p:pic>
        <p:nvPicPr>
          <p:cNvPr id="174" name="Google Shape;174;p26"/>
          <p:cNvPicPr preferRelativeResize="0"/>
          <p:nvPr/>
        </p:nvPicPr>
        <p:blipFill rotWithShape="1">
          <a:blip r:embed="rId3">
            <a:alphaModFix/>
          </a:blip>
          <a:srcRect/>
          <a:stretch/>
        </p:blipFill>
        <p:spPr>
          <a:xfrm>
            <a:off x="0" y="6046391"/>
            <a:ext cx="9144000" cy="811609"/>
          </a:xfrm>
          <a:prstGeom prst="rect">
            <a:avLst/>
          </a:prstGeom>
          <a:noFill/>
          <a:ln>
            <a:noFill/>
          </a:ln>
        </p:spPr>
      </p:pic>
      <p:sp>
        <p:nvSpPr>
          <p:cNvPr id="3" name="TextBox 2">
            <a:extLst>
              <a:ext uri="{FF2B5EF4-FFF2-40B4-BE49-F238E27FC236}">
                <a16:creationId xmlns:a16="http://schemas.microsoft.com/office/drawing/2014/main" id="{4175AED1-0277-2D07-82B2-F51A551AE8EB}"/>
              </a:ext>
            </a:extLst>
          </p:cNvPr>
          <p:cNvSpPr txBox="1"/>
          <p:nvPr/>
        </p:nvSpPr>
        <p:spPr>
          <a:xfrm>
            <a:off x="178308" y="1417638"/>
            <a:ext cx="8965692" cy="4247317"/>
          </a:xfrm>
          <a:prstGeom prst="rect">
            <a:avLst/>
          </a:prstGeom>
          <a:noFill/>
        </p:spPr>
        <p:txBody>
          <a:bodyPr wrap="square">
            <a:spAutoFit/>
          </a:bodyPr>
          <a:lstStyle/>
          <a:p>
            <a:pPr algn="l">
              <a:buFont typeface="+mj-lt"/>
              <a:buAutoNum type="arabicPeriod"/>
            </a:pPr>
            <a:r>
              <a:rPr lang="en-US" sz="1800" b="0" i="0" dirty="0">
                <a:solidFill>
                  <a:srgbClr val="374151"/>
                </a:solidFill>
                <a:effectLst/>
                <a:latin typeface="Söhne"/>
              </a:rPr>
              <a:t>Live Streaming: Implement live streaming capabilities to capture and process video frames in real-time. This would allow for continuous face recognition and attendance marking without the need for manual image capture.</a:t>
            </a:r>
          </a:p>
          <a:p>
            <a:pPr algn="l">
              <a:buFont typeface="+mj-lt"/>
              <a:buAutoNum type="arabicPeriod"/>
            </a:pPr>
            <a:r>
              <a:rPr lang="en-US" sz="1800" b="0" i="0" dirty="0">
                <a:solidFill>
                  <a:srgbClr val="374151"/>
                </a:solidFill>
                <a:effectLst/>
                <a:latin typeface="Söhne"/>
              </a:rPr>
              <a:t>Facial Expression Recognition: Extend the system to detect and recognize facial expressions. This can provide additional insights into the emotional state of individuals, enabling more comprehensive analysis and engagement tracking.</a:t>
            </a:r>
          </a:p>
          <a:p>
            <a:pPr algn="l">
              <a:buFont typeface="+mj-lt"/>
              <a:buAutoNum type="arabicPeriod"/>
            </a:pPr>
            <a:r>
              <a:rPr lang="en-US" sz="1800" b="0" i="0" dirty="0">
                <a:solidFill>
                  <a:srgbClr val="374151"/>
                </a:solidFill>
                <a:effectLst/>
                <a:latin typeface="Söhne"/>
              </a:rPr>
              <a:t>Mask Detection: Incorporate mask detection algorithms to identify if a person is wearing a mask or not. This can be useful in ensuring compliance with safety protocols, especially during times of public health concerns.</a:t>
            </a:r>
          </a:p>
          <a:p>
            <a:pPr algn="l">
              <a:buFont typeface="+mj-lt"/>
              <a:buAutoNum type="arabicPeriod"/>
            </a:pPr>
            <a:r>
              <a:rPr lang="en-US" sz="1800" b="0" i="0" dirty="0">
                <a:solidFill>
                  <a:srgbClr val="374151"/>
                </a:solidFill>
                <a:effectLst/>
                <a:latin typeface="Söhne"/>
              </a:rPr>
              <a:t>Multiple Camera Support: Enable the system to handle multiple camera inputs simultaneously. This would be particularly useful for larger spaces where multiple entrances or areas need to be monitored for attendance.</a:t>
            </a:r>
          </a:p>
          <a:p>
            <a:pPr algn="l">
              <a:buFont typeface="+mj-lt"/>
              <a:buAutoNum type="arabicPeriod"/>
            </a:pPr>
            <a:r>
              <a:rPr lang="en-US" sz="1800" b="0" i="0" dirty="0">
                <a:solidFill>
                  <a:srgbClr val="374151"/>
                </a:solidFill>
                <a:effectLst/>
                <a:latin typeface="Söhne"/>
              </a:rPr>
              <a:t>Mobile Application Integration: Develop a mobile application that integrates with the face recognition attendance system. This would allow individuals to easily check their attendance records, receive notifications, and provide a more convenient user experience.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5"/>
          <p:cNvSpPr txBox="1">
            <a:spLocks noGrp="1"/>
          </p:cNvSpPr>
          <p:nvPr>
            <p:ph type="ctrTitle"/>
          </p:nvPr>
        </p:nvSpPr>
        <p:spPr>
          <a:xfrm>
            <a:off x="0" y="-1493134"/>
            <a:ext cx="8988552" cy="3751702"/>
          </a:xfrm>
          <a:prstGeom prst="rect">
            <a:avLst/>
          </a:prstGeom>
          <a:noFill/>
          <a:ln>
            <a:noFill/>
          </a:ln>
        </p:spPr>
        <p:txBody>
          <a:bodyPr spcFirstLastPara="1" wrap="square" lIns="91425" tIns="45700" rIns="91425" bIns="45700" anchor="ctr" anchorCtr="0">
            <a:noAutofit/>
          </a:bodyPr>
          <a:lstStyle/>
          <a:p>
            <a:r>
              <a:rPr lang="en-US" sz="6000" b="1" dirty="0">
                <a:latin typeface="Times New Roman" pitchFamily="18" charset="0"/>
                <a:cs typeface="Times New Roman" pitchFamily="18" charset="0"/>
              </a:rPr>
              <a:t>CODE</a:t>
            </a:r>
          </a:p>
        </p:txBody>
      </p:sp>
      <p:sp>
        <p:nvSpPr>
          <p:cNvPr id="165" name="Google Shape;165;p25"/>
          <p:cNvSpPr txBox="1">
            <a:spLocks noGrp="1"/>
          </p:cNvSpPr>
          <p:nvPr>
            <p:ph type="subTitle" idx="1"/>
          </p:nvPr>
        </p:nvSpPr>
        <p:spPr>
          <a:xfrm>
            <a:off x="155448" y="775504"/>
            <a:ext cx="8398243" cy="3076796"/>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640"/>
              </a:spcBef>
              <a:spcAft>
                <a:spcPts val="0"/>
              </a:spcAft>
              <a:buClr>
                <a:schemeClr val="dk1"/>
              </a:buClr>
              <a:buSzPts val="3200"/>
              <a:buFont typeface="Arial"/>
              <a:buNone/>
            </a:pPr>
            <a:r>
              <a:rPr lang="en-IN" sz="1400" dirty="0"/>
              <a:t>import cv2</a:t>
            </a:r>
          </a:p>
          <a:p>
            <a:pPr marL="0" lvl="0" indent="0" algn="ctr" rtl="0">
              <a:lnSpc>
                <a:spcPct val="100000"/>
              </a:lnSpc>
              <a:spcBef>
                <a:spcPts val="640"/>
              </a:spcBef>
              <a:spcAft>
                <a:spcPts val="0"/>
              </a:spcAft>
              <a:buClr>
                <a:schemeClr val="dk1"/>
              </a:buClr>
              <a:buSzPts val="3200"/>
              <a:buFont typeface="Arial"/>
              <a:buNone/>
            </a:pPr>
            <a:r>
              <a:rPr lang="en-IN" sz="1400" dirty="0"/>
              <a:t>import </a:t>
            </a:r>
            <a:r>
              <a:rPr lang="en-IN" sz="1400" dirty="0" err="1"/>
              <a:t>numpy</a:t>
            </a:r>
            <a:r>
              <a:rPr lang="en-IN" sz="1400" dirty="0"/>
              <a:t> as np</a:t>
            </a:r>
          </a:p>
          <a:p>
            <a:pPr marL="0" lvl="0" indent="0" algn="ctr" rtl="0">
              <a:lnSpc>
                <a:spcPct val="100000"/>
              </a:lnSpc>
              <a:spcBef>
                <a:spcPts val="640"/>
              </a:spcBef>
              <a:spcAft>
                <a:spcPts val="0"/>
              </a:spcAft>
              <a:buClr>
                <a:schemeClr val="dk1"/>
              </a:buClr>
              <a:buSzPts val="3200"/>
              <a:buFont typeface="Arial"/>
              <a:buNone/>
            </a:pPr>
            <a:r>
              <a:rPr lang="en-IN" sz="1400" dirty="0"/>
              <a:t>import </a:t>
            </a:r>
            <a:r>
              <a:rPr lang="en-IN" sz="1400" dirty="0" err="1"/>
              <a:t>face_recognition</a:t>
            </a:r>
            <a:endParaRPr lang="en-IN" sz="1400" dirty="0"/>
          </a:p>
          <a:p>
            <a:pPr marL="0" lvl="0" indent="0" algn="ctr" rtl="0">
              <a:lnSpc>
                <a:spcPct val="100000"/>
              </a:lnSpc>
              <a:spcBef>
                <a:spcPts val="640"/>
              </a:spcBef>
              <a:spcAft>
                <a:spcPts val="0"/>
              </a:spcAft>
              <a:buClr>
                <a:schemeClr val="dk1"/>
              </a:buClr>
              <a:buSzPts val="3200"/>
              <a:buFont typeface="Arial"/>
              <a:buNone/>
            </a:pPr>
            <a:r>
              <a:rPr lang="en-IN" sz="1400" dirty="0"/>
              <a:t>import </a:t>
            </a:r>
            <a:r>
              <a:rPr lang="en-IN" sz="1400" dirty="0" err="1"/>
              <a:t>os</a:t>
            </a:r>
            <a:endParaRPr lang="en-IN" sz="1400" dirty="0"/>
          </a:p>
          <a:p>
            <a:pPr marL="0" lvl="0" indent="0" algn="ctr" rtl="0">
              <a:lnSpc>
                <a:spcPct val="100000"/>
              </a:lnSpc>
              <a:spcBef>
                <a:spcPts val="640"/>
              </a:spcBef>
              <a:spcAft>
                <a:spcPts val="0"/>
              </a:spcAft>
              <a:buClr>
                <a:schemeClr val="dk1"/>
              </a:buClr>
              <a:buSzPts val="3200"/>
              <a:buFont typeface="Arial"/>
              <a:buNone/>
            </a:pPr>
            <a:r>
              <a:rPr lang="en-IN" sz="1400" dirty="0"/>
              <a:t>from datetime import datetime</a:t>
            </a:r>
          </a:p>
          <a:p>
            <a:pPr marL="0" lvl="0" indent="0" algn="ctr" rtl="0">
              <a:lnSpc>
                <a:spcPct val="100000"/>
              </a:lnSpc>
              <a:spcBef>
                <a:spcPts val="640"/>
              </a:spcBef>
              <a:spcAft>
                <a:spcPts val="0"/>
              </a:spcAft>
              <a:buClr>
                <a:schemeClr val="dk1"/>
              </a:buClr>
              <a:buSzPts val="3200"/>
              <a:buFont typeface="Arial"/>
              <a:buNone/>
            </a:pPr>
            <a:endParaRPr lang="en-IN" sz="1400" dirty="0"/>
          </a:p>
          <a:p>
            <a:pPr marL="0" lvl="0" indent="0" algn="ctr" rtl="0">
              <a:lnSpc>
                <a:spcPct val="100000"/>
              </a:lnSpc>
              <a:spcBef>
                <a:spcPts val="640"/>
              </a:spcBef>
              <a:spcAft>
                <a:spcPts val="0"/>
              </a:spcAft>
              <a:buClr>
                <a:schemeClr val="dk1"/>
              </a:buClr>
              <a:buSzPts val="3200"/>
              <a:buFont typeface="Arial"/>
              <a:buNone/>
            </a:pPr>
            <a:r>
              <a:rPr lang="en-IN" sz="1400" dirty="0"/>
              <a:t>path = "attendance images"</a:t>
            </a:r>
          </a:p>
          <a:p>
            <a:pPr marL="0" lvl="0" indent="0" algn="ctr" rtl="0">
              <a:lnSpc>
                <a:spcPct val="100000"/>
              </a:lnSpc>
              <a:spcBef>
                <a:spcPts val="640"/>
              </a:spcBef>
              <a:spcAft>
                <a:spcPts val="0"/>
              </a:spcAft>
              <a:buClr>
                <a:schemeClr val="dk1"/>
              </a:buClr>
              <a:buSzPts val="3200"/>
              <a:buFont typeface="Arial"/>
              <a:buNone/>
            </a:pPr>
            <a:r>
              <a:rPr lang="en-IN" sz="1400" dirty="0"/>
              <a:t>images = []</a:t>
            </a:r>
          </a:p>
          <a:p>
            <a:pPr marL="0" lvl="0" indent="0" algn="ctr" rtl="0">
              <a:lnSpc>
                <a:spcPct val="100000"/>
              </a:lnSpc>
              <a:spcBef>
                <a:spcPts val="640"/>
              </a:spcBef>
              <a:spcAft>
                <a:spcPts val="0"/>
              </a:spcAft>
              <a:buClr>
                <a:schemeClr val="dk1"/>
              </a:buClr>
              <a:buSzPts val="3200"/>
              <a:buFont typeface="Arial"/>
              <a:buNone/>
            </a:pPr>
            <a:r>
              <a:rPr lang="en-IN" sz="1400" dirty="0" err="1"/>
              <a:t>classNames</a:t>
            </a:r>
            <a:r>
              <a:rPr lang="en-IN" sz="1400" dirty="0"/>
              <a:t> = []</a:t>
            </a:r>
          </a:p>
          <a:p>
            <a:pPr marL="0" lvl="0" indent="0" algn="ctr" rtl="0">
              <a:lnSpc>
                <a:spcPct val="100000"/>
              </a:lnSpc>
              <a:spcBef>
                <a:spcPts val="640"/>
              </a:spcBef>
              <a:spcAft>
                <a:spcPts val="0"/>
              </a:spcAft>
              <a:buClr>
                <a:schemeClr val="dk1"/>
              </a:buClr>
              <a:buSzPts val="3200"/>
              <a:buFont typeface="Arial"/>
              <a:buNone/>
            </a:pPr>
            <a:r>
              <a:rPr lang="en-IN" sz="1400" dirty="0" err="1"/>
              <a:t>myList</a:t>
            </a:r>
            <a:r>
              <a:rPr lang="en-IN" sz="1400" dirty="0"/>
              <a:t> = </a:t>
            </a:r>
            <a:r>
              <a:rPr lang="en-IN" sz="1400" dirty="0" err="1"/>
              <a:t>os.listdir</a:t>
            </a:r>
            <a:r>
              <a:rPr lang="en-IN" sz="1400" dirty="0"/>
              <a:t>(path)</a:t>
            </a:r>
          </a:p>
          <a:p>
            <a:pPr marL="0" lvl="0" indent="0" algn="ctr" rtl="0">
              <a:lnSpc>
                <a:spcPct val="100000"/>
              </a:lnSpc>
              <a:spcBef>
                <a:spcPts val="640"/>
              </a:spcBef>
              <a:spcAft>
                <a:spcPts val="0"/>
              </a:spcAft>
              <a:buClr>
                <a:schemeClr val="dk1"/>
              </a:buClr>
              <a:buSzPts val="3200"/>
              <a:buFont typeface="Arial"/>
              <a:buNone/>
            </a:pPr>
            <a:r>
              <a:rPr lang="en-IN" sz="1400" dirty="0"/>
              <a:t>print(</a:t>
            </a:r>
            <a:r>
              <a:rPr lang="en-IN" sz="1400" dirty="0" err="1"/>
              <a:t>myList</a:t>
            </a:r>
            <a:r>
              <a:rPr lang="en-IN" sz="1400" dirty="0"/>
              <a:t>)</a:t>
            </a:r>
          </a:p>
          <a:p>
            <a:pPr marL="0" lvl="0" indent="0" algn="ctr" rtl="0">
              <a:lnSpc>
                <a:spcPct val="100000"/>
              </a:lnSpc>
              <a:spcBef>
                <a:spcPts val="640"/>
              </a:spcBef>
              <a:spcAft>
                <a:spcPts val="0"/>
              </a:spcAft>
              <a:buClr>
                <a:schemeClr val="dk1"/>
              </a:buClr>
              <a:buSzPts val="3200"/>
              <a:buFont typeface="Arial"/>
              <a:buNone/>
            </a:pPr>
            <a:r>
              <a:rPr lang="en-IN" sz="1400" dirty="0"/>
              <a:t>for cl in </a:t>
            </a:r>
            <a:r>
              <a:rPr lang="en-IN" sz="1400" dirty="0" err="1"/>
              <a:t>myList</a:t>
            </a:r>
            <a:r>
              <a:rPr lang="en-IN" sz="1400" dirty="0"/>
              <a:t>:</a:t>
            </a:r>
          </a:p>
          <a:p>
            <a:pPr marL="0" lvl="0" indent="0" algn="ctr" rtl="0">
              <a:lnSpc>
                <a:spcPct val="100000"/>
              </a:lnSpc>
              <a:spcBef>
                <a:spcPts val="640"/>
              </a:spcBef>
              <a:spcAft>
                <a:spcPts val="0"/>
              </a:spcAft>
              <a:buClr>
                <a:schemeClr val="dk1"/>
              </a:buClr>
              <a:buSzPts val="3200"/>
              <a:buFont typeface="Arial"/>
              <a:buNone/>
            </a:pPr>
            <a:r>
              <a:rPr lang="en-IN" sz="1400" dirty="0"/>
              <a:t>    </a:t>
            </a:r>
            <a:r>
              <a:rPr lang="en-IN" sz="1400" dirty="0" err="1"/>
              <a:t>curImg</a:t>
            </a:r>
            <a:r>
              <a:rPr lang="en-IN" sz="1400" dirty="0"/>
              <a:t> = cv2.imread(f'{path}/{cl}')</a:t>
            </a:r>
          </a:p>
          <a:p>
            <a:pPr marL="0" lvl="0" indent="0" algn="ctr" rtl="0">
              <a:lnSpc>
                <a:spcPct val="100000"/>
              </a:lnSpc>
              <a:spcBef>
                <a:spcPts val="640"/>
              </a:spcBef>
              <a:spcAft>
                <a:spcPts val="0"/>
              </a:spcAft>
              <a:buClr>
                <a:schemeClr val="dk1"/>
              </a:buClr>
              <a:buSzPts val="3200"/>
              <a:buFont typeface="Arial"/>
              <a:buNone/>
            </a:pPr>
            <a:r>
              <a:rPr lang="en-IN" sz="1400" dirty="0"/>
              <a:t>    </a:t>
            </a:r>
            <a:r>
              <a:rPr lang="en-IN" sz="1400" dirty="0" err="1"/>
              <a:t>images.append</a:t>
            </a:r>
            <a:r>
              <a:rPr lang="en-IN" sz="1400" dirty="0"/>
              <a:t>(</a:t>
            </a:r>
            <a:r>
              <a:rPr lang="en-IN" sz="1400" dirty="0" err="1"/>
              <a:t>curImg</a:t>
            </a:r>
            <a:r>
              <a:rPr lang="en-IN" sz="1400" dirty="0"/>
              <a:t>)</a:t>
            </a:r>
          </a:p>
          <a:p>
            <a:pPr marL="0" lvl="0" indent="0" algn="ctr" rtl="0">
              <a:lnSpc>
                <a:spcPct val="100000"/>
              </a:lnSpc>
              <a:spcBef>
                <a:spcPts val="640"/>
              </a:spcBef>
              <a:spcAft>
                <a:spcPts val="0"/>
              </a:spcAft>
              <a:buClr>
                <a:schemeClr val="dk1"/>
              </a:buClr>
              <a:buSzPts val="3200"/>
              <a:buFont typeface="Arial"/>
              <a:buNone/>
            </a:pPr>
            <a:r>
              <a:rPr lang="en-IN" sz="1400" dirty="0"/>
              <a:t>    </a:t>
            </a:r>
            <a:r>
              <a:rPr lang="en-IN" sz="1400" dirty="0" err="1"/>
              <a:t>classNames.append</a:t>
            </a:r>
            <a:r>
              <a:rPr lang="en-IN" sz="1400" dirty="0"/>
              <a:t>(</a:t>
            </a:r>
            <a:r>
              <a:rPr lang="en-IN" sz="1400" dirty="0" err="1"/>
              <a:t>os.path.splitext</a:t>
            </a:r>
            <a:r>
              <a:rPr lang="en-IN" sz="1400" dirty="0"/>
              <a:t>(cl)[0])</a:t>
            </a:r>
          </a:p>
          <a:p>
            <a:pPr marL="0" lvl="0" indent="0" algn="ctr" rtl="0">
              <a:lnSpc>
                <a:spcPct val="100000"/>
              </a:lnSpc>
              <a:spcBef>
                <a:spcPts val="640"/>
              </a:spcBef>
              <a:spcAft>
                <a:spcPts val="0"/>
              </a:spcAft>
              <a:buClr>
                <a:schemeClr val="dk1"/>
              </a:buClr>
              <a:buSzPts val="3200"/>
              <a:buFont typeface="Arial"/>
              <a:buNone/>
            </a:pPr>
            <a:r>
              <a:rPr lang="en-IN" sz="1400" dirty="0"/>
              <a:t>print(</a:t>
            </a:r>
            <a:r>
              <a:rPr lang="en-IN" sz="1400" dirty="0" err="1"/>
              <a:t>classNames</a:t>
            </a:r>
            <a:r>
              <a:rPr lang="en-IN" sz="1400" dirty="0"/>
              <a:t>)</a:t>
            </a:r>
          </a:p>
          <a:p>
            <a:pPr marL="0" lvl="0" indent="0" algn="ctr" rtl="0">
              <a:lnSpc>
                <a:spcPct val="100000"/>
              </a:lnSpc>
              <a:spcBef>
                <a:spcPts val="640"/>
              </a:spcBef>
              <a:spcAft>
                <a:spcPts val="0"/>
              </a:spcAft>
              <a:buClr>
                <a:schemeClr val="dk1"/>
              </a:buClr>
              <a:buSzPts val="3200"/>
              <a:buFont typeface="Arial"/>
              <a:buNone/>
            </a:pPr>
            <a:endParaRPr lang="en-IN" sz="1400" dirty="0"/>
          </a:p>
          <a:p>
            <a:pPr marL="0" lvl="0" indent="0" algn="ctr" rtl="0">
              <a:lnSpc>
                <a:spcPct val="100000"/>
              </a:lnSpc>
              <a:spcBef>
                <a:spcPts val="640"/>
              </a:spcBef>
              <a:spcAft>
                <a:spcPts val="0"/>
              </a:spcAft>
              <a:buClr>
                <a:schemeClr val="dk1"/>
              </a:buClr>
              <a:buSzPts val="3200"/>
              <a:buFont typeface="Arial"/>
              <a:buNone/>
            </a:pPr>
            <a:r>
              <a:rPr lang="en-IN" sz="1400" dirty="0"/>
              <a:t>def </a:t>
            </a:r>
            <a:r>
              <a:rPr lang="en-IN" sz="1400" dirty="0" err="1"/>
              <a:t>findEncodings</a:t>
            </a:r>
            <a:r>
              <a:rPr lang="en-IN" sz="1400" dirty="0"/>
              <a:t>(images):</a:t>
            </a:r>
          </a:p>
        </p:txBody>
      </p:sp>
      <p:sp>
        <p:nvSpPr>
          <p:cNvPr id="166" name="Google Shape;166;p25"/>
          <p:cNvSpPr/>
          <p:nvPr/>
        </p:nvSpPr>
        <p:spPr>
          <a:xfrm>
            <a:off x="0" y="6096000"/>
            <a:ext cx="9144000" cy="762000"/>
          </a:xfrm>
          <a:prstGeom prst="rect">
            <a:avLst/>
          </a:prstGeom>
          <a:solidFill>
            <a:srgbClr val="CCFF66"/>
          </a:solidFill>
          <a:ln w="25400" cap="flat" cmpd="sng">
            <a:solidFill>
              <a:srgbClr val="CCFF6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b="1" i="0" u="none" strike="noStrike" cap="none">
                <a:solidFill>
                  <a:srgbClr val="000058"/>
                </a:solidFill>
                <a:latin typeface="Calibri"/>
                <a:ea typeface="Calibri"/>
                <a:cs typeface="Calibri"/>
                <a:sym typeface="Calibri"/>
              </a:rPr>
              <a:t>DEPARTMENT OF ECE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rgbClr val="000058"/>
                </a:solidFill>
                <a:latin typeface="Calibri"/>
                <a:ea typeface="Calibri"/>
                <a:cs typeface="Calibri"/>
                <a:sym typeface="Calibri"/>
              </a:rPr>
              <a:t>CHENNAI INSTITUTE OF TECHNOLOGY(An Autonomous Institution)</a:t>
            </a:r>
            <a:endParaRPr sz="1800" b="1" i="0" u="none" strike="noStrike" cap="none">
              <a:solidFill>
                <a:srgbClr val="000058"/>
              </a:solidFill>
              <a:latin typeface="Calibri"/>
              <a:ea typeface="Calibri"/>
              <a:cs typeface="Calibri"/>
              <a:sym typeface="Calibri"/>
            </a:endParaRPr>
          </a:p>
        </p:txBody>
      </p:sp>
      <p:pic>
        <p:nvPicPr>
          <p:cNvPr id="167" name="Google Shape;167;p25" descr="1583389585phpP9W1tB.jpg"/>
          <p:cNvPicPr preferRelativeResize="0"/>
          <p:nvPr/>
        </p:nvPicPr>
        <p:blipFill rotWithShape="1">
          <a:blip r:embed="rId3">
            <a:alphaModFix/>
          </a:blip>
          <a:srcRect/>
          <a:stretch/>
        </p:blipFill>
        <p:spPr>
          <a:xfrm>
            <a:off x="0" y="6096000"/>
            <a:ext cx="1339849" cy="762000"/>
          </a:xfrm>
          <a:prstGeom prst="rect">
            <a:avLst/>
          </a:prstGeom>
          <a:noFill/>
          <a:ln>
            <a:noFill/>
          </a:ln>
        </p:spPr>
      </p:pic>
    </p:spTree>
    <p:extLst>
      <p:ext uri="{BB962C8B-B14F-4D97-AF65-F5344CB8AC3E}">
        <p14:creationId xmlns:p14="http://schemas.microsoft.com/office/powerpoint/2010/main" val="40839434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5"/>
          <p:cNvSpPr txBox="1">
            <a:spLocks noGrp="1"/>
          </p:cNvSpPr>
          <p:nvPr>
            <p:ph type="ctrTitle"/>
          </p:nvPr>
        </p:nvSpPr>
        <p:spPr>
          <a:xfrm>
            <a:off x="0" y="-1493134"/>
            <a:ext cx="8988552" cy="3751702"/>
          </a:xfrm>
          <a:prstGeom prst="rect">
            <a:avLst/>
          </a:prstGeom>
          <a:noFill/>
          <a:ln>
            <a:noFill/>
          </a:ln>
        </p:spPr>
        <p:txBody>
          <a:bodyPr spcFirstLastPara="1" wrap="square" lIns="91425" tIns="45700" rIns="91425" bIns="45700" anchor="ctr" anchorCtr="0">
            <a:noAutofit/>
          </a:bodyPr>
          <a:lstStyle/>
          <a:p>
            <a:r>
              <a:rPr lang="en-US" sz="6000" b="1" dirty="0">
                <a:latin typeface="Times New Roman" pitchFamily="18" charset="0"/>
                <a:cs typeface="Times New Roman" pitchFamily="18" charset="0"/>
              </a:rPr>
              <a:t>CODE</a:t>
            </a:r>
          </a:p>
        </p:txBody>
      </p:sp>
      <p:sp>
        <p:nvSpPr>
          <p:cNvPr id="165" name="Google Shape;165;p25"/>
          <p:cNvSpPr txBox="1">
            <a:spLocks noGrp="1"/>
          </p:cNvSpPr>
          <p:nvPr>
            <p:ph type="subTitle" idx="1"/>
          </p:nvPr>
        </p:nvSpPr>
        <p:spPr>
          <a:xfrm>
            <a:off x="887954" y="799855"/>
            <a:ext cx="6793275" cy="2629145"/>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640"/>
              </a:spcBef>
              <a:spcAft>
                <a:spcPts val="0"/>
              </a:spcAft>
              <a:buClr>
                <a:schemeClr val="dk1"/>
              </a:buClr>
              <a:buSzPts val="3200"/>
              <a:buFont typeface="Arial"/>
              <a:buNone/>
            </a:pPr>
            <a:r>
              <a:rPr lang="en-IN" sz="1600" dirty="0" err="1"/>
              <a:t>encodeList</a:t>
            </a:r>
            <a:r>
              <a:rPr lang="en-IN" sz="1600" dirty="0"/>
              <a:t> =[]</a:t>
            </a:r>
          </a:p>
          <a:p>
            <a:pPr marL="0" lvl="0" indent="0" algn="ctr" rtl="0">
              <a:lnSpc>
                <a:spcPct val="100000"/>
              </a:lnSpc>
              <a:spcBef>
                <a:spcPts val="640"/>
              </a:spcBef>
              <a:spcAft>
                <a:spcPts val="0"/>
              </a:spcAft>
              <a:buClr>
                <a:schemeClr val="dk1"/>
              </a:buClr>
              <a:buSzPts val="3200"/>
              <a:buFont typeface="Arial"/>
              <a:buNone/>
            </a:pPr>
            <a:r>
              <a:rPr lang="en-IN" sz="1600" dirty="0"/>
              <a:t>    for </a:t>
            </a:r>
            <a:r>
              <a:rPr lang="en-IN" sz="1600" dirty="0" err="1"/>
              <a:t>img</a:t>
            </a:r>
            <a:r>
              <a:rPr lang="en-IN" sz="1600" dirty="0"/>
              <a:t> in images:</a:t>
            </a:r>
          </a:p>
          <a:p>
            <a:pPr marL="0" lvl="0" indent="0" algn="ctr" rtl="0">
              <a:lnSpc>
                <a:spcPct val="100000"/>
              </a:lnSpc>
              <a:spcBef>
                <a:spcPts val="640"/>
              </a:spcBef>
              <a:spcAft>
                <a:spcPts val="0"/>
              </a:spcAft>
              <a:buClr>
                <a:schemeClr val="dk1"/>
              </a:buClr>
              <a:buSzPts val="3200"/>
              <a:buFont typeface="Arial"/>
              <a:buNone/>
            </a:pPr>
            <a:r>
              <a:rPr lang="en-IN" sz="1600" dirty="0"/>
              <a:t>        </a:t>
            </a:r>
            <a:r>
              <a:rPr lang="en-IN" sz="1600" dirty="0" err="1"/>
              <a:t>img</a:t>
            </a:r>
            <a:r>
              <a:rPr lang="en-IN" sz="1600" dirty="0"/>
              <a:t> = cv2.cvtColor(</a:t>
            </a:r>
            <a:r>
              <a:rPr lang="en-IN" sz="1600" dirty="0" err="1"/>
              <a:t>img</a:t>
            </a:r>
            <a:r>
              <a:rPr lang="en-IN" sz="1600" dirty="0"/>
              <a:t>, cv2.</a:t>
            </a:r>
            <a:r>
              <a:rPr lang="en-IN" sz="1400" dirty="0"/>
              <a:t>COLOR</a:t>
            </a:r>
            <a:r>
              <a:rPr lang="en-IN" sz="1600" dirty="0"/>
              <a:t>_BGR2RGB)</a:t>
            </a:r>
          </a:p>
          <a:p>
            <a:pPr marL="0" lvl="0" indent="0" algn="ctr" rtl="0">
              <a:lnSpc>
                <a:spcPct val="100000"/>
              </a:lnSpc>
              <a:spcBef>
                <a:spcPts val="640"/>
              </a:spcBef>
              <a:spcAft>
                <a:spcPts val="0"/>
              </a:spcAft>
              <a:buClr>
                <a:schemeClr val="dk1"/>
              </a:buClr>
              <a:buSzPts val="3200"/>
              <a:buFont typeface="Arial"/>
              <a:buNone/>
            </a:pPr>
            <a:r>
              <a:rPr lang="en-IN" sz="1600" dirty="0"/>
              <a:t>        encode = </a:t>
            </a:r>
            <a:r>
              <a:rPr lang="en-IN" sz="1600" dirty="0" err="1"/>
              <a:t>face_recognition.face_encodings</a:t>
            </a:r>
            <a:r>
              <a:rPr lang="en-IN" sz="1600" dirty="0"/>
              <a:t>(</a:t>
            </a:r>
            <a:r>
              <a:rPr lang="en-IN" sz="1600" dirty="0" err="1"/>
              <a:t>img</a:t>
            </a:r>
            <a:r>
              <a:rPr lang="en-IN" sz="1600" dirty="0"/>
              <a:t>)[0]</a:t>
            </a:r>
          </a:p>
          <a:p>
            <a:pPr marL="0" lvl="0" indent="0" algn="ctr" rtl="0">
              <a:lnSpc>
                <a:spcPct val="100000"/>
              </a:lnSpc>
              <a:spcBef>
                <a:spcPts val="640"/>
              </a:spcBef>
              <a:spcAft>
                <a:spcPts val="0"/>
              </a:spcAft>
              <a:buClr>
                <a:schemeClr val="dk1"/>
              </a:buClr>
              <a:buSzPts val="3200"/>
              <a:buFont typeface="Arial"/>
              <a:buNone/>
            </a:pPr>
            <a:r>
              <a:rPr lang="en-IN" sz="1600" dirty="0"/>
              <a:t>        </a:t>
            </a:r>
            <a:r>
              <a:rPr lang="en-IN" sz="1600" dirty="0" err="1"/>
              <a:t>encodeList.append</a:t>
            </a:r>
            <a:r>
              <a:rPr lang="en-IN" sz="1600" dirty="0"/>
              <a:t>(encode)</a:t>
            </a:r>
          </a:p>
          <a:p>
            <a:pPr marL="0" lvl="0" indent="0" algn="ctr" rtl="0">
              <a:lnSpc>
                <a:spcPct val="100000"/>
              </a:lnSpc>
              <a:spcBef>
                <a:spcPts val="640"/>
              </a:spcBef>
              <a:spcAft>
                <a:spcPts val="0"/>
              </a:spcAft>
              <a:buClr>
                <a:schemeClr val="dk1"/>
              </a:buClr>
              <a:buSzPts val="3200"/>
              <a:buFont typeface="Arial"/>
              <a:buNone/>
            </a:pPr>
            <a:r>
              <a:rPr lang="en-IN" sz="1600" dirty="0"/>
              <a:t>    return </a:t>
            </a:r>
            <a:r>
              <a:rPr lang="en-IN" sz="1600" dirty="0" err="1"/>
              <a:t>encodeList</a:t>
            </a:r>
            <a:endParaRPr lang="en-IN" sz="1600" dirty="0"/>
          </a:p>
          <a:p>
            <a:pPr marL="0" lvl="0" indent="0" algn="ctr" rtl="0">
              <a:lnSpc>
                <a:spcPct val="100000"/>
              </a:lnSpc>
              <a:spcBef>
                <a:spcPts val="640"/>
              </a:spcBef>
              <a:spcAft>
                <a:spcPts val="0"/>
              </a:spcAft>
              <a:buClr>
                <a:schemeClr val="dk1"/>
              </a:buClr>
              <a:buSzPts val="3200"/>
              <a:buFont typeface="Arial"/>
              <a:buNone/>
            </a:pPr>
            <a:endParaRPr lang="en-IN" sz="1600" dirty="0"/>
          </a:p>
          <a:p>
            <a:pPr marL="0" lvl="0" indent="0" algn="ctr" rtl="0">
              <a:lnSpc>
                <a:spcPct val="100000"/>
              </a:lnSpc>
              <a:spcBef>
                <a:spcPts val="640"/>
              </a:spcBef>
              <a:spcAft>
                <a:spcPts val="0"/>
              </a:spcAft>
              <a:buClr>
                <a:schemeClr val="dk1"/>
              </a:buClr>
              <a:buSzPts val="3200"/>
              <a:buFont typeface="Arial"/>
              <a:buNone/>
            </a:pPr>
            <a:r>
              <a:rPr lang="en-IN" sz="1600" dirty="0"/>
              <a:t>def </a:t>
            </a:r>
            <a:r>
              <a:rPr lang="en-IN" sz="1600" dirty="0" err="1"/>
              <a:t>markAttendance</a:t>
            </a:r>
            <a:r>
              <a:rPr lang="en-IN" sz="1600" dirty="0"/>
              <a:t>(name):</a:t>
            </a:r>
          </a:p>
          <a:p>
            <a:pPr marL="0" lvl="0" indent="0" algn="ctr" rtl="0">
              <a:lnSpc>
                <a:spcPct val="100000"/>
              </a:lnSpc>
              <a:spcBef>
                <a:spcPts val="640"/>
              </a:spcBef>
              <a:spcAft>
                <a:spcPts val="0"/>
              </a:spcAft>
              <a:buClr>
                <a:schemeClr val="dk1"/>
              </a:buClr>
              <a:buSzPts val="3200"/>
              <a:buFont typeface="Arial"/>
              <a:buNone/>
            </a:pPr>
            <a:r>
              <a:rPr lang="en-IN" sz="1600" dirty="0"/>
              <a:t>    with open('Attendance.csv', 'r+') as f:</a:t>
            </a:r>
          </a:p>
          <a:p>
            <a:pPr marL="0" lvl="0" indent="0" algn="ctr" rtl="0">
              <a:lnSpc>
                <a:spcPct val="100000"/>
              </a:lnSpc>
              <a:spcBef>
                <a:spcPts val="640"/>
              </a:spcBef>
              <a:spcAft>
                <a:spcPts val="0"/>
              </a:spcAft>
              <a:buClr>
                <a:schemeClr val="dk1"/>
              </a:buClr>
              <a:buSzPts val="3200"/>
              <a:buFont typeface="Arial"/>
              <a:buNone/>
            </a:pPr>
            <a:r>
              <a:rPr lang="en-IN" sz="1600" dirty="0"/>
              <a:t>        </a:t>
            </a:r>
            <a:r>
              <a:rPr lang="en-IN" sz="1600" dirty="0" err="1"/>
              <a:t>myDataList</a:t>
            </a:r>
            <a:r>
              <a:rPr lang="en-IN" sz="1600" dirty="0"/>
              <a:t> = </a:t>
            </a:r>
            <a:r>
              <a:rPr lang="en-IN" sz="1600" dirty="0" err="1"/>
              <a:t>f.readlines</a:t>
            </a:r>
            <a:r>
              <a:rPr lang="en-IN" sz="1600" dirty="0"/>
              <a:t>()</a:t>
            </a:r>
          </a:p>
          <a:p>
            <a:pPr marL="0" lvl="0" indent="0" algn="ctr" rtl="0">
              <a:lnSpc>
                <a:spcPct val="100000"/>
              </a:lnSpc>
              <a:spcBef>
                <a:spcPts val="640"/>
              </a:spcBef>
              <a:spcAft>
                <a:spcPts val="0"/>
              </a:spcAft>
              <a:buClr>
                <a:schemeClr val="dk1"/>
              </a:buClr>
              <a:buSzPts val="3200"/>
              <a:buFont typeface="Arial"/>
              <a:buNone/>
            </a:pPr>
            <a:r>
              <a:rPr lang="en-IN" sz="1600" dirty="0"/>
              <a:t>        </a:t>
            </a:r>
            <a:r>
              <a:rPr lang="en-IN" sz="1600" dirty="0" err="1"/>
              <a:t>nameList</a:t>
            </a:r>
            <a:r>
              <a:rPr lang="en-IN" sz="1600" dirty="0"/>
              <a:t> = []</a:t>
            </a:r>
          </a:p>
          <a:p>
            <a:pPr marL="0" lvl="0" indent="0" algn="ctr" rtl="0">
              <a:lnSpc>
                <a:spcPct val="100000"/>
              </a:lnSpc>
              <a:spcBef>
                <a:spcPts val="640"/>
              </a:spcBef>
              <a:spcAft>
                <a:spcPts val="0"/>
              </a:spcAft>
              <a:buClr>
                <a:schemeClr val="dk1"/>
              </a:buClr>
              <a:buSzPts val="3200"/>
              <a:buFont typeface="Arial"/>
              <a:buNone/>
            </a:pPr>
            <a:r>
              <a:rPr lang="en-IN" sz="1600" dirty="0"/>
              <a:t>for line in </a:t>
            </a:r>
            <a:r>
              <a:rPr lang="en-IN" sz="1600" dirty="0" err="1"/>
              <a:t>myDatalist</a:t>
            </a:r>
            <a:r>
              <a:rPr lang="en-IN" sz="1600" dirty="0"/>
              <a:t>:</a:t>
            </a:r>
          </a:p>
          <a:p>
            <a:pPr marL="0" lvl="0" indent="0" algn="ctr" rtl="0">
              <a:lnSpc>
                <a:spcPct val="100000"/>
              </a:lnSpc>
              <a:spcBef>
                <a:spcPts val="640"/>
              </a:spcBef>
              <a:spcAft>
                <a:spcPts val="0"/>
              </a:spcAft>
              <a:buClr>
                <a:schemeClr val="dk1"/>
              </a:buClr>
              <a:buSzPts val="3200"/>
              <a:buFont typeface="Arial"/>
              <a:buNone/>
            </a:pPr>
            <a:r>
              <a:rPr lang="en-IN" sz="1600" dirty="0"/>
              <a:t>Entry = </a:t>
            </a:r>
            <a:r>
              <a:rPr lang="en-IN" sz="1600" dirty="0" err="1"/>
              <a:t>line.split</a:t>
            </a:r>
            <a:r>
              <a:rPr lang="en-IN" sz="1600" dirty="0"/>
              <a:t>(‘,’)</a:t>
            </a:r>
          </a:p>
          <a:p>
            <a:pPr marL="0" lvl="0" indent="0" algn="ctr" rtl="0">
              <a:lnSpc>
                <a:spcPct val="100000"/>
              </a:lnSpc>
              <a:spcBef>
                <a:spcPts val="640"/>
              </a:spcBef>
              <a:spcAft>
                <a:spcPts val="0"/>
              </a:spcAft>
              <a:buClr>
                <a:schemeClr val="dk1"/>
              </a:buClr>
              <a:buSzPts val="3200"/>
              <a:buFont typeface="Arial"/>
              <a:buNone/>
            </a:pPr>
            <a:r>
              <a:rPr lang="en-IN" sz="1600" dirty="0" err="1"/>
              <a:t>nameList.append</a:t>
            </a:r>
            <a:r>
              <a:rPr lang="en-IN" sz="1600" dirty="0"/>
              <a:t>(</a:t>
            </a:r>
            <a:r>
              <a:rPr lang="en-IN" sz="1600" dirty="0" err="1"/>
              <a:t>entryentry</a:t>
            </a:r>
            <a:r>
              <a:rPr lang="en-IN" sz="1600" dirty="0"/>
              <a:t>[0])</a:t>
            </a:r>
          </a:p>
          <a:p>
            <a:pPr marL="0" lvl="0" indent="0" algn="ctr" rtl="0">
              <a:lnSpc>
                <a:spcPct val="100000"/>
              </a:lnSpc>
              <a:spcBef>
                <a:spcPts val="640"/>
              </a:spcBef>
              <a:spcAft>
                <a:spcPts val="0"/>
              </a:spcAft>
              <a:buClr>
                <a:schemeClr val="dk1"/>
              </a:buClr>
              <a:buSzPts val="3200"/>
              <a:buFont typeface="Arial"/>
              <a:buNone/>
            </a:pPr>
            <a:r>
              <a:rPr lang="en-IN" sz="1600" dirty="0"/>
              <a:t>If name not in </a:t>
            </a:r>
            <a:r>
              <a:rPr lang="en-IN" sz="1600" dirty="0" err="1"/>
              <a:t>nameList</a:t>
            </a:r>
            <a:r>
              <a:rPr lang="en-IN" sz="1600" dirty="0"/>
              <a:t>:</a:t>
            </a:r>
          </a:p>
          <a:p>
            <a:pPr marL="0" lvl="0" indent="0" algn="ctr" rtl="0">
              <a:lnSpc>
                <a:spcPct val="100000"/>
              </a:lnSpc>
              <a:spcBef>
                <a:spcPts val="640"/>
              </a:spcBef>
              <a:spcAft>
                <a:spcPts val="0"/>
              </a:spcAft>
              <a:buClr>
                <a:schemeClr val="dk1"/>
              </a:buClr>
              <a:buSzPts val="3200"/>
              <a:buFont typeface="Arial"/>
              <a:buNone/>
            </a:pPr>
            <a:r>
              <a:rPr lang="en-IN" sz="1600" dirty="0" err="1"/>
              <a:t>Time_now</a:t>
            </a:r>
            <a:r>
              <a:rPr lang="en-IN" sz="1600" dirty="0"/>
              <a:t> = </a:t>
            </a:r>
            <a:r>
              <a:rPr lang="en-IN" sz="1600" dirty="0" err="1"/>
              <a:t>myDatetime.now</a:t>
            </a:r>
            <a:r>
              <a:rPr lang="en-IN" sz="1600" dirty="0"/>
              <a:t>()</a:t>
            </a:r>
          </a:p>
          <a:p>
            <a:pPr marL="0" lvl="0" indent="0" algn="ctr" rtl="0">
              <a:lnSpc>
                <a:spcPct val="100000"/>
              </a:lnSpc>
              <a:spcBef>
                <a:spcPts val="640"/>
              </a:spcBef>
              <a:spcAft>
                <a:spcPts val="0"/>
              </a:spcAft>
              <a:buClr>
                <a:schemeClr val="dk1"/>
              </a:buClr>
              <a:buSzPts val="3200"/>
              <a:buFont typeface="Arial"/>
              <a:buNone/>
            </a:pPr>
            <a:endParaRPr lang="en-IN" sz="1600" dirty="0"/>
          </a:p>
        </p:txBody>
      </p:sp>
      <p:sp>
        <p:nvSpPr>
          <p:cNvPr id="166" name="Google Shape;166;p25"/>
          <p:cNvSpPr/>
          <p:nvPr/>
        </p:nvSpPr>
        <p:spPr>
          <a:xfrm>
            <a:off x="0" y="6096000"/>
            <a:ext cx="9144000" cy="762000"/>
          </a:xfrm>
          <a:prstGeom prst="rect">
            <a:avLst/>
          </a:prstGeom>
          <a:solidFill>
            <a:srgbClr val="CCFF66"/>
          </a:solidFill>
          <a:ln w="25400" cap="flat" cmpd="sng">
            <a:solidFill>
              <a:srgbClr val="CCFF6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b="1" i="0" u="none" strike="noStrike" cap="none" dirty="0">
                <a:solidFill>
                  <a:srgbClr val="000058"/>
                </a:solidFill>
                <a:latin typeface="Calibri"/>
                <a:ea typeface="Calibri"/>
                <a:cs typeface="Calibri"/>
                <a:sym typeface="Calibri"/>
              </a:rPr>
              <a:t>DEPARTMENT OF ECE</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dirty="0">
                <a:solidFill>
                  <a:srgbClr val="000058"/>
                </a:solidFill>
                <a:latin typeface="Calibri"/>
                <a:ea typeface="Calibri"/>
                <a:cs typeface="Calibri"/>
                <a:sym typeface="Calibri"/>
              </a:rPr>
              <a:t>CHENNAI INSTITUTE OF TECHNOLOGY(An Autonomous Institution)</a:t>
            </a:r>
            <a:endParaRPr sz="1800" b="1" i="0" u="none" strike="noStrike" cap="none" dirty="0">
              <a:solidFill>
                <a:srgbClr val="000058"/>
              </a:solidFill>
              <a:latin typeface="Calibri"/>
              <a:ea typeface="Calibri"/>
              <a:cs typeface="Calibri"/>
              <a:sym typeface="Calibri"/>
            </a:endParaRPr>
          </a:p>
        </p:txBody>
      </p:sp>
      <p:pic>
        <p:nvPicPr>
          <p:cNvPr id="167" name="Google Shape;167;p25" descr="1583389585phpP9W1tB.jpg"/>
          <p:cNvPicPr preferRelativeResize="0"/>
          <p:nvPr/>
        </p:nvPicPr>
        <p:blipFill rotWithShape="1">
          <a:blip r:embed="rId3">
            <a:alphaModFix/>
          </a:blip>
          <a:srcRect/>
          <a:stretch/>
        </p:blipFill>
        <p:spPr>
          <a:xfrm>
            <a:off x="0" y="6096000"/>
            <a:ext cx="1339849" cy="762000"/>
          </a:xfrm>
          <a:prstGeom prst="rect">
            <a:avLst/>
          </a:prstGeom>
          <a:noFill/>
          <a:ln>
            <a:noFill/>
          </a:ln>
        </p:spPr>
      </p:pic>
    </p:spTree>
    <p:extLst>
      <p:ext uri="{BB962C8B-B14F-4D97-AF65-F5344CB8AC3E}">
        <p14:creationId xmlns:p14="http://schemas.microsoft.com/office/powerpoint/2010/main" val="6305386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5"/>
          <p:cNvSpPr txBox="1">
            <a:spLocks noGrp="1"/>
          </p:cNvSpPr>
          <p:nvPr>
            <p:ph type="ctrTitle"/>
          </p:nvPr>
        </p:nvSpPr>
        <p:spPr>
          <a:xfrm>
            <a:off x="0" y="-1682496"/>
            <a:ext cx="8988552" cy="3941064"/>
          </a:xfrm>
          <a:prstGeom prst="rect">
            <a:avLst/>
          </a:prstGeom>
          <a:noFill/>
          <a:ln>
            <a:noFill/>
          </a:ln>
        </p:spPr>
        <p:txBody>
          <a:bodyPr spcFirstLastPara="1" wrap="square" lIns="91425" tIns="45700" rIns="91425" bIns="45700" anchor="ctr" anchorCtr="0">
            <a:noAutofit/>
          </a:bodyPr>
          <a:lstStyle/>
          <a:p>
            <a:r>
              <a:rPr lang="en-US" sz="6000" b="1" dirty="0">
                <a:latin typeface="Times New Roman" pitchFamily="18" charset="0"/>
                <a:cs typeface="Times New Roman" pitchFamily="18" charset="0"/>
              </a:rPr>
              <a:t>CODE</a:t>
            </a:r>
          </a:p>
        </p:txBody>
      </p:sp>
      <p:sp>
        <p:nvSpPr>
          <p:cNvPr id="165" name="Google Shape;165;p25"/>
          <p:cNvSpPr txBox="1">
            <a:spLocks noGrp="1"/>
          </p:cNvSpPr>
          <p:nvPr>
            <p:ph type="subTitle" idx="1"/>
          </p:nvPr>
        </p:nvSpPr>
        <p:spPr>
          <a:xfrm>
            <a:off x="878540" y="865632"/>
            <a:ext cx="6793275" cy="4803893"/>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chemeClr val="dk1"/>
              </a:buClr>
              <a:buSzPts val="3200"/>
              <a:buFont typeface="Arial"/>
              <a:buNone/>
            </a:pPr>
            <a:r>
              <a:rPr lang="en-IN" sz="1800" dirty="0" err="1">
                <a:latin typeface="Times New Roman" pitchFamily="18" charset="0"/>
                <a:cs typeface="Times New Roman" pitchFamily="18" charset="0"/>
              </a:rPr>
              <a:t>tString</a:t>
            </a:r>
            <a:r>
              <a:rPr lang="en-IN" sz="1800" dirty="0">
                <a:latin typeface="Times New Roman" pitchFamily="18" charset="0"/>
                <a:cs typeface="Times New Roman" pitchFamily="18" charset="0"/>
              </a:rPr>
              <a:t> = </a:t>
            </a:r>
            <a:r>
              <a:rPr lang="en-IN" sz="1800" dirty="0" err="1">
                <a:latin typeface="Times New Roman" pitchFamily="18" charset="0"/>
                <a:cs typeface="Times New Roman" pitchFamily="18" charset="0"/>
              </a:rPr>
              <a:t>time_now.strftime</a:t>
            </a:r>
            <a:r>
              <a:rPr lang="en-IN" sz="1800" dirty="0">
                <a:latin typeface="Times New Roman" pitchFamily="18" charset="0"/>
                <a:cs typeface="Times New Roman" pitchFamily="18" charset="0"/>
              </a:rPr>
              <a:t>('%H:%M:%S')</a:t>
            </a:r>
          </a:p>
          <a:p>
            <a:pPr marL="0" lvl="0" indent="0" algn="ctr" rtl="0">
              <a:lnSpc>
                <a:spcPct val="100000"/>
              </a:lnSpc>
              <a:spcBef>
                <a:spcPts val="0"/>
              </a:spcBef>
              <a:spcAft>
                <a:spcPts val="0"/>
              </a:spcAft>
              <a:buClr>
                <a:schemeClr val="dk1"/>
              </a:buClr>
              <a:buSzPts val="3200"/>
              <a:buFont typeface="Arial"/>
              <a:buNone/>
            </a:pPr>
            <a:r>
              <a:rPr lang="en-IN" sz="1800" dirty="0">
                <a:latin typeface="Times New Roman" pitchFamily="18" charset="0"/>
                <a:cs typeface="Times New Roman" pitchFamily="18" charset="0"/>
              </a:rPr>
              <a:t>            </a:t>
            </a:r>
            <a:r>
              <a:rPr lang="en-IN" sz="1800" dirty="0" err="1">
                <a:latin typeface="Times New Roman" pitchFamily="18" charset="0"/>
                <a:cs typeface="Times New Roman" pitchFamily="18" charset="0"/>
              </a:rPr>
              <a:t>dString</a:t>
            </a:r>
            <a:r>
              <a:rPr lang="en-IN" sz="1800" dirty="0">
                <a:latin typeface="Times New Roman" pitchFamily="18" charset="0"/>
                <a:cs typeface="Times New Roman" pitchFamily="18" charset="0"/>
              </a:rPr>
              <a:t> = </a:t>
            </a:r>
            <a:r>
              <a:rPr lang="en-IN" sz="1800" dirty="0" err="1">
                <a:latin typeface="Times New Roman" pitchFamily="18" charset="0"/>
                <a:cs typeface="Times New Roman" pitchFamily="18" charset="0"/>
              </a:rPr>
              <a:t>time_now.strftime</a:t>
            </a:r>
            <a:r>
              <a:rPr lang="en-IN" sz="1800" dirty="0">
                <a:latin typeface="Times New Roman" pitchFamily="18" charset="0"/>
                <a:cs typeface="Times New Roman" pitchFamily="18" charset="0"/>
              </a:rPr>
              <a:t>('%d/%m/%Y')</a:t>
            </a:r>
          </a:p>
          <a:p>
            <a:pPr marL="0" lvl="0" indent="0" algn="ctr" rtl="0">
              <a:lnSpc>
                <a:spcPct val="100000"/>
              </a:lnSpc>
              <a:spcBef>
                <a:spcPts val="0"/>
              </a:spcBef>
              <a:spcAft>
                <a:spcPts val="0"/>
              </a:spcAft>
              <a:buClr>
                <a:schemeClr val="dk1"/>
              </a:buClr>
              <a:buSzPts val="3200"/>
              <a:buFont typeface="Arial"/>
              <a:buNone/>
            </a:pPr>
            <a:r>
              <a:rPr lang="en-IN" sz="1800" dirty="0">
                <a:latin typeface="Times New Roman" pitchFamily="18" charset="0"/>
                <a:cs typeface="Times New Roman" pitchFamily="18" charset="0"/>
              </a:rPr>
              <a:t>            </a:t>
            </a:r>
            <a:r>
              <a:rPr lang="en-IN" sz="1800" dirty="0" err="1">
                <a:latin typeface="Times New Roman" pitchFamily="18" charset="0"/>
                <a:cs typeface="Times New Roman" pitchFamily="18" charset="0"/>
              </a:rPr>
              <a:t>f.writelines</a:t>
            </a:r>
            <a:r>
              <a:rPr lang="en-IN" sz="1800" dirty="0">
                <a:latin typeface="Times New Roman" pitchFamily="18" charset="0"/>
                <a:cs typeface="Times New Roman" pitchFamily="18" charset="0"/>
              </a:rPr>
              <a:t>(f'\n{name},{</a:t>
            </a:r>
            <a:r>
              <a:rPr lang="en-IN" sz="1800" dirty="0" err="1">
                <a:latin typeface="Times New Roman" pitchFamily="18" charset="0"/>
                <a:cs typeface="Times New Roman" pitchFamily="18" charset="0"/>
              </a:rPr>
              <a:t>tString</a:t>
            </a:r>
            <a:r>
              <a:rPr lang="en-IN" sz="1800" dirty="0">
                <a:latin typeface="Times New Roman" pitchFamily="18" charset="0"/>
                <a:cs typeface="Times New Roman" pitchFamily="18" charset="0"/>
              </a:rPr>
              <a:t>},{</a:t>
            </a:r>
            <a:r>
              <a:rPr lang="en-IN" sz="1800" dirty="0" err="1">
                <a:latin typeface="Times New Roman" pitchFamily="18" charset="0"/>
                <a:cs typeface="Times New Roman" pitchFamily="18" charset="0"/>
              </a:rPr>
              <a:t>dString</a:t>
            </a:r>
            <a:r>
              <a:rPr lang="en-IN" sz="1800" dirty="0">
                <a:latin typeface="Times New Roman" pitchFamily="18" charset="0"/>
                <a:cs typeface="Times New Roman" pitchFamily="18" charset="0"/>
              </a:rPr>
              <a:t>}')</a:t>
            </a:r>
          </a:p>
          <a:p>
            <a:pPr marL="0" lvl="0" indent="0" algn="ctr" rtl="0">
              <a:lnSpc>
                <a:spcPct val="100000"/>
              </a:lnSpc>
              <a:spcBef>
                <a:spcPts val="0"/>
              </a:spcBef>
              <a:spcAft>
                <a:spcPts val="0"/>
              </a:spcAft>
              <a:buClr>
                <a:schemeClr val="dk1"/>
              </a:buClr>
              <a:buSzPts val="3200"/>
              <a:buFont typeface="Arial"/>
              <a:buNone/>
            </a:pPr>
            <a:endParaRPr lang="en-IN" sz="1800" dirty="0">
              <a:latin typeface="Times New Roman" pitchFamily="18" charset="0"/>
              <a:cs typeface="Times New Roman" pitchFamily="18" charset="0"/>
            </a:endParaRPr>
          </a:p>
          <a:p>
            <a:pPr marL="0" lvl="0" indent="0" algn="ctr" rtl="0">
              <a:lnSpc>
                <a:spcPct val="100000"/>
              </a:lnSpc>
              <a:spcBef>
                <a:spcPts val="0"/>
              </a:spcBef>
              <a:spcAft>
                <a:spcPts val="0"/>
              </a:spcAft>
              <a:buClr>
                <a:schemeClr val="dk1"/>
              </a:buClr>
              <a:buSzPts val="3200"/>
              <a:buFont typeface="Arial"/>
              <a:buNone/>
            </a:pPr>
            <a:r>
              <a:rPr lang="en-IN" sz="1800" dirty="0" err="1">
                <a:latin typeface="Times New Roman" pitchFamily="18" charset="0"/>
                <a:cs typeface="Times New Roman" pitchFamily="18" charset="0"/>
              </a:rPr>
              <a:t>encodeListKnown</a:t>
            </a:r>
            <a:r>
              <a:rPr lang="en-IN" sz="1800" dirty="0">
                <a:latin typeface="Times New Roman" pitchFamily="18" charset="0"/>
                <a:cs typeface="Times New Roman" pitchFamily="18" charset="0"/>
              </a:rPr>
              <a:t> = </a:t>
            </a:r>
            <a:r>
              <a:rPr lang="en-IN" sz="1800" dirty="0" err="1">
                <a:latin typeface="Times New Roman" pitchFamily="18" charset="0"/>
                <a:cs typeface="Times New Roman" pitchFamily="18" charset="0"/>
              </a:rPr>
              <a:t>findEncodings</a:t>
            </a:r>
            <a:r>
              <a:rPr lang="en-IN" sz="1800" dirty="0">
                <a:latin typeface="Times New Roman" pitchFamily="18" charset="0"/>
                <a:cs typeface="Times New Roman" pitchFamily="18" charset="0"/>
              </a:rPr>
              <a:t>(images)</a:t>
            </a:r>
          </a:p>
          <a:p>
            <a:pPr marL="0" lvl="0" indent="0" algn="ctr" rtl="0">
              <a:lnSpc>
                <a:spcPct val="100000"/>
              </a:lnSpc>
              <a:spcBef>
                <a:spcPts val="0"/>
              </a:spcBef>
              <a:spcAft>
                <a:spcPts val="0"/>
              </a:spcAft>
              <a:buClr>
                <a:schemeClr val="dk1"/>
              </a:buClr>
              <a:buSzPts val="3200"/>
              <a:buFont typeface="Arial"/>
              <a:buNone/>
            </a:pPr>
            <a:r>
              <a:rPr lang="en-IN" sz="1800" dirty="0">
                <a:latin typeface="Times New Roman" pitchFamily="18" charset="0"/>
                <a:cs typeface="Times New Roman" pitchFamily="18" charset="0"/>
              </a:rPr>
              <a:t>print('ENCODE DETECTED')</a:t>
            </a:r>
          </a:p>
          <a:p>
            <a:pPr marL="0" lvl="0" indent="0" algn="ctr" rtl="0">
              <a:lnSpc>
                <a:spcPct val="100000"/>
              </a:lnSpc>
              <a:spcBef>
                <a:spcPts val="0"/>
              </a:spcBef>
              <a:spcAft>
                <a:spcPts val="0"/>
              </a:spcAft>
              <a:buClr>
                <a:schemeClr val="dk1"/>
              </a:buClr>
              <a:buSzPts val="3200"/>
              <a:buFont typeface="Arial"/>
              <a:buNone/>
            </a:pPr>
            <a:endParaRPr lang="en-IN" sz="1800" dirty="0">
              <a:latin typeface="Times New Roman" pitchFamily="18" charset="0"/>
              <a:cs typeface="Times New Roman" pitchFamily="18" charset="0"/>
            </a:endParaRPr>
          </a:p>
          <a:p>
            <a:pPr marL="0" lvl="0" indent="0" algn="ctr" rtl="0">
              <a:lnSpc>
                <a:spcPct val="100000"/>
              </a:lnSpc>
              <a:spcBef>
                <a:spcPts val="0"/>
              </a:spcBef>
              <a:spcAft>
                <a:spcPts val="0"/>
              </a:spcAft>
              <a:buClr>
                <a:schemeClr val="dk1"/>
              </a:buClr>
              <a:buSzPts val="3200"/>
              <a:buFont typeface="Arial"/>
              <a:buNone/>
            </a:pPr>
            <a:r>
              <a:rPr lang="en-IN" sz="1800" dirty="0">
                <a:latin typeface="Times New Roman" pitchFamily="18" charset="0"/>
                <a:cs typeface="Times New Roman" pitchFamily="18" charset="0"/>
              </a:rPr>
              <a:t>cap = cv2.VideoCapture(0)</a:t>
            </a:r>
          </a:p>
          <a:p>
            <a:pPr marL="0" lvl="0" indent="0" algn="ctr" rtl="0">
              <a:lnSpc>
                <a:spcPct val="100000"/>
              </a:lnSpc>
              <a:spcBef>
                <a:spcPts val="0"/>
              </a:spcBef>
              <a:spcAft>
                <a:spcPts val="0"/>
              </a:spcAft>
              <a:buClr>
                <a:schemeClr val="dk1"/>
              </a:buClr>
              <a:buSzPts val="3200"/>
              <a:buFont typeface="Arial"/>
              <a:buNone/>
            </a:pPr>
            <a:endParaRPr lang="en-IN" sz="1800" dirty="0">
              <a:latin typeface="Times New Roman" pitchFamily="18" charset="0"/>
              <a:cs typeface="Times New Roman" pitchFamily="18" charset="0"/>
            </a:endParaRPr>
          </a:p>
          <a:p>
            <a:pPr marL="0" lvl="0" indent="0" algn="ctr" rtl="0">
              <a:lnSpc>
                <a:spcPct val="100000"/>
              </a:lnSpc>
              <a:spcBef>
                <a:spcPts val="0"/>
              </a:spcBef>
              <a:spcAft>
                <a:spcPts val="0"/>
              </a:spcAft>
              <a:buClr>
                <a:schemeClr val="dk1"/>
              </a:buClr>
              <a:buSzPts val="3200"/>
              <a:buFont typeface="Arial"/>
              <a:buNone/>
            </a:pPr>
            <a:r>
              <a:rPr lang="en-IN" sz="1800" dirty="0">
                <a:latin typeface="Times New Roman" pitchFamily="18" charset="0"/>
                <a:cs typeface="Times New Roman" pitchFamily="18" charset="0"/>
              </a:rPr>
              <a:t>while True:</a:t>
            </a:r>
          </a:p>
          <a:p>
            <a:pPr marL="0" lvl="0" indent="0" algn="ctr" rtl="0">
              <a:lnSpc>
                <a:spcPct val="100000"/>
              </a:lnSpc>
              <a:spcBef>
                <a:spcPts val="0"/>
              </a:spcBef>
              <a:spcAft>
                <a:spcPts val="0"/>
              </a:spcAft>
              <a:buClr>
                <a:schemeClr val="dk1"/>
              </a:buClr>
              <a:buSzPts val="3200"/>
              <a:buFont typeface="Arial"/>
              <a:buNone/>
            </a:pPr>
            <a:r>
              <a:rPr lang="en-IN" sz="1800" dirty="0">
                <a:latin typeface="Times New Roman" pitchFamily="18" charset="0"/>
                <a:cs typeface="Times New Roman" pitchFamily="18" charset="0"/>
              </a:rPr>
              <a:t>    success, </a:t>
            </a:r>
            <a:r>
              <a:rPr lang="en-IN" sz="1800" dirty="0" err="1">
                <a:latin typeface="Times New Roman" pitchFamily="18" charset="0"/>
                <a:cs typeface="Times New Roman" pitchFamily="18" charset="0"/>
              </a:rPr>
              <a:t>img</a:t>
            </a:r>
            <a:r>
              <a:rPr lang="en-IN" sz="1800" dirty="0">
                <a:latin typeface="Times New Roman" pitchFamily="18" charset="0"/>
                <a:cs typeface="Times New Roman" pitchFamily="18" charset="0"/>
              </a:rPr>
              <a:t> = </a:t>
            </a:r>
            <a:r>
              <a:rPr lang="en-IN" sz="1800" dirty="0" err="1">
                <a:latin typeface="Times New Roman" pitchFamily="18" charset="0"/>
                <a:cs typeface="Times New Roman" pitchFamily="18" charset="0"/>
              </a:rPr>
              <a:t>cap.read</a:t>
            </a:r>
            <a:r>
              <a:rPr lang="en-IN" sz="1800" dirty="0">
                <a:latin typeface="Times New Roman" pitchFamily="18" charset="0"/>
                <a:cs typeface="Times New Roman" pitchFamily="18" charset="0"/>
              </a:rPr>
              <a:t>()</a:t>
            </a:r>
          </a:p>
          <a:p>
            <a:pPr marL="0" lvl="0" indent="0" algn="ctr" rtl="0">
              <a:lnSpc>
                <a:spcPct val="100000"/>
              </a:lnSpc>
              <a:spcBef>
                <a:spcPts val="0"/>
              </a:spcBef>
              <a:spcAft>
                <a:spcPts val="0"/>
              </a:spcAft>
              <a:buClr>
                <a:schemeClr val="dk1"/>
              </a:buClr>
              <a:buSzPts val="3200"/>
              <a:buFont typeface="Arial"/>
              <a:buNone/>
            </a:pPr>
            <a:r>
              <a:rPr lang="en-IN" sz="1800" dirty="0">
                <a:latin typeface="Times New Roman" pitchFamily="18" charset="0"/>
                <a:cs typeface="Times New Roman" pitchFamily="18" charset="0"/>
              </a:rPr>
              <a:t>    </a:t>
            </a:r>
            <a:r>
              <a:rPr lang="en-IN" sz="1800" dirty="0" err="1">
                <a:latin typeface="Times New Roman" pitchFamily="18" charset="0"/>
                <a:cs typeface="Times New Roman" pitchFamily="18" charset="0"/>
              </a:rPr>
              <a:t>imgS</a:t>
            </a:r>
            <a:r>
              <a:rPr lang="en-IN" sz="1800" dirty="0">
                <a:latin typeface="Times New Roman" pitchFamily="18" charset="0"/>
                <a:cs typeface="Times New Roman" pitchFamily="18" charset="0"/>
              </a:rPr>
              <a:t> = cv2.resize(</a:t>
            </a:r>
            <a:r>
              <a:rPr lang="en-IN" sz="1800" dirty="0" err="1">
                <a:latin typeface="Times New Roman" pitchFamily="18" charset="0"/>
                <a:cs typeface="Times New Roman" pitchFamily="18" charset="0"/>
              </a:rPr>
              <a:t>img</a:t>
            </a:r>
            <a:r>
              <a:rPr lang="en-IN" sz="1800" dirty="0">
                <a:latin typeface="Times New Roman" pitchFamily="18" charset="0"/>
                <a:cs typeface="Times New Roman" pitchFamily="18" charset="0"/>
              </a:rPr>
              <a:t>, (0, 0), None, 0.25, 0.25)</a:t>
            </a:r>
          </a:p>
          <a:p>
            <a:pPr marL="0" lvl="0" indent="0" algn="ctr" rtl="0">
              <a:lnSpc>
                <a:spcPct val="100000"/>
              </a:lnSpc>
              <a:spcBef>
                <a:spcPts val="0"/>
              </a:spcBef>
              <a:spcAft>
                <a:spcPts val="0"/>
              </a:spcAft>
              <a:buClr>
                <a:schemeClr val="dk1"/>
              </a:buClr>
              <a:buSzPts val="3200"/>
              <a:buFont typeface="Arial"/>
              <a:buNone/>
            </a:pPr>
            <a:r>
              <a:rPr lang="en-IN" sz="1800" dirty="0">
                <a:latin typeface="Times New Roman" pitchFamily="18" charset="0"/>
                <a:cs typeface="Times New Roman" pitchFamily="18" charset="0"/>
              </a:rPr>
              <a:t>    </a:t>
            </a:r>
            <a:r>
              <a:rPr lang="en-IN" sz="1800" dirty="0" err="1">
                <a:latin typeface="Times New Roman" pitchFamily="18" charset="0"/>
                <a:cs typeface="Times New Roman" pitchFamily="18" charset="0"/>
              </a:rPr>
              <a:t>imgS</a:t>
            </a:r>
            <a:r>
              <a:rPr lang="en-IN" sz="1800" dirty="0">
                <a:latin typeface="Times New Roman" pitchFamily="18" charset="0"/>
                <a:cs typeface="Times New Roman" pitchFamily="18" charset="0"/>
              </a:rPr>
              <a:t> = cv2.cvtColor(</a:t>
            </a:r>
            <a:r>
              <a:rPr lang="en-IN" sz="1800" dirty="0" err="1">
                <a:latin typeface="Times New Roman" pitchFamily="18" charset="0"/>
                <a:cs typeface="Times New Roman" pitchFamily="18" charset="0"/>
              </a:rPr>
              <a:t>imgS</a:t>
            </a:r>
            <a:r>
              <a:rPr lang="en-IN" sz="1800" dirty="0">
                <a:latin typeface="Times New Roman" pitchFamily="18" charset="0"/>
                <a:cs typeface="Times New Roman" pitchFamily="18" charset="0"/>
              </a:rPr>
              <a:t>, cv2.COLOR_BGR2RGB)</a:t>
            </a:r>
          </a:p>
          <a:p>
            <a:pPr marL="0" lvl="0" indent="0" algn="ctr" rtl="0">
              <a:lnSpc>
                <a:spcPct val="100000"/>
              </a:lnSpc>
              <a:spcBef>
                <a:spcPts val="0"/>
              </a:spcBef>
              <a:spcAft>
                <a:spcPts val="0"/>
              </a:spcAft>
              <a:buClr>
                <a:schemeClr val="dk1"/>
              </a:buClr>
              <a:buSzPts val="3200"/>
              <a:buFont typeface="Arial"/>
              <a:buNone/>
            </a:pPr>
            <a:endParaRPr lang="en-IN" sz="1800" dirty="0">
              <a:latin typeface="Times New Roman" pitchFamily="18" charset="0"/>
              <a:cs typeface="Times New Roman" pitchFamily="18" charset="0"/>
            </a:endParaRPr>
          </a:p>
          <a:p>
            <a:pPr marL="0" lvl="0" indent="0" algn="ctr" rtl="0">
              <a:lnSpc>
                <a:spcPct val="100000"/>
              </a:lnSpc>
              <a:spcBef>
                <a:spcPts val="0"/>
              </a:spcBef>
              <a:spcAft>
                <a:spcPts val="0"/>
              </a:spcAft>
              <a:buClr>
                <a:schemeClr val="dk1"/>
              </a:buClr>
              <a:buSzPts val="3200"/>
              <a:buFont typeface="Arial"/>
              <a:buNone/>
            </a:pPr>
            <a:r>
              <a:rPr lang="en-IN" sz="1800" dirty="0">
                <a:latin typeface="Times New Roman" pitchFamily="18" charset="0"/>
                <a:cs typeface="Times New Roman" pitchFamily="18" charset="0"/>
              </a:rPr>
              <a:t>    </a:t>
            </a:r>
            <a:r>
              <a:rPr lang="en-IN" sz="1800" dirty="0" err="1">
                <a:latin typeface="Times New Roman" pitchFamily="18" charset="0"/>
                <a:cs typeface="Times New Roman" pitchFamily="18" charset="0"/>
              </a:rPr>
              <a:t>facesCurFrame</a:t>
            </a:r>
            <a:r>
              <a:rPr lang="en-IN" sz="1800" dirty="0">
                <a:latin typeface="Times New Roman" pitchFamily="18" charset="0"/>
                <a:cs typeface="Times New Roman" pitchFamily="18" charset="0"/>
              </a:rPr>
              <a:t> = </a:t>
            </a:r>
            <a:r>
              <a:rPr lang="en-IN" sz="1800" dirty="0" err="1">
                <a:latin typeface="Times New Roman" pitchFamily="18" charset="0"/>
                <a:cs typeface="Times New Roman" pitchFamily="18" charset="0"/>
              </a:rPr>
              <a:t>face_recognition.face_locations</a:t>
            </a:r>
            <a:r>
              <a:rPr lang="en-IN" sz="1800" dirty="0">
                <a:latin typeface="Times New Roman" pitchFamily="18" charset="0"/>
                <a:cs typeface="Times New Roman" pitchFamily="18" charset="0"/>
              </a:rPr>
              <a:t>(</a:t>
            </a:r>
            <a:r>
              <a:rPr lang="en-IN" sz="1800" dirty="0" err="1">
                <a:latin typeface="Times New Roman" pitchFamily="18" charset="0"/>
                <a:cs typeface="Times New Roman" pitchFamily="18" charset="0"/>
              </a:rPr>
              <a:t>imgS</a:t>
            </a:r>
            <a:r>
              <a:rPr lang="en-IN" sz="1800" dirty="0">
                <a:latin typeface="Times New Roman" pitchFamily="18" charset="0"/>
                <a:cs typeface="Times New Roman" pitchFamily="18" charset="0"/>
              </a:rPr>
              <a:t>)</a:t>
            </a:r>
          </a:p>
          <a:p>
            <a:pPr marL="0" lvl="0" indent="0" algn="ctr" rtl="0">
              <a:lnSpc>
                <a:spcPct val="100000"/>
              </a:lnSpc>
              <a:spcBef>
                <a:spcPts val="0"/>
              </a:spcBef>
              <a:spcAft>
                <a:spcPts val="0"/>
              </a:spcAft>
              <a:buClr>
                <a:schemeClr val="dk1"/>
              </a:buClr>
              <a:buSzPts val="3200"/>
              <a:buFont typeface="Arial"/>
              <a:buNone/>
            </a:pPr>
            <a:r>
              <a:rPr lang="en-IN" sz="1800" dirty="0">
                <a:latin typeface="Times New Roman" pitchFamily="18" charset="0"/>
                <a:cs typeface="Times New Roman" pitchFamily="18" charset="0"/>
              </a:rPr>
              <a:t>    </a:t>
            </a:r>
            <a:r>
              <a:rPr lang="en-IN" sz="1800" dirty="0" err="1">
                <a:latin typeface="Times New Roman" pitchFamily="18" charset="0"/>
                <a:cs typeface="Times New Roman" pitchFamily="18" charset="0"/>
              </a:rPr>
              <a:t>encodesCurFrame</a:t>
            </a:r>
            <a:r>
              <a:rPr lang="en-IN" sz="1800" dirty="0">
                <a:latin typeface="Times New Roman" pitchFamily="18" charset="0"/>
                <a:cs typeface="Times New Roman" pitchFamily="18" charset="0"/>
              </a:rPr>
              <a:t> = </a:t>
            </a:r>
            <a:r>
              <a:rPr lang="en-IN" sz="1800" dirty="0" err="1">
                <a:latin typeface="Times New Roman" pitchFamily="18" charset="0"/>
                <a:cs typeface="Times New Roman" pitchFamily="18" charset="0"/>
              </a:rPr>
              <a:t>face_recognition.face_encodings</a:t>
            </a:r>
            <a:r>
              <a:rPr lang="en-IN" sz="1800" dirty="0">
                <a:latin typeface="Times New Roman" pitchFamily="18" charset="0"/>
                <a:cs typeface="Times New Roman" pitchFamily="18" charset="0"/>
              </a:rPr>
              <a:t>(</a:t>
            </a:r>
            <a:r>
              <a:rPr lang="en-IN" sz="1800" dirty="0" err="1">
                <a:latin typeface="Times New Roman" pitchFamily="18" charset="0"/>
                <a:cs typeface="Times New Roman" pitchFamily="18" charset="0"/>
              </a:rPr>
              <a:t>imgS</a:t>
            </a:r>
            <a:r>
              <a:rPr lang="en-IN" sz="1800" dirty="0">
                <a:latin typeface="Times New Roman" pitchFamily="18" charset="0"/>
                <a:cs typeface="Times New Roman" pitchFamily="18" charset="0"/>
              </a:rPr>
              <a:t>, </a:t>
            </a:r>
            <a:r>
              <a:rPr lang="en-IN" sz="1800" dirty="0" err="1">
                <a:latin typeface="Times New Roman" pitchFamily="18" charset="0"/>
                <a:cs typeface="Times New Roman" pitchFamily="18" charset="0"/>
              </a:rPr>
              <a:t>facesCurFrame</a:t>
            </a:r>
            <a:r>
              <a:rPr lang="en-IN" sz="1800" dirty="0">
                <a:latin typeface="Times New Roman" pitchFamily="18" charset="0"/>
                <a:cs typeface="Times New Roman" pitchFamily="18" charset="0"/>
              </a:rPr>
              <a:t>)</a:t>
            </a:r>
          </a:p>
          <a:p>
            <a:pPr marL="0" lvl="0" indent="0" algn="ctr" rtl="0">
              <a:lnSpc>
                <a:spcPct val="100000"/>
              </a:lnSpc>
              <a:spcBef>
                <a:spcPts val="0"/>
              </a:spcBef>
              <a:spcAft>
                <a:spcPts val="0"/>
              </a:spcAft>
              <a:buClr>
                <a:schemeClr val="dk1"/>
              </a:buClr>
              <a:buSzPts val="3200"/>
              <a:buFont typeface="Arial"/>
              <a:buNone/>
            </a:pPr>
            <a:endParaRPr lang="en-IN" sz="1800" dirty="0">
              <a:latin typeface="Times New Roman" pitchFamily="18" charset="0"/>
              <a:cs typeface="Times New Roman" pitchFamily="18" charset="0"/>
            </a:endParaRPr>
          </a:p>
        </p:txBody>
      </p:sp>
      <p:sp>
        <p:nvSpPr>
          <p:cNvPr id="166" name="Google Shape;166;p25"/>
          <p:cNvSpPr/>
          <p:nvPr/>
        </p:nvSpPr>
        <p:spPr>
          <a:xfrm>
            <a:off x="0" y="6096000"/>
            <a:ext cx="9144000" cy="762000"/>
          </a:xfrm>
          <a:prstGeom prst="rect">
            <a:avLst/>
          </a:prstGeom>
          <a:solidFill>
            <a:srgbClr val="CCFF66"/>
          </a:solidFill>
          <a:ln w="25400" cap="flat" cmpd="sng">
            <a:solidFill>
              <a:srgbClr val="CCFF6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b="1" i="0" u="none" strike="noStrike" cap="none">
                <a:solidFill>
                  <a:srgbClr val="000058"/>
                </a:solidFill>
                <a:latin typeface="Calibri"/>
                <a:ea typeface="Calibri"/>
                <a:cs typeface="Calibri"/>
                <a:sym typeface="Calibri"/>
              </a:rPr>
              <a:t>DEPARTMENT OF ECE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rgbClr val="000058"/>
                </a:solidFill>
                <a:latin typeface="Calibri"/>
                <a:ea typeface="Calibri"/>
                <a:cs typeface="Calibri"/>
                <a:sym typeface="Calibri"/>
              </a:rPr>
              <a:t>CHENNAI INSTITUTE OF TECHNOLOGY(An Autonomous Institution)</a:t>
            </a:r>
            <a:endParaRPr sz="1800" b="1" i="0" u="none" strike="noStrike" cap="none">
              <a:solidFill>
                <a:srgbClr val="000058"/>
              </a:solidFill>
              <a:latin typeface="Calibri"/>
              <a:ea typeface="Calibri"/>
              <a:cs typeface="Calibri"/>
              <a:sym typeface="Calibri"/>
            </a:endParaRPr>
          </a:p>
        </p:txBody>
      </p:sp>
      <p:pic>
        <p:nvPicPr>
          <p:cNvPr id="167" name="Google Shape;167;p25" descr="1583389585phpP9W1tB.jpg"/>
          <p:cNvPicPr preferRelativeResize="0"/>
          <p:nvPr/>
        </p:nvPicPr>
        <p:blipFill rotWithShape="1">
          <a:blip r:embed="rId3">
            <a:alphaModFix/>
          </a:blip>
          <a:srcRect/>
          <a:stretch/>
        </p:blipFill>
        <p:spPr>
          <a:xfrm>
            <a:off x="0" y="6096000"/>
            <a:ext cx="1339849" cy="762000"/>
          </a:xfrm>
          <a:prstGeom prst="rect">
            <a:avLst/>
          </a:prstGeom>
          <a:noFill/>
          <a:ln>
            <a:noFill/>
          </a:ln>
        </p:spPr>
      </p:pic>
    </p:spTree>
    <p:extLst>
      <p:ext uri="{BB962C8B-B14F-4D97-AF65-F5344CB8AC3E}">
        <p14:creationId xmlns:p14="http://schemas.microsoft.com/office/powerpoint/2010/main" val="5080687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5"/>
          <p:cNvSpPr txBox="1">
            <a:spLocks noGrp="1"/>
          </p:cNvSpPr>
          <p:nvPr>
            <p:ph type="ctrTitle"/>
          </p:nvPr>
        </p:nvSpPr>
        <p:spPr>
          <a:xfrm>
            <a:off x="0" y="-530352"/>
            <a:ext cx="8988552" cy="1837944"/>
          </a:xfrm>
          <a:prstGeom prst="rect">
            <a:avLst/>
          </a:prstGeom>
          <a:noFill/>
          <a:ln>
            <a:noFill/>
          </a:ln>
        </p:spPr>
        <p:txBody>
          <a:bodyPr spcFirstLastPara="1" wrap="square" lIns="91425" tIns="45700" rIns="91425" bIns="45700" anchor="ctr" anchorCtr="0">
            <a:noAutofit/>
          </a:bodyPr>
          <a:lstStyle/>
          <a:p>
            <a:r>
              <a:rPr lang="en-US" sz="6000" b="1" dirty="0">
                <a:latin typeface="Times New Roman" pitchFamily="18" charset="0"/>
                <a:cs typeface="Times New Roman" pitchFamily="18" charset="0"/>
              </a:rPr>
              <a:t>CODE</a:t>
            </a:r>
          </a:p>
        </p:txBody>
      </p:sp>
      <p:sp>
        <p:nvSpPr>
          <p:cNvPr id="165" name="Google Shape;165;p25"/>
          <p:cNvSpPr txBox="1">
            <a:spLocks noGrp="1"/>
          </p:cNvSpPr>
          <p:nvPr>
            <p:ph type="subTitle" idx="1"/>
          </p:nvPr>
        </p:nvSpPr>
        <p:spPr>
          <a:xfrm>
            <a:off x="669924" y="612402"/>
            <a:ext cx="6793275" cy="2984483"/>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640"/>
              </a:spcBef>
              <a:spcAft>
                <a:spcPts val="0"/>
              </a:spcAft>
              <a:buClr>
                <a:schemeClr val="dk1"/>
              </a:buClr>
              <a:buSzPts val="3200"/>
              <a:buFont typeface="Arial"/>
              <a:buNone/>
            </a:pPr>
            <a:r>
              <a:rPr lang="en-IN" sz="1400" dirty="0"/>
              <a:t> for </a:t>
            </a:r>
            <a:r>
              <a:rPr lang="en-IN" sz="1400" dirty="0" err="1"/>
              <a:t>encodeFace</a:t>
            </a:r>
            <a:r>
              <a:rPr lang="en-IN" sz="1400" dirty="0"/>
              <a:t>, </a:t>
            </a:r>
            <a:r>
              <a:rPr lang="en-IN" sz="1400" dirty="0" err="1"/>
              <a:t>faceLoc</a:t>
            </a:r>
            <a:r>
              <a:rPr lang="en-IN" sz="1400" dirty="0"/>
              <a:t> in zip(</a:t>
            </a:r>
            <a:r>
              <a:rPr lang="en-IN" sz="1400" dirty="0" err="1"/>
              <a:t>encodesCurFrame</a:t>
            </a:r>
            <a:r>
              <a:rPr lang="en-IN" sz="1400" dirty="0"/>
              <a:t>, </a:t>
            </a:r>
            <a:r>
              <a:rPr lang="en-IN" sz="1400" dirty="0" err="1"/>
              <a:t>facesCurFrame</a:t>
            </a:r>
            <a:r>
              <a:rPr lang="en-IN" sz="1400" dirty="0"/>
              <a:t>):</a:t>
            </a:r>
          </a:p>
          <a:p>
            <a:pPr marL="0" lvl="0" indent="0" algn="ctr" rtl="0">
              <a:lnSpc>
                <a:spcPct val="100000"/>
              </a:lnSpc>
              <a:spcBef>
                <a:spcPts val="640"/>
              </a:spcBef>
              <a:spcAft>
                <a:spcPts val="0"/>
              </a:spcAft>
              <a:buClr>
                <a:schemeClr val="dk1"/>
              </a:buClr>
              <a:buSzPts val="3200"/>
              <a:buFont typeface="Arial"/>
              <a:buNone/>
            </a:pPr>
            <a:r>
              <a:rPr lang="en-IN" sz="1400" dirty="0"/>
              <a:t>        matches = </a:t>
            </a:r>
            <a:r>
              <a:rPr lang="en-IN" sz="1400" dirty="0" err="1"/>
              <a:t>face_recognition.compare_faces</a:t>
            </a:r>
            <a:r>
              <a:rPr lang="en-IN" sz="1400" dirty="0"/>
              <a:t>(</a:t>
            </a:r>
            <a:r>
              <a:rPr lang="en-IN" sz="1400" dirty="0" err="1"/>
              <a:t>encodeListKnown</a:t>
            </a:r>
            <a:r>
              <a:rPr lang="en-IN" sz="1400" dirty="0"/>
              <a:t>, </a:t>
            </a:r>
            <a:r>
              <a:rPr lang="en-IN" sz="1400" dirty="0" err="1"/>
              <a:t>encodeFace</a:t>
            </a:r>
            <a:r>
              <a:rPr lang="en-IN" sz="1400" dirty="0"/>
              <a:t>)</a:t>
            </a:r>
          </a:p>
          <a:p>
            <a:pPr marL="0" lvl="0" indent="0" algn="ctr" rtl="0">
              <a:lnSpc>
                <a:spcPct val="100000"/>
              </a:lnSpc>
              <a:spcBef>
                <a:spcPts val="640"/>
              </a:spcBef>
              <a:spcAft>
                <a:spcPts val="0"/>
              </a:spcAft>
              <a:buClr>
                <a:schemeClr val="dk1"/>
              </a:buClr>
              <a:buSzPts val="3200"/>
              <a:buFont typeface="Arial"/>
              <a:buNone/>
            </a:pPr>
            <a:r>
              <a:rPr lang="en-IN" sz="1400" dirty="0"/>
              <a:t>        </a:t>
            </a:r>
            <a:r>
              <a:rPr lang="en-IN" sz="1400" dirty="0" err="1"/>
              <a:t>faceDis</a:t>
            </a:r>
            <a:r>
              <a:rPr lang="en-IN" sz="1400" dirty="0"/>
              <a:t> = </a:t>
            </a:r>
            <a:r>
              <a:rPr lang="en-IN" sz="1400" dirty="0" err="1"/>
              <a:t>face_recognition.face_distance</a:t>
            </a:r>
            <a:r>
              <a:rPr lang="en-IN" sz="1400" dirty="0"/>
              <a:t>(</a:t>
            </a:r>
            <a:r>
              <a:rPr lang="en-IN" sz="1400" dirty="0" err="1"/>
              <a:t>encodeListKnown</a:t>
            </a:r>
            <a:r>
              <a:rPr lang="en-IN" sz="1400" dirty="0"/>
              <a:t>, </a:t>
            </a:r>
            <a:r>
              <a:rPr lang="en-IN" sz="1400" dirty="0" err="1"/>
              <a:t>encodeFace</a:t>
            </a:r>
            <a:r>
              <a:rPr lang="en-IN" sz="1400" dirty="0"/>
              <a:t>)</a:t>
            </a:r>
          </a:p>
          <a:p>
            <a:pPr marL="0" lvl="0" indent="0" algn="ctr" rtl="0">
              <a:lnSpc>
                <a:spcPct val="100000"/>
              </a:lnSpc>
              <a:spcBef>
                <a:spcPts val="640"/>
              </a:spcBef>
              <a:spcAft>
                <a:spcPts val="0"/>
              </a:spcAft>
              <a:buClr>
                <a:schemeClr val="dk1"/>
              </a:buClr>
              <a:buSzPts val="3200"/>
              <a:buFont typeface="Arial"/>
              <a:buNone/>
            </a:pPr>
            <a:r>
              <a:rPr lang="en-IN" sz="1400" dirty="0"/>
              <a:t>        print(</a:t>
            </a:r>
            <a:r>
              <a:rPr lang="en-IN" sz="1400" dirty="0" err="1"/>
              <a:t>faceDis</a:t>
            </a:r>
            <a:r>
              <a:rPr lang="en-IN" sz="1400" dirty="0"/>
              <a:t>)</a:t>
            </a:r>
          </a:p>
          <a:p>
            <a:pPr marL="0" lvl="0" indent="0" algn="ctr" rtl="0">
              <a:lnSpc>
                <a:spcPct val="100000"/>
              </a:lnSpc>
              <a:spcBef>
                <a:spcPts val="640"/>
              </a:spcBef>
              <a:spcAft>
                <a:spcPts val="0"/>
              </a:spcAft>
              <a:buClr>
                <a:schemeClr val="dk1"/>
              </a:buClr>
              <a:buSzPts val="3200"/>
              <a:buFont typeface="Arial"/>
              <a:buNone/>
            </a:pPr>
            <a:r>
              <a:rPr lang="en-IN" sz="1400" dirty="0"/>
              <a:t>        </a:t>
            </a:r>
            <a:r>
              <a:rPr lang="en-IN" sz="1400" dirty="0" err="1"/>
              <a:t>matchIndex</a:t>
            </a:r>
            <a:r>
              <a:rPr lang="en-IN" sz="1400" dirty="0"/>
              <a:t> = </a:t>
            </a:r>
            <a:r>
              <a:rPr lang="en-IN" sz="1400" dirty="0" err="1"/>
              <a:t>np.argmin</a:t>
            </a:r>
            <a:r>
              <a:rPr lang="en-IN" sz="1400" dirty="0"/>
              <a:t>(</a:t>
            </a:r>
            <a:r>
              <a:rPr lang="en-IN" sz="1400" dirty="0" err="1"/>
              <a:t>faceDis</a:t>
            </a:r>
            <a:r>
              <a:rPr lang="en-IN" sz="1400" dirty="0"/>
              <a:t>)</a:t>
            </a:r>
          </a:p>
          <a:p>
            <a:pPr marL="0" lvl="0" indent="0" algn="ctr" rtl="0">
              <a:lnSpc>
                <a:spcPct val="100000"/>
              </a:lnSpc>
              <a:spcBef>
                <a:spcPts val="640"/>
              </a:spcBef>
              <a:spcAft>
                <a:spcPts val="0"/>
              </a:spcAft>
              <a:buClr>
                <a:schemeClr val="dk1"/>
              </a:buClr>
              <a:buSzPts val="3200"/>
              <a:buFont typeface="Arial"/>
              <a:buNone/>
            </a:pPr>
            <a:r>
              <a:rPr lang="en-IN" sz="1400" dirty="0"/>
              <a:t>        if matches[</a:t>
            </a:r>
            <a:r>
              <a:rPr lang="en-IN" sz="1400" dirty="0" err="1"/>
              <a:t>matchIndex</a:t>
            </a:r>
            <a:r>
              <a:rPr lang="en-IN" sz="1400" dirty="0"/>
              <a:t>]:</a:t>
            </a:r>
          </a:p>
          <a:p>
            <a:pPr marL="0" lvl="0" indent="0" algn="ctr" rtl="0">
              <a:lnSpc>
                <a:spcPct val="100000"/>
              </a:lnSpc>
              <a:spcBef>
                <a:spcPts val="640"/>
              </a:spcBef>
              <a:spcAft>
                <a:spcPts val="0"/>
              </a:spcAft>
              <a:buClr>
                <a:schemeClr val="dk1"/>
              </a:buClr>
              <a:buSzPts val="3200"/>
              <a:buFont typeface="Arial"/>
              <a:buNone/>
            </a:pPr>
            <a:r>
              <a:rPr lang="en-IN" sz="1400" dirty="0"/>
              <a:t>            name = </a:t>
            </a:r>
            <a:r>
              <a:rPr lang="en-IN" sz="1400" dirty="0" err="1"/>
              <a:t>classNames</a:t>
            </a:r>
            <a:r>
              <a:rPr lang="en-IN" sz="1400" dirty="0"/>
              <a:t>[</a:t>
            </a:r>
            <a:r>
              <a:rPr lang="en-IN" sz="1400" dirty="0" err="1"/>
              <a:t>matchIndex</a:t>
            </a:r>
            <a:r>
              <a:rPr lang="en-IN" sz="1400" dirty="0"/>
              <a:t>].upper()</a:t>
            </a:r>
          </a:p>
          <a:p>
            <a:pPr marL="0" lvl="0" indent="0" algn="ctr" rtl="0">
              <a:lnSpc>
                <a:spcPct val="100000"/>
              </a:lnSpc>
              <a:spcBef>
                <a:spcPts val="640"/>
              </a:spcBef>
              <a:spcAft>
                <a:spcPts val="0"/>
              </a:spcAft>
              <a:buClr>
                <a:schemeClr val="dk1"/>
              </a:buClr>
              <a:buSzPts val="3200"/>
              <a:buFont typeface="Arial"/>
              <a:buNone/>
            </a:pPr>
            <a:r>
              <a:rPr lang="en-IN" sz="1400" dirty="0"/>
              <a:t>            print(name)</a:t>
            </a:r>
          </a:p>
          <a:p>
            <a:pPr marL="0" lvl="0" indent="0" algn="ctr" rtl="0">
              <a:lnSpc>
                <a:spcPct val="100000"/>
              </a:lnSpc>
              <a:spcBef>
                <a:spcPts val="640"/>
              </a:spcBef>
              <a:spcAft>
                <a:spcPts val="0"/>
              </a:spcAft>
              <a:buClr>
                <a:schemeClr val="dk1"/>
              </a:buClr>
              <a:buSzPts val="3200"/>
              <a:buFont typeface="Arial"/>
              <a:buNone/>
            </a:pPr>
            <a:r>
              <a:rPr lang="en-IN" sz="1400" dirty="0"/>
              <a:t>            y1, x2, y2, x1 = </a:t>
            </a:r>
            <a:r>
              <a:rPr lang="en-IN" sz="1400" dirty="0" err="1"/>
              <a:t>faceLoc</a:t>
            </a:r>
            <a:endParaRPr lang="en-IN" sz="1400" dirty="0"/>
          </a:p>
          <a:p>
            <a:pPr marL="0" lvl="0" indent="0" algn="ctr" rtl="0">
              <a:lnSpc>
                <a:spcPct val="100000"/>
              </a:lnSpc>
              <a:spcBef>
                <a:spcPts val="640"/>
              </a:spcBef>
              <a:spcAft>
                <a:spcPts val="0"/>
              </a:spcAft>
              <a:buClr>
                <a:schemeClr val="dk1"/>
              </a:buClr>
              <a:buSzPts val="3200"/>
              <a:buFont typeface="Arial"/>
              <a:buNone/>
            </a:pPr>
            <a:r>
              <a:rPr lang="en-IN" sz="1400" dirty="0"/>
              <a:t>            y1, x2, y2, x1 = y1*4, x2*4, y2*4, x1*4</a:t>
            </a:r>
          </a:p>
          <a:p>
            <a:pPr marL="0" lvl="0" indent="0" algn="ctr" rtl="0">
              <a:lnSpc>
                <a:spcPct val="100000"/>
              </a:lnSpc>
              <a:spcBef>
                <a:spcPts val="640"/>
              </a:spcBef>
              <a:spcAft>
                <a:spcPts val="0"/>
              </a:spcAft>
              <a:buClr>
                <a:schemeClr val="dk1"/>
              </a:buClr>
              <a:buSzPts val="3200"/>
              <a:buFont typeface="Arial"/>
              <a:buNone/>
            </a:pPr>
            <a:r>
              <a:rPr lang="en-IN" sz="1400" dirty="0"/>
              <a:t>            cv2.rectangle(</a:t>
            </a:r>
            <a:r>
              <a:rPr lang="en-IN" sz="1400" dirty="0" err="1"/>
              <a:t>img</a:t>
            </a:r>
            <a:r>
              <a:rPr lang="en-IN" sz="1400" dirty="0"/>
              <a:t>, (x1, y1), (x2, y2), (0, 255, 0), 2)</a:t>
            </a:r>
          </a:p>
          <a:p>
            <a:pPr marL="0" lvl="0" indent="0" algn="ctr" rtl="0">
              <a:lnSpc>
                <a:spcPct val="100000"/>
              </a:lnSpc>
              <a:spcBef>
                <a:spcPts val="640"/>
              </a:spcBef>
              <a:spcAft>
                <a:spcPts val="0"/>
              </a:spcAft>
              <a:buClr>
                <a:schemeClr val="dk1"/>
              </a:buClr>
              <a:buSzPts val="3200"/>
              <a:buFont typeface="Arial"/>
              <a:buNone/>
            </a:pPr>
            <a:r>
              <a:rPr lang="en-IN" sz="1400" dirty="0"/>
              <a:t>            cv2.rectangle(</a:t>
            </a:r>
            <a:r>
              <a:rPr lang="en-IN" sz="1400" dirty="0" err="1"/>
              <a:t>img</a:t>
            </a:r>
            <a:r>
              <a:rPr lang="en-IN" sz="1400" dirty="0"/>
              <a:t>, (x1, y2-35), (x2, y2), (0, 250, 0), cv2.FILLED)</a:t>
            </a:r>
          </a:p>
          <a:p>
            <a:pPr marL="0" lvl="0" indent="0" algn="ctr" rtl="0">
              <a:lnSpc>
                <a:spcPct val="100000"/>
              </a:lnSpc>
              <a:spcBef>
                <a:spcPts val="640"/>
              </a:spcBef>
              <a:spcAft>
                <a:spcPts val="0"/>
              </a:spcAft>
              <a:buClr>
                <a:schemeClr val="dk1"/>
              </a:buClr>
              <a:buSzPts val="3200"/>
              <a:buFont typeface="Arial"/>
              <a:buNone/>
            </a:pPr>
            <a:r>
              <a:rPr lang="en-IN" sz="1400" dirty="0"/>
              <a:t>            cv2.putText(</a:t>
            </a:r>
            <a:r>
              <a:rPr lang="en-IN" sz="1400" dirty="0" err="1"/>
              <a:t>img</a:t>
            </a:r>
            <a:r>
              <a:rPr lang="en-IN" sz="1400" dirty="0"/>
              <a:t>, name, (x1+6, y2-6), cv2.FONT_HERSHEY_COMPLEX, 1, (255, 255, 255), 2)</a:t>
            </a:r>
          </a:p>
          <a:p>
            <a:pPr marL="0" lvl="0" indent="0" algn="ctr" rtl="0">
              <a:lnSpc>
                <a:spcPct val="100000"/>
              </a:lnSpc>
              <a:spcBef>
                <a:spcPts val="640"/>
              </a:spcBef>
              <a:spcAft>
                <a:spcPts val="0"/>
              </a:spcAft>
              <a:buClr>
                <a:schemeClr val="dk1"/>
              </a:buClr>
              <a:buSzPts val="3200"/>
              <a:buFont typeface="Arial"/>
              <a:buNone/>
            </a:pPr>
            <a:r>
              <a:rPr lang="en-IN" sz="1400" dirty="0"/>
              <a:t>            </a:t>
            </a:r>
            <a:r>
              <a:rPr lang="en-IN" sz="1400" dirty="0" err="1"/>
              <a:t>markAttendance</a:t>
            </a:r>
            <a:r>
              <a:rPr lang="en-IN" sz="1400" dirty="0"/>
              <a:t>(name)</a:t>
            </a:r>
          </a:p>
          <a:p>
            <a:pPr marL="0" lvl="0" indent="0" algn="ctr" rtl="0">
              <a:lnSpc>
                <a:spcPct val="100000"/>
              </a:lnSpc>
              <a:spcBef>
                <a:spcPts val="640"/>
              </a:spcBef>
              <a:spcAft>
                <a:spcPts val="0"/>
              </a:spcAft>
              <a:buClr>
                <a:schemeClr val="dk1"/>
              </a:buClr>
              <a:buSzPts val="3200"/>
              <a:buFont typeface="Arial"/>
              <a:buNone/>
            </a:pPr>
            <a:r>
              <a:rPr lang="en-IN" sz="1400" dirty="0"/>
              <a:t>    cv2.imshow('webcam', </a:t>
            </a:r>
            <a:r>
              <a:rPr lang="en-IN" sz="1400" dirty="0" err="1"/>
              <a:t>img</a:t>
            </a:r>
            <a:r>
              <a:rPr lang="en-IN" sz="1400" dirty="0"/>
              <a:t>)</a:t>
            </a:r>
          </a:p>
          <a:p>
            <a:pPr marL="0" lvl="0" indent="0" algn="ctr" rtl="0">
              <a:lnSpc>
                <a:spcPct val="100000"/>
              </a:lnSpc>
              <a:spcBef>
                <a:spcPts val="640"/>
              </a:spcBef>
              <a:spcAft>
                <a:spcPts val="0"/>
              </a:spcAft>
              <a:buClr>
                <a:schemeClr val="dk1"/>
              </a:buClr>
              <a:buSzPts val="3200"/>
              <a:buFont typeface="Arial"/>
              <a:buNone/>
            </a:pPr>
            <a:r>
              <a:rPr lang="en-IN" sz="1400" dirty="0"/>
              <a:t>    if cv2.waitKey(10) == 13:</a:t>
            </a:r>
          </a:p>
          <a:p>
            <a:pPr marL="0" lvl="0" indent="0" algn="ctr" rtl="0">
              <a:lnSpc>
                <a:spcPct val="100000"/>
              </a:lnSpc>
              <a:spcBef>
                <a:spcPts val="640"/>
              </a:spcBef>
              <a:spcAft>
                <a:spcPts val="0"/>
              </a:spcAft>
              <a:buClr>
                <a:schemeClr val="dk1"/>
              </a:buClr>
              <a:buSzPts val="3200"/>
              <a:buFont typeface="Arial"/>
              <a:buNone/>
            </a:pPr>
            <a:r>
              <a:rPr lang="en-IN" sz="1400" dirty="0"/>
              <a:t>        break</a:t>
            </a:r>
          </a:p>
          <a:p>
            <a:pPr marL="0" lvl="0" indent="0" algn="ctr" rtl="0">
              <a:lnSpc>
                <a:spcPct val="100000"/>
              </a:lnSpc>
              <a:spcBef>
                <a:spcPts val="640"/>
              </a:spcBef>
              <a:spcAft>
                <a:spcPts val="0"/>
              </a:spcAft>
              <a:buClr>
                <a:schemeClr val="dk1"/>
              </a:buClr>
              <a:buSzPts val="3200"/>
              <a:buFont typeface="Arial"/>
              <a:buNone/>
            </a:pPr>
            <a:r>
              <a:rPr lang="en-IN" sz="1400" dirty="0"/>
              <a:t> </a:t>
            </a:r>
            <a:r>
              <a:rPr lang="en-IN" sz="1400" dirty="0" err="1"/>
              <a:t>cap.release</a:t>
            </a:r>
            <a:r>
              <a:rPr lang="en-IN" sz="1400" dirty="0"/>
              <a:t>()  cv2.destroyAllWindow()</a:t>
            </a:r>
            <a:endParaRPr sz="1400" dirty="0"/>
          </a:p>
        </p:txBody>
      </p:sp>
      <p:sp>
        <p:nvSpPr>
          <p:cNvPr id="166" name="Google Shape;166;p25"/>
          <p:cNvSpPr/>
          <p:nvPr/>
        </p:nvSpPr>
        <p:spPr>
          <a:xfrm>
            <a:off x="0" y="6096000"/>
            <a:ext cx="9144000" cy="762000"/>
          </a:xfrm>
          <a:prstGeom prst="rect">
            <a:avLst/>
          </a:prstGeom>
          <a:solidFill>
            <a:srgbClr val="CCFF66"/>
          </a:solidFill>
          <a:ln w="25400" cap="flat" cmpd="sng">
            <a:solidFill>
              <a:srgbClr val="CCFF6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b="1" i="0" u="none" strike="noStrike" cap="none">
                <a:solidFill>
                  <a:srgbClr val="000058"/>
                </a:solidFill>
                <a:latin typeface="Calibri"/>
                <a:ea typeface="Calibri"/>
                <a:cs typeface="Calibri"/>
                <a:sym typeface="Calibri"/>
              </a:rPr>
              <a:t>DEPARTMENT OF ECE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rgbClr val="000058"/>
                </a:solidFill>
                <a:latin typeface="Calibri"/>
                <a:ea typeface="Calibri"/>
                <a:cs typeface="Calibri"/>
                <a:sym typeface="Calibri"/>
              </a:rPr>
              <a:t>CHENNAI INSTITUTE OF TECHNOLOGY(An Autonomous Institution)</a:t>
            </a:r>
            <a:endParaRPr sz="1800" b="1" i="0" u="none" strike="noStrike" cap="none">
              <a:solidFill>
                <a:srgbClr val="000058"/>
              </a:solidFill>
              <a:latin typeface="Calibri"/>
              <a:ea typeface="Calibri"/>
              <a:cs typeface="Calibri"/>
              <a:sym typeface="Calibri"/>
            </a:endParaRPr>
          </a:p>
        </p:txBody>
      </p:sp>
      <p:pic>
        <p:nvPicPr>
          <p:cNvPr id="167" name="Google Shape;167;p25" descr="1583389585phpP9W1tB.jpg"/>
          <p:cNvPicPr preferRelativeResize="0"/>
          <p:nvPr/>
        </p:nvPicPr>
        <p:blipFill rotWithShape="1">
          <a:blip r:embed="rId3">
            <a:alphaModFix/>
          </a:blip>
          <a:srcRect/>
          <a:stretch/>
        </p:blipFill>
        <p:spPr>
          <a:xfrm>
            <a:off x="0" y="6096000"/>
            <a:ext cx="1339849" cy="762000"/>
          </a:xfrm>
          <a:prstGeom prst="rect">
            <a:avLst/>
          </a:prstGeom>
          <a:noFill/>
          <a:ln>
            <a:noFill/>
          </a:ln>
        </p:spPr>
      </p:pic>
    </p:spTree>
    <p:extLst>
      <p:ext uri="{BB962C8B-B14F-4D97-AF65-F5344CB8AC3E}">
        <p14:creationId xmlns:p14="http://schemas.microsoft.com/office/powerpoint/2010/main" val="2948217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46"/>
          <p:cNvSpPr txBox="1">
            <a:spLocks noGrp="1"/>
          </p:cNvSpPr>
          <p:nvPr>
            <p:ph type="title"/>
          </p:nvPr>
        </p:nvSpPr>
        <p:spPr>
          <a:xfrm>
            <a:off x="547255" y="-289367"/>
            <a:ext cx="8229600" cy="1468967"/>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b="1" dirty="0">
                <a:latin typeface="Times New Roman" pitchFamily="18" charset="0"/>
                <a:cs typeface="Times New Roman" pitchFamily="18" charset="0"/>
              </a:rPr>
              <a:t>References</a:t>
            </a:r>
            <a:endParaRPr b="1" dirty="0">
              <a:latin typeface="Times New Roman" pitchFamily="18" charset="0"/>
              <a:cs typeface="Times New Roman" pitchFamily="18" charset="0"/>
            </a:endParaRPr>
          </a:p>
        </p:txBody>
      </p:sp>
      <p:sp>
        <p:nvSpPr>
          <p:cNvPr id="351" name="Google Shape;351;p46"/>
          <p:cNvSpPr txBox="1">
            <a:spLocks noGrp="1"/>
          </p:cNvSpPr>
          <p:nvPr>
            <p:ph idx="1"/>
          </p:nvPr>
        </p:nvSpPr>
        <p:spPr>
          <a:xfrm>
            <a:off x="0" y="6096000"/>
            <a:ext cx="9144000" cy="762000"/>
          </a:xfrm>
          <a:prstGeom prst="rect">
            <a:avLst/>
          </a:prstGeom>
          <a:solidFill>
            <a:srgbClr val="CCFF66"/>
          </a:solidFill>
          <a:ln w="25400" cap="flat" cmpd="sng">
            <a:solidFill>
              <a:srgbClr val="CCFF66"/>
            </a:solidFill>
            <a:prstDash val="solid"/>
            <a:round/>
            <a:headEnd type="none" w="sm" len="sm"/>
            <a:tailEnd type="none" w="sm" len="sm"/>
          </a:ln>
        </p:spPr>
        <p:txBody>
          <a:bodyPr spcFirstLastPara="1" wrap="square" lIns="91425" tIns="45700" rIns="91425" bIns="45700" anchor="ctr" anchorCtr="0">
            <a:noAutofit/>
          </a:bodyPr>
          <a:lstStyle/>
          <a:p>
            <a:pPr marL="342900" lvl="0" indent="-342900" algn="ctr" rtl="0">
              <a:lnSpc>
                <a:spcPct val="100000"/>
              </a:lnSpc>
              <a:spcBef>
                <a:spcPts val="0"/>
              </a:spcBef>
              <a:spcAft>
                <a:spcPts val="0"/>
              </a:spcAft>
              <a:buClr>
                <a:srgbClr val="000058"/>
              </a:buClr>
              <a:buSzPts val="2000"/>
              <a:buFont typeface="Calibri"/>
              <a:buNone/>
            </a:pPr>
            <a:r>
              <a:rPr lang="en-US" sz="2000" b="1">
                <a:solidFill>
                  <a:srgbClr val="000058"/>
                </a:solidFill>
                <a:latin typeface="Calibri"/>
                <a:ea typeface="Calibri"/>
                <a:cs typeface="Calibri"/>
                <a:sym typeface="Calibri"/>
              </a:rPr>
              <a:t>DEPARTMENT OF ECE</a:t>
            </a:r>
            <a:endParaRPr/>
          </a:p>
          <a:p>
            <a:pPr marL="342900" lvl="0" indent="-342900" algn="ctr" rtl="0">
              <a:lnSpc>
                <a:spcPct val="100000"/>
              </a:lnSpc>
              <a:spcBef>
                <a:spcPts val="0"/>
              </a:spcBef>
              <a:spcAft>
                <a:spcPts val="0"/>
              </a:spcAft>
              <a:buClr>
                <a:srgbClr val="000058"/>
              </a:buClr>
              <a:buSzPts val="2000"/>
              <a:buFont typeface="Calibri"/>
              <a:buNone/>
            </a:pPr>
            <a:r>
              <a:rPr lang="en-US" sz="2000" b="1">
                <a:solidFill>
                  <a:srgbClr val="000058"/>
                </a:solidFill>
                <a:latin typeface="Calibri"/>
                <a:ea typeface="Calibri"/>
                <a:cs typeface="Calibri"/>
                <a:sym typeface="Calibri"/>
              </a:rPr>
              <a:t>CHENNAI INSTITUTE OF TECHNOLOGY</a:t>
            </a:r>
            <a:endParaRPr/>
          </a:p>
        </p:txBody>
      </p:sp>
      <p:sp>
        <p:nvSpPr>
          <p:cNvPr id="352" name="Google Shape;352;p46"/>
          <p:cNvSpPr/>
          <p:nvPr/>
        </p:nvSpPr>
        <p:spPr>
          <a:xfrm>
            <a:off x="653927" y="852433"/>
            <a:ext cx="8214518" cy="1840375"/>
          </a:xfrm>
          <a:prstGeom prst="rect">
            <a:avLst/>
          </a:prstGeom>
          <a:noFill/>
          <a:ln>
            <a:noFill/>
          </a:ln>
        </p:spPr>
        <p:txBody>
          <a:bodyPr spcFirstLastPara="1" wrap="square" lIns="91425" tIns="45700" rIns="91425" bIns="45700" anchor="t" anchorCtr="0">
            <a:noAutofit/>
          </a:bodyPr>
          <a:lstStyle/>
          <a:p>
            <a:r>
              <a:rPr lang="en-US" sz="1600" dirty="0"/>
              <a:t>OpenCV Documentation: The official documentation of OpenCV provides comprehensive information about the library, including tutorials, examples, and detailed explanations of various functions and modules. You can find the documentation at: </a:t>
            </a:r>
            <a:r>
              <a:rPr lang="en-US" sz="1600" u="sng" dirty="0">
                <a:hlinkClick r:id="rId3"/>
              </a:rPr>
              <a:t>https://docs.opencv.org/</a:t>
            </a:r>
            <a:endParaRPr lang="en-US" sz="1600" u="sng" dirty="0"/>
          </a:p>
          <a:p>
            <a:endParaRPr lang="en-US" sz="1600" dirty="0"/>
          </a:p>
          <a:p>
            <a:r>
              <a:rPr lang="en-US" sz="1600" dirty="0"/>
              <a:t>OpenCV GitHub Repository: The OpenCV repository on GitHub contains the source code and examples of various computer vision applications. You can explore the repository to find specific code samples or contribute to the development of OpenCV. The repository can be found at: </a:t>
            </a:r>
            <a:r>
              <a:rPr lang="en-US" sz="1600" u="sng" dirty="0">
                <a:hlinkClick r:id="rId4"/>
              </a:rPr>
              <a:t>https://github.com/opencv/opencv</a:t>
            </a:r>
            <a:endParaRPr lang="en-US" sz="1600" u="sng" dirty="0"/>
          </a:p>
          <a:p>
            <a:endParaRPr lang="en-US" sz="1600" dirty="0"/>
          </a:p>
          <a:p>
            <a:r>
              <a:rPr lang="en-US" sz="1600" dirty="0"/>
              <a:t>Research Papers: To delve deeper into specific topics related to smile detection, facial recognition, and computer vision, you can explore research papers published in relevant conferences and journals. Platforms like Google Scholar or IEEE Xplore can be valuable resources for finding academic papers in the field of computer vision.</a:t>
            </a:r>
          </a:p>
          <a:p>
            <a:endParaRPr lang="en-US" sz="1600" dirty="0"/>
          </a:p>
          <a:p>
            <a:r>
              <a:rPr lang="en-US" sz="1600" dirty="0"/>
              <a:t>Online Tutorials and Blogs: Numerous online tutorials and blogs provide step-by-step guides, explanations, and code examples for smile detection and computer vision projects using OpenCV. Websites like </a:t>
            </a:r>
            <a:r>
              <a:rPr lang="en-US" sz="1600" dirty="0" err="1"/>
              <a:t>PyImageSearch</a:t>
            </a:r>
            <a:r>
              <a:rPr lang="en-US" sz="1600" dirty="0"/>
              <a:t> (</a:t>
            </a:r>
            <a:r>
              <a:rPr lang="en-US" sz="1600" u="sng" dirty="0">
                <a:hlinkClick r:id="rId5"/>
              </a:rPr>
              <a:t>https://www.pyimagesearch.com/</a:t>
            </a:r>
            <a:r>
              <a:rPr lang="en-US" sz="1600" dirty="0"/>
              <a:t>) and Learn OpenCV (</a:t>
            </a:r>
            <a:r>
              <a:rPr lang="en-US" sz="1600" u="sng" dirty="0">
                <a:hlinkClick r:id="rId6"/>
              </a:rPr>
              <a:t>https://learnopencv.com/</a:t>
            </a:r>
            <a:r>
              <a:rPr lang="en-US" sz="1600" dirty="0"/>
              <a:t>) offer tutorials and articles on various computer vision topics.</a:t>
            </a:r>
          </a:p>
          <a:p>
            <a:pPr marL="457200" marR="0" lvl="0" indent="0" algn="l" rtl="0">
              <a:lnSpc>
                <a:spcPct val="100000"/>
              </a:lnSpc>
              <a:spcBef>
                <a:spcPts val="0"/>
              </a:spcBef>
              <a:spcAft>
                <a:spcPts val="0"/>
              </a:spcAft>
              <a:buClr>
                <a:srgbClr val="000000"/>
              </a:buClr>
              <a:buSzPts val="2000"/>
              <a:buFont typeface="Arial"/>
              <a:buNone/>
            </a:pPr>
            <a:endParaRPr lang="en-US" sz="2400" b="0" i="0" u="none" strike="noStrike" cap="none" dirty="0">
              <a:solidFill>
                <a:schemeClr val="dk1"/>
              </a:solidFill>
              <a:latin typeface="Arial"/>
              <a:ea typeface="Arial"/>
              <a:cs typeface="Arial"/>
              <a:sym typeface="Arial"/>
            </a:endParaRPr>
          </a:p>
          <a:p>
            <a:pPr marL="457200" marR="0" lvl="0" indent="0" algn="l" rtl="0">
              <a:lnSpc>
                <a:spcPct val="100000"/>
              </a:lnSpc>
              <a:spcBef>
                <a:spcPts val="0"/>
              </a:spcBef>
              <a:spcAft>
                <a:spcPts val="0"/>
              </a:spcAft>
              <a:buClr>
                <a:srgbClr val="000000"/>
              </a:buClr>
              <a:buSzPts val="2000"/>
              <a:buFont typeface="Arial"/>
              <a:buNone/>
            </a:pPr>
            <a:endParaRPr lang="en-US" sz="24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US" sz="2400" b="0" i="0" u="none" strike="noStrike" cap="none" dirty="0">
                <a:solidFill>
                  <a:schemeClr val="dk1"/>
                </a:solidFill>
                <a:latin typeface="Arial"/>
                <a:ea typeface="Arial"/>
                <a:cs typeface="Arial"/>
                <a:sym typeface="Arial"/>
              </a:rPr>
              <a:t>	 </a:t>
            </a:r>
            <a:endParaRPr lang="en-US" sz="2000" b="0" i="1" u="none" strike="noStrike" cap="none" dirty="0">
              <a:solidFill>
                <a:srgbClr val="990033"/>
              </a:solidFill>
              <a:latin typeface="Arial"/>
              <a:ea typeface="Arial"/>
              <a:cs typeface="Arial"/>
              <a:sym typeface="Arial"/>
            </a:endParaRPr>
          </a:p>
          <a:p>
            <a:pPr marL="457200" marR="0" lvl="0" indent="0" algn="l" rtl="0">
              <a:lnSpc>
                <a:spcPct val="100000"/>
              </a:lnSpc>
              <a:spcBef>
                <a:spcPts val="0"/>
              </a:spcBef>
              <a:spcAft>
                <a:spcPts val="0"/>
              </a:spcAft>
              <a:buClr>
                <a:srgbClr val="000000"/>
              </a:buClr>
              <a:buSzPts val="2000"/>
              <a:buFont typeface="Arial"/>
              <a:buNone/>
            </a:pPr>
            <a:endParaRPr lang="en-US" sz="1600" b="0" i="0" u="none" strike="noStrike" cap="none" dirty="0">
              <a:solidFill>
                <a:schemeClr val="dk1"/>
              </a:solidFill>
              <a:latin typeface="Arial"/>
              <a:ea typeface="Arial"/>
              <a:cs typeface="Arial"/>
              <a:sym typeface="Arial"/>
            </a:endParaRPr>
          </a:p>
          <a:p>
            <a:pPr marL="457200" marR="0" lvl="0" indent="0" algn="l" rtl="0">
              <a:lnSpc>
                <a:spcPct val="100000"/>
              </a:lnSpc>
              <a:spcBef>
                <a:spcPts val="0"/>
              </a:spcBef>
              <a:spcAft>
                <a:spcPts val="0"/>
              </a:spcAft>
              <a:buClr>
                <a:srgbClr val="000000"/>
              </a:buClr>
              <a:buSzPts val="2000"/>
              <a:buFont typeface="Arial"/>
              <a:buNone/>
            </a:pPr>
            <a:endParaRPr lang="en-US" sz="2000" dirty="0">
              <a:solidFill>
                <a:schemeClr val="dk1"/>
              </a:solidFill>
            </a:endParaRPr>
          </a:p>
          <a:p>
            <a:pPr marL="457200" marR="0" lvl="0" indent="0" algn="l" rtl="0">
              <a:lnSpc>
                <a:spcPct val="100000"/>
              </a:lnSpc>
              <a:spcBef>
                <a:spcPts val="0"/>
              </a:spcBef>
              <a:spcAft>
                <a:spcPts val="0"/>
              </a:spcAft>
              <a:buClr>
                <a:srgbClr val="000000"/>
              </a:buClr>
              <a:buSzPts val="2000"/>
              <a:buFont typeface="Arial"/>
              <a:buNone/>
            </a:pPr>
            <a:endParaRPr lang="en-US" sz="2000" b="0" i="0" u="none" strike="noStrike" cap="none" dirty="0">
              <a:solidFill>
                <a:schemeClr val="dk1"/>
              </a:solidFill>
              <a:latin typeface="Arial"/>
              <a:ea typeface="Arial"/>
              <a:cs typeface="Arial"/>
              <a:sym typeface="Arial"/>
            </a:endParaRPr>
          </a:p>
          <a:p>
            <a:pPr marL="457200" marR="0" lvl="0" indent="0" algn="l" rtl="0">
              <a:lnSpc>
                <a:spcPct val="100000"/>
              </a:lnSpc>
              <a:spcBef>
                <a:spcPts val="0"/>
              </a:spcBef>
              <a:spcAft>
                <a:spcPts val="0"/>
              </a:spcAft>
              <a:buClr>
                <a:srgbClr val="000000"/>
              </a:buClr>
              <a:buSzPts val="2000"/>
              <a:buFont typeface="Arial"/>
              <a:buNone/>
            </a:pPr>
            <a:endParaRPr lang="en-US" sz="2000" dirty="0">
              <a:solidFill>
                <a:schemeClr val="dk1"/>
              </a:solidFill>
            </a:endParaRPr>
          </a:p>
          <a:p>
            <a:pPr marL="457200" marR="0" lvl="0" indent="0" algn="l" rtl="0">
              <a:lnSpc>
                <a:spcPct val="100000"/>
              </a:lnSpc>
              <a:spcBef>
                <a:spcPts val="0"/>
              </a:spcBef>
              <a:spcAft>
                <a:spcPts val="0"/>
              </a:spcAft>
              <a:buClr>
                <a:srgbClr val="000000"/>
              </a:buClr>
              <a:buSzPts val="2000"/>
              <a:buFont typeface="Arial"/>
              <a:buNone/>
            </a:pPr>
            <a:endParaRPr lang="en-US" sz="2000" b="0" i="0" u="none" strike="noStrike" cap="none" dirty="0">
              <a:solidFill>
                <a:schemeClr val="dk1"/>
              </a:solidFill>
              <a:latin typeface="Arial"/>
              <a:ea typeface="Arial"/>
              <a:cs typeface="Arial"/>
              <a:sym typeface="Arial"/>
            </a:endParaRPr>
          </a:p>
          <a:p>
            <a:pPr marL="457200" marR="0" lvl="0" indent="0" algn="l" rtl="0">
              <a:lnSpc>
                <a:spcPct val="100000"/>
              </a:lnSpc>
              <a:spcBef>
                <a:spcPts val="0"/>
              </a:spcBef>
              <a:spcAft>
                <a:spcPts val="0"/>
              </a:spcAft>
              <a:buClr>
                <a:srgbClr val="000000"/>
              </a:buClr>
              <a:buSzPts val="2000"/>
              <a:buFont typeface="Arial"/>
              <a:buNone/>
            </a:pPr>
            <a:endParaRPr lang="en-US" sz="1800" i="1" dirty="0">
              <a:solidFill>
                <a:srgbClr val="990033"/>
              </a:solidFill>
            </a:endParaRPr>
          </a:p>
        </p:txBody>
      </p:sp>
      <p:pic>
        <p:nvPicPr>
          <p:cNvPr id="353" name="Google Shape;353;p46"/>
          <p:cNvPicPr preferRelativeResize="0"/>
          <p:nvPr/>
        </p:nvPicPr>
        <p:blipFill rotWithShape="1">
          <a:blip r:embed="rId7">
            <a:alphaModFix/>
          </a:blip>
          <a:srcRect/>
          <a:stretch/>
        </p:blipFill>
        <p:spPr>
          <a:xfrm>
            <a:off x="0" y="6046391"/>
            <a:ext cx="9144001" cy="811609"/>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231</TotalTime>
  <Words>1497</Words>
  <Application>Microsoft Office PowerPoint</Application>
  <PresentationFormat>On-screen Show (4:3)</PresentationFormat>
  <Paragraphs>126</Paragraphs>
  <Slides>9</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Söhne</vt:lpstr>
      <vt:lpstr>Times New Roman</vt:lpstr>
      <vt:lpstr>Office Theme</vt:lpstr>
      <vt:lpstr>  Face Recognition Attendance Using Open cv</vt:lpstr>
      <vt:lpstr> </vt:lpstr>
      <vt:lpstr>Proposed Solution </vt:lpstr>
      <vt:lpstr>Future Enhancement</vt:lpstr>
      <vt:lpstr>CODE</vt:lpstr>
      <vt:lpstr>CODE</vt:lpstr>
      <vt:lpstr>CODE</vt:lpstr>
      <vt:lpstr>CODE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Project</dc:title>
  <cp:lastModifiedBy>VISHNU VEL</cp:lastModifiedBy>
  <cp:revision>28</cp:revision>
  <dcterms:modified xsi:type="dcterms:W3CDTF">2024-08-06T04:47:05Z</dcterms:modified>
</cp:coreProperties>
</file>