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1" r:id="rId6"/>
    <p:sldId id="262" r:id="rId7"/>
    <p:sldId id="259" r:id="rId8"/>
    <p:sldId id="263" r:id="rId9"/>
    <p:sldId id="264" r:id="rId10"/>
    <p:sldId id="265" r:id="rId11"/>
    <p:sldId id="266" r:id="rId12"/>
    <p:sldId id="267" r:id="rId13"/>
    <p:sldId id="268"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Speech Signal</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Deep Neural Network</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Emotions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Speech Signal</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Deep Neural Network</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Emotions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7/1/2021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500"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400" dirty="0">
                <a:solidFill>
                  <a:schemeClr val="bg1"/>
                </a:solidFill>
              </a:rPr>
              <a:t>Emotion Detection Through </a:t>
            </a:r>
            <a:r>
              <a:rPr lang="en-US" sz="4400" dirty="0" err="1">
                <a:solidFill>
                  <a:schemeClr val="bg1"/>
                </a:solidFill>
              </a:rPr>
              <a:t>SPeech</a:t>
            </a:r>
            <a:endParaRPr lang="en-US" sz="44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Divvela </a:t>
            </a:r>
            <a:r>
              <a:rPr lang="en-US" dirty="0" err="1">
                <a:solidFill>
                  <a:srgbClr val="7CEBFF"/>
                </a:solidFill>
              </a:rPr>
              <a:t>vishnu</a:t>
            </a:r>
            <a:r>
              <a:rPr lang="en-US" dirty="0">
                <a:solidFill>
                  <a:srgbClr val="7CEBFF"/>
                </a:solidFill>
              </a:rPr>
              <a:t> </a:t>
            </a:r>
            <a:r>
              <a:rPr lang="en-US" dirty="0" err="1">
                <a:solidFill>
                  <a:srgbClr val="7CEBFF"/>
                </a:solidFill>
              </a:rPr>
              <a:t>sai</a:t>
            </a:r>
            <a:r>
              <a:rPr lang="en-US" dirty="0">
                <a:solidFill>
                  <a:srgbClr val="7CEBFF"/>
                </a:solidFill>
              </a:rPr>
              <a:t> </a:t>
            </a:r>
            <a:r>
              <a:rPr lang="en-US" dirty="0" err="1">
                <a:solidFill>
                  <a:srgbClr val="7CEBFF"/>
                </a:solidFill>
              </a:rPr>
              <a:t>kumar</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0BA7-065A-4FD9-BD97-3CEAB5981FF9}"/>
              </a:ext>
            </a:extLst>
          </p:cNvPr>
          <p:cNvSpPr>
            <a:spLocks noGrp="1"/>
          </p:cNvSpPr>
          <p:nvPr>
            <p:ph type="title"/>
          </p:nvPr>
        </p:nvSpPr>
        <p:spPr/>
        <p:txBody>
          <a:bodyPr/>
          <a:lstStyle/>
          <a:p>
            <a:r>
              <a:rPr lang="en-US" dirty="0"/>
              <a:t>Drawbacks and future scope</a:t>
            </a:r>
            <a:endParaRPr lang="en-IN" dirty="0"/>
          </a:p>
        </p:txBody>
      </p:sp>
      <p:sp>
        <p:nvSpPr>
          <p:cNvPr id="3" name="Content Placeholder 2">
            <a:extLst>
              <a:ext uri="{FF2B5EF4-FFF2-40B4-BE49-F238E27FC236}">
                <a16:creationId xmlns:a16="http://schemas.microsoft.com/office/drawing/2014/main" id="{F2FD8328-CFEE-4FC5-88EA-07B0C6705D94}"/>
              </a:ext>
            </a:extLst>
          </p:cNvPr>
          <p:cNvSpPr>
            <a:spLocks noGrp="1"/>
          </p:cNvSpPr>
          <p:nvPr>
            <p:ph idx="1"/>
          </p:nvPr>
        </p:nvSpPr>
        <p:spPr/>
        <p:txBody>
          <a:bodyPr/>
          <a:lstStyle/>
          <a:p>
            <a:r>
              <a:rPr lang="en-US" dirty="0"/>
              <a:t>You can try different other classifiers as well to predict the emotion behind the audio like CNN, SVM etc.</a:t>
            </a:r>
          </a:p>
          <a:p>
            <a:r>
              <a:rPr lang="en-US" dirty="0"/>
              <a:t>Predicting the Live audio takes a lot of process and its sometimes difficult to process as it is unlike the binary data with some csv files associated with it.</a:t>
            </a:r>
          </a:p>
          <a:p>
            <a:r>
              <a:rPr lang="en-US" dirty="0"/>
              <a:t>In Future, we can predict the random recorded audio as well.</a:t>
            </a:r>
            <a:endParaRPr lang="en-IN" dirty="0"/>
          </a:p>
        </p:txBody>
      </p:sp>
    </p:spTree>
    <p:extLst>
      <p:ext uri="{BB962C8B-B14F-4D97-AF65-F5344CB8AC3E}">
        <p14:creationId xmlns:p14="http://schemas.microsoft.com/office/powerpoint/2010/main" val="361773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Divvela </a:t>
            </a:r>
            <a:r>
              <a:rPr lang="en-US" dirty="0" err="1">
                <a:solidFill>
                  <a:schemeClr val="bg2"/>
                </a:solidFill>
              </a:rPr>
              <a:t>vishnu</a:t>
            </a:r>
            <a:r>
              <a:rPr lang="en-US" dirty="0">
                <a:solidFill>
                  <a:schemeClr val="bg2"/>
                </a:solidFill>
              </a:rPr>
              <a:t> </a:t>
            </a:r>
            <a:r>
              <a:rPr lang="en-US" dirty="0" err="1">
                <a:solidFill>
                  <a:schemeClr val="bg2"/>
                </a:solidFill>
              </a:rPr>
              <a:t>sai</a:t>
            </a:r>
            <a:r>
              <a:rPr lang="en-US" dirty="0">
                <a:solidFill>
                  <a:schemeClr val="bg2"/>
                </a:solidFill>
              </a:rPr>
              <a:t> </a:t>
            </a:r>
            <a:r>
              <a:rPr lang="en-US" dirty="0" err="1">
                <a:solidFill>
                  <a:schemeClr val="bg2"/>
                </a:solidFill>
              </a:rPr>
              <a:t>kumar</a:t>
            </a:r>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994F-E7A8-4EFD-BB9F-E6927B0DB8BD}"/>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8E4480A9-F96D-434C-97D8-96EF5A06C668}"/>
              </a:ext>
            </a:extLst>
          </p:cNvPr>
          <p:cNvSpPr>
            <a:spLocks noGrp="1"/>
          </p:cNvSpPr>
          <p:nvPr>
            <p:ph idx="1"/>
          </p:nvPr>
        </p:nvSpPr>
        <p:spPr/>
        <p:txBody>
          <a:bodyPr/>
          <a:lstStyle/>
          <a:p>
            <a:r>
              <a:rPr lang="en-US" dirty="0"/>
              <a:t>Emotion detection has become one of the biggest marketing strategies,  based on mood of the consumer plays an important role. So to detect the current customer emotion of the person and suggest him the apt product or help him accordingly, will increase the demand of the product or the company.</a:t>
            </a:r>
            <a:endParaRPr lang="en-IN" dirty="0"/>
          </a:p>
        </p:txBody>
      </p:sp>
    </p:spTree>
    <p:extLst>
      <p:ext uri="{BB962C8B-B14F-4D97-AF65-F5344CB8AC3E}">
        <p14:creationId xmlns:p14="http://schemas.microsoft.com/office/powerpoint/2010/main" val="4396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39D-B81D-4E79-9AF0-F573522D40F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9D3CDA4-6FC0-41EA-8256-78199C794A8F}"/>
              </a:ext>
            </a:extLst>
          </p:cNvPr>
          <p:cNvSpPr>
            <a:spLocks noGrp="1"/>
          </p:cNvSpPr>
          <p:nvPr>
            <p:ph idx="1"/>
          </p:nvPr>
        </p:nvSpPr>
        <p:spPr/>
        <p:txBody>
          <a:bodyPr/>
          <a:lstStyle/>
          <a:p>
            <a:r>
              <a:rPr lang="en-US" dirty="0"/>
              <a:t>Humans have the natural ability to use all their available senses for maximum awareness of the received message. The emotional detection is natural for humans but it is a very difficult task for machines.</a:t>
            </a:r>
          </a:p>
          <a:p>
            <a:r>
              <a:rPr lang="en-US" dirty="0"/>
              <a:t>Detecting emotions is one of the most important marketing strategy in the todays world.</a:t>
            </a:r>
          </a:p>
          <a:p>
            <a:r>
              <a:rPr lang="en-US" dirty="0"/>
              <a:t>For this reason, we decided to do a project where we could detect a persons emotions just by their voice which will let us manage many AI related applications.</a:t>
            </a:r>
          </a:p>
          <a:p>
            <a:r>
              <a:rPr lang="en-US" dirty="0"/>
              <a:t>Some examples could be including call centers to play music when one is angry on the call.</a:t>
            </a:r>
            <a:r>
              <a:rPr lang="en-IN" dirty="0"/>
              <a:t>  Another could be a smart car slowing down when one is angry or fearful.</a:t>
            </a:r>
            <a:endParaRPr lang="en-US" dirty="0"/>
          </a:p>
        </p:txBody>
      </p:sp>
    </p:spTree>
    <p:extLst>
      <p:ext uri="{BB962C8B-B14F-4D97-AF65-F5344CB8AC3E}">
        <p14:creationId xmlns:p14="http://schemas.microsoft.com/office/powerpoint/2010/main" val="155330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Basic analogy of project</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369635102"/>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579E-7923-469F-A3C6-F00E14D2FCC1}"/>
              </a:ext>
            </a:extLst>
          </p:cNvPr>
          <p:cNvSpPr>
            <a:spLocks noGrp="1"/>
          </p:cNvSpPr>
          <p:nvPr>
            <p:ph type="title"/>
          </p:nvPr>
        </p:nvSpPr>
        <p:spPr/>
        <p:txBody>
          <a:bodyPr/>
          <a:lstStyle/>
          <a:p>
            <a:r>
              <a:rPr lang="en-US" dirty="0"/>
              <a:t>Dataset used</a:t>
            </a:r>
            <a:endParaRPr lang="en-IN" dirty="0"/>
          </a:p>
        </p:txBody>
      </p:sp>
      <p:sp>
        <p:nvSpPr>
          <p:cNvPr id="3" name="Content Placeholder 2">
            <a:extLst>
              <a:ext uri="{FF2B5EF4-FFF2-40B4-BE49-F238E27FC236}">
                <a16:creationId xmlns:a16="http://schemas.microsoft.com/office/drawing/2014/main" id="{5B247CBC-A2CD-44F8-80F8-7519B8E74175}"/>
              </a:ext>
            </a:extLst>
          </p:cNvPr>
          <p:cNvSpPr>
            <a:spLocks noGrp="1"/>
          </p:cNvSpPr>
          <p:nvPr>
            <p:ph idx="1"/>
          </p:nvPr>
        </p:nvSpPr>
        <p:spPr/>
        <p:txBody>
          <a:bodyPr/>
          <a:lstStyle/>
          <a:p>
            <a:r>
              <a:rPr lang="en-US" dirty="0" err="1"/>
              <a:t>Ravdess</a:t>
            </a:r>
            <a:r>
              <a:rPr lang="en-US" dirty="0"/>
              <a:t>: The Data set includes around 1500 audio file input from 24 different actors. 12 male and 12 female. Where these actors record short audios in Emotions.</a:t>
            </a:r>
          </a:p>
          <a:p>
            <a:r>
              <a:rPr lang="en-US" dirty="0"/>
              <a:t>1=Neutral, 2=calm, 3=happy, 4=sad, 5=angry, 6=fearful, 7=disgust, 8=surprised.</a:t>
            </a:r>
          </a:p>
          <a:p>
            <a:r>
              <a:rPr lang="en-US" dirty="0"/>
              <a:t>Each audio file is  named in such a way that the 7</a:t>
            </a:r>
            <a:r>
              <a:rPr lang="en-US" baseline="30000" dirty="0"/>
              <a:t>th</a:t>
            </a:r>
            <a:r>
              <a:rPr lang="en-US" dirty="0"/>
              <a:t> character is consistent with the different emotions that they represent.</a:t>
            </a:r>
            <a:endParaRPr lang="en-IN" dirty="0"/>
          </a:p>
        </p:txBody>
      </p:sp>
    </p:spTree>
    <p:extLst>
      <p:ext uri="{BB962C8B-B14F-4D97-AF65-F5344CB8AC3E}">
        <p14:creationId xmlns:p14="http://schemas.microsoft.com/office/powerpoint/2010/main" val="194299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07DC72-017E-4735-A8EB-3955E94EC095}"/>
              </a:ext>
            </a:extLst>
          </p:cNvPr>
          <p:cNvSpPr>
            <a:spLocks noGrp="1"/>
          </p:cNvSpPr>
          <p:nvPr>
            <p:ph type="title"/>
          </p:nvPr>
        </p:nvSpPr>
        <p:spPr>
          <a:xfrm>
            <a:off x="601255" y="702156"/>
            <a:ext cx="3409783" cy="1013800"/>
          </a:xfrm>
        </p:spPr>
        <p:txBody>
          <a:bodyPr>
            <a:normAutofit/>
          </a:bodyPr>
          <a:lstStyle/>
          <a:p>
            <a:pPr>
              <a:lnSpc>
                <a:spcPct val="90000"/>
              </a:lnSpc>
            </a:pPr>
            <a:r>
              <a:rPr lang="en-US" sz="1800"/>
              <a:t>Speech to text translation using speech emotion recognition </a:t>
            </a:r>
            <a:r>
              <a:rPr lang="en-US" sz="1800" err="1"/>
              <a:t>api</a:t>
            </a:r>
            <a:r>
              <a:rPr lang="en-US" sz="1800"/>
              <a:t>:</a:t>
            </a:r>
            <a:endParaRPr lang="en-IN" sz="1800"/>
          </a:p>
        </p:txBody>
      </p:sp>
      <p:sp>
        <p:nvSpPr>
          <p:cNvPr id="3" name="Content Placeholder 2">
            <a:extLst>
              <a:ext uri="{FF2B5EF4-FFF2-40B4-BE49-F238E27FC236}">
                <a16:creationId xmlns:a16="http://schemas.microsoft.com/office/drawing/2014/main" id="{2C01BB37-97AB-4355-B517-B5F803EFE460}"/>
              </a:ext>
            </a:extLst>
          </p:cNvPr>
          <p:cNvSpPr>
            <a:spLocks noGrp="1"/>
          </p:cNvSpPr>
          <p:nvPr>
            <p:ph idx="1"/>
          </p:nvPr>
        </p:nvSpPr>
        <p:spPr>
          <a:xfrm>
            <a:off x="601255" y="1964168"/>
            <a:ext cx="3409782" cy="4036582"/>
          </a:xfrm>
        </p:spPr>
        <p:txBody>
          <a:bodyPr>
            <a:normAutofit/>
          </a:bodyPr>
          <a:lstStyle/>
          <a:p>
            <a:r>
              <a:rPr lang="en-US">
                <a:solidFill>
                  <a:schemeClr val="bg1"/>
                </a:solidFill>
              </a:rPr>
              <a:t>Initially we tested the Audio by translating it back into the text mode using Speech emotion API to know what the audio is all about.</a:t>
            </a:r>
          </a:p>
          <a:p>
            <a:endParaRPr lang="en-IN">
              <a:solidFill>
                <a:schemeClr val="bg1"/>
              </a:solidFill>
            </a:endParaRPr>
          </a:p>
        </p:txBody>
      </p:sp>
      <p:pic>
        <p:nvPicPr>
          <p:cNvPr id="1026" name="Picture 2" descr="Converting Speech To Text Using Python">
            <a:extLst>
              <a:ext uri="{FF2B5EF4-FFF2-40B4-BE49-F238E27FC236}">
                <a16:creationId xmlns:a16="http://schemas.microsoft.com/office/drawing/2014/main" id="{DE1DADC0-87CE-4AF5-BDED-A4D9E85674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0284"/>
            <a:ext cx="6489819" cy="3018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85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91F40A-769C-4FD9-A435-DF01035622C1}"/>
              </a:ext>
            </a:extLst>
          </p:cNvPr>
          <p:cNvSpPr>
            <a:spLocks noGrp="1"/>
          </p:cNvSpPr>
          <p:nvPr>
            <p:ph type="title"/>
          </p:nvPr>
        </p:nvSpPr>
        <p:spPr>
          <a:xfrm>
            <a:off x="601255" y="702156"/>
            <a:ext cx="3409783" cy="1013800"/>
          </a:xfrm>
        </p:spPr>
        <p:txBody>
          <a:bodyPr>
            <a:normAutofit/>
          </a:bodyPr>
          <a:lstStyle/>
          <a:p>
            <a:r>
              <a:rPr lang="en-US" dirty="0"/>
              <a:t>Analyzing audio signals:</a:t>
            </a:r>
            <a:endParaRPr lang="en-IN" dirty="0"/>
          </a:p>
        </p:txBody>
      </p:sp>
      <p:sp>
        <p:nvSpPr>
          <p:cNvPr id="3" name="Content Placeholder 2">
            <a:extLst>
              <a:ext uri="{FF2B5EF4-FFF2-40B4-BE49-F238E27FC236}">
                <a16:creationId xmlns:a16="http://schemas.microsoft.com/office/drawing/2014/main" id="{F69043DD-B1CA-490A-80A9-D260DF043838}"/>
              </a:ext>
            </a:extLst>
          </p:cNvPr>
          <p:cNvSpPr>
            <a:spLocks noGrp="1"/>
          </p:cNvSpPr>
          <p:nvPr>
            <p:ph idx="1"/>
          </p:nvPr>
        </p:nvSpPr>
        <p:spPr>
          <a:xfrm>
            <a:off x="601255" y="1964168"/>
            <a:ext cx="3409782" cy="4036582"/>
          </a:xfrm>
        </p:spPr>
        <p:txBody>
          <a:bodyPr>
            <a:normAutofit/>
          </a:bodyPr>
          <a:lstStyle/>
          <a:p>
            <a:r>
              <a:rPr lang="en-US">
                <a:solidFill>
                  <a:schemeClr val="bg1"/>
                </a:solidFill>
              </a:rPr>
              <a:t>Second Step is to test out the audio files by plotting out the waveform and spectrogram to see the sample audio files.</a:t>
            </a:r>
          </a:p>
          <a:p>
            <a:endParaRPr lang="en-IN">
              <a:solidFill>
                <a:schemeClr val="bg1"/>
              </a:solidFill>
            </a:endParaRPr>
          </a:p>
        </p:txBody>
      </p:sp>
      <p:pic>
        <p:nvPicPr>
          <p:cNvPr id="2050" name="Picture 2" descr="how can i center an audio signal? - Signal Processing Stack Exchange">
            <a:extLst>
              <a:ext uri="{FF2B5EF4-FFF2-40B4-BE49-F238E27FC236}">
                <a16:creationId xmlns:a16="http://schemas.microsoft.com/office/drawing/2014/main" id="{E9D4EF69-7CF7-4ABE-AB31-EC701EB989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616088"/>
            <a:ext cx="6489819" cy="364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3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F5DE-FE78-4EC9-8E6F-CC771A00709B}"/>
              </a:ext>
            </a:extLst>
          </p:cNvPr>
          <p:cNvSpPr>
            <a:spLocks noGrp="1"/>
          </p:cNvSpPr>
          <p:nvPr>
            <p:ph type="title"/>
          </p:nvPr>
        </p:nvSpPr>
        <p:spPr>
          <a:xfrm>
            <a:off x="581192" y="702156"/>
            <a:ext cx="11029616" cy="1013800"/>
          </a:xfrm>
        </p:spPr>
        <p:txBody>
          <a:bodyPr>
            <a:normAutofit/>
          </a:bodyPr>
          <a:lstStyle/>
          <a:p>
            <a:r>
              <a:rPr lang="en-US" dirty="0"/>
              <a:t>Building the model</a:t>
            </a:r>
            <a:endParaRPr lang="en-IN" dirty="0"/>
          </a:p>
        </p:txBody>
      </p:sp>
      <p:sp>
        <p:nvSpPr>
          <p:cNvPr id="71"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roduction | Text classification guide | Google Developers">
            <a:extLst>
              <a:ext uri="{FF2B5EF4-FFF2-40B4-BE49-F238E27FC236}">
                <a16:creationId xmlns:a16="http://schemas.microsoft.com/office/drawing/2014/main" id="{0BFBA87F-7375-4965-B2EE-6BEFBAFBF1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2945034"/>
            <a:ext cx="4962525" cy="248126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955316C-E4B3-4747-A6B8-98F84BE0FEE6}"/>
              </a:ext>
            </a:extLst>
          </p:cNvPr>
          <p:cNvSpPr>
            <a:spLocks noGrp="1"/>
          </p:cNvSpPr>
          <p:nvPr>
            <p:ph idx="1"/>
          </p:nvPr>
        </p:nvSpPr>
        <p:spPr>
          <a:xfrm>
            <a:off x="6335805" y="2180496"/>
            <a:ext cx="5275001" cy="4045683"/>
          </a:xfrm>
        </p:spPr>
        <p:txBody>
          <a:bodyPr>
            <a:normAutofit/>
          </a:bodyPr>
          <a:lstStyle/>
          <a:p>
            <a:r>
              <a:rPr lang="en-US" dirty="0"/>
              <a:t>Since the project is a classification problem, </a:t>
            </a:r>
            <a:r>
              <a:rPr lang="en-US" dirty="0" err="1"/>
              <a:t>MultiLayer</a:t>
            </a:r>
            <a:r>
              <a:rPr lang="en-US" dirty="0"/>
              <a:t> Perceptron seems the obvious choice. We choose this model to predict the right emotions.</a:t>
            </a:r>
          </a:p>
          <a:p>
            <a:r>
              <a:rPr lang="en-US" dirty="0"/>
              <a:t>The classifier connects to a Neural Network. Unlike other classification algorithms such as Support Vectors or Naïve Bayes Classifier, </a:t>
            </a:r>
            <a:r>
              <a:rPr lang="en-US" dirty="0" err="1"/>
              <a:t>MLPClassfier</a:t>
            </a:r>
            <a:r>
              <a:rPr lang="en-US" dirty="0"/>
              <a:t> relies on an underlying Neural Network to perform the task of classification.</a:t>
            </a:r>
            <a:endParaRPr lang="en-IN" dirty="0"/>
          </a:p>
        </p:txBody>
      </p:sp>
    </p:spTree>
    <p:extLst>
      <p:ext uri="{BB962C8B-B14F-4D97-AF65-F5344CB8AC3E}">
        <p14:creationId xmlns:p14="http://schemas.microsoft.com/office/powerpoint/2010/main" val="238925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BDA-BE8B-450F-8A8A-F0A4CBDEEDDE}"/>
              </a:ext>
            </a:extLst>
          </p:cNvPr>
          <p:cNvSpPr>
            <a:spLocks noGrp="1"/>
          </p:cNvSpPr>
          <p:nvPr>
            <p:ph type="title"/>
          </p:nvPr>
        </p:nvSpPr>
        <p:spPr/>
        <p:txBody>
          <a:bodyPr/>
          <a:lstStyle/>
          <a:p>
            <a:r>
              <a:rPr lang="en-US" dirty="0"/>
              <a:t>Conclusions and challenges</a:t>
            </a:r>
            <a:endParaRPr lang="en-IN" dirty="0"/>
          </a:p>
        </p:txBody>
      </p:sp>
      <p:sp>
        <p:nvSpPr>
          <p:cNvPr id="3" name="Content Placeholder 2">
            <a:extLst>
              <a:ext uri="{FF2B5EF4-FFF2-40B4-BE49-F238E27FC236}">
                <a16:creationId xmlns:a16="http://schemas.microsoft.com/office/drawing/2014/main" id="{15E8875B-A9CD-42DA-A2FB-FDD113C93159}"/>
              </a:ext>
            </a:extLst>
          </p:cNvPr>
          <p:cNvSpPr>
            <a:spLocks noGrp="1"/>
          </p:cNvSpPr>
          <p:nvPr>
            <p:ph idx="1"/>
          </p:nvPr>
        </p:nvSpPr>
        <p:spPr/>
        <p:txBody>
          <a:bodyPr/>
          <a:lstStyle/>
          <a:p>
            <a:r>
              <a:rPr lang="en-US" dirty="0"/>
              <a:t>The literature in speech emotion detection Is not very rich and researchers are still debating what features influence the recognition of emotion in speech. There is also considerable uncertainty as to the best algorithm for classifying emotion, and which emotions to class together.</a:t>
            </a:r>
          </a:p>
          <a:p>
            <a:r>
              <a:rPr lang="en-US" dirty="0"/>
              <a:t>In the real problem, different individuals reveal their emotions in a diverse degree and manner. There are also many differences between acted and spontaneous speech.</a:t>
            </a:r>
          </a:p>
        </p:txBody>
      </p:sp>
    </p:spTree>
    <p:extLst>
      <p:ext uri="{BB962C8B-B14F-4D97-AF65-F5344CB8AC3E}">
        <p14:creationId xmlns:p14="http://schemas.microsoft.com/office/powerpoint/2010/main" val="19929417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22</TotalTime>
  <Words>558</Words>
  <Application>Microsoft Office PowerPoint</Application>
  <PresentationFormat>Widescreen</PresentationFormat>
  <Paragraphs>36</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Emotion Detection Through SPeech</vt:lpstr>
      <vt:lpstr>Introduction </vt:lpstr>
      <vt:lpstr>introduction</vt:lpstr>
      <vt:lpstr>Basic analogy of project</vt:lpstr>
      <vt:lpstr>Dataset used</vt:lpstr>
      <vt:lpstr>Speech to text translation using speech emotion recognition api:</vt:lpstr>
      <vt:lpstr>Analyzing audio signals:</vt:lpstr>
      <vt:lpstr>Building the model</vt:lpstr>
      <vt:lpstr>Conclusions and challenges</vt:lpstr>
      <vt:lpstr>Drawbacks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Through SPeech</dc:title>
  <dc:creator>Vishnu Sai Kumar Divvela</dc:creator>
  <cp:lastModifiedBy>Vishnu Sai Kumar Divvela</cp:lastModifiedBy>
  <cp:revision>3</cp:revision>
  <dcterms:created xsi:type="dcterms:W3CDTF">2021-07-01T02:31:20Z</dcterms:created>
  <dcterms:modified xsi:type="dcterms:W3CDTF">2021-07-01T02:54:13Z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