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regular.fntdata"/><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6dff180f7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6dff180f7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dff180f7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dff180f7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dff180f70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dff180f70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dff180f7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dff180f7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dff180f70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dff180f70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dff180f7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dff180f7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dff180f70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6dff180f70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6dff180f70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6dff180f70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6dff180f7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6dff180f7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6dff180f7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6dff180f7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dff180f70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dff180f70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dff180f7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dff180f7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dff180f70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dff180f70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dff180f7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dff180f7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dff180f7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dff180f7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0"/>
              </a:spcBef>
              <a:spcAft>
                <a:spcPts val="0"/>
              </a:spcAft>
              <a:buClr>
                <a:schemeClr val="accent1"/>
              </a:buClr>
              <a:buSzPts val="1400"/>
              <a:buChar char="○"/>
              <a:defRPr>
                <a:solidFill>
                  <a:schemeClr val="accent1"/>
                </a:solidFill>
                <a:highlight>
                  <a:schemeClr val="lt1"/>
                </a:highlight>
              </a:defRPr>
            </a:lvl2pPr>
            <a:lvl3pPr indent="-317500" lvl="2" marL="1371600" rtl="0">
              <a:spcBef>
                <a:spcPts val="0"/>
              </a:spcBef>
              <a:spcAft>
                <a:spcPts val="0"/>
              </a:spcAft>
              <a:buClr>
                <a:schemeClr val="accent1"/>
              </a:buClr>
              <a:buSzPts val="1400"/>
              <a:buChar char="■"/>
              <a:defRPr>
                <a:solidFill>
                  <a:schemeClr val="accent1"/>
                </a:solidFill>
                <a:highlight>
                  <a:schemeClr val="lt1"/>
                </a:highlight>
              </a:defRPr>
            </a:lvl3pPr>
            <a:lvl4pPr indent="-317500" lvl="3" marL="1828800" rtl="0">
              <a:spcBef>
                <a:spcPts val="0"/>
              </a:spcBef>
              <a:spcAft>
                <a:spcPts val="0"/>
              </a:spcAft>
              <a:buClr>
                <a:schemeClr val="accent1"/>
              </a:buClr>
              <a:buSzPts val="1400"/>
              <a:buChar char="●"/>
              <a:defRPr>
                <a:solidFill>
                  <a:schemeClr val="accent1"/>
                </a:solidFill>
                <a:highlight>
                  <a:schemeClr val="lt1"/>
                </a:highlight>
              </a:defRPr>
            </a:lvl4pPr>
            <a:lvl5pPr indent="-317500" lvl="4" marL="2286000" rtl="0">
              <a:spcBef>
                <a:spcPts val="0"/>
              </a:spcBef>
              <a:spcAft>
                <a:spcPts val="0"/>
              </a:spcAft>
              <a:buClr>
                <a:schemeClr val="accent1"/>
              </a:buClr>
              <a:buSzPts val="1400"/>
              <a:buChar char="○"/>
              <a:defRPr>
                <a:solidFill>
                  <a:schemeClr val="accent1"/>
                </a:solidFill>
                <a:highlight>
                  <a:schemeClr val="lt1"/>
                </a:highlight>
              </a:defRPr>
            </a:lvl5pPr>
            <a:lvl6pPr indent="-317500" lvl="5" marL="2743200" rtl="0">
              <a:spcBef>
                <a:spcPts val="0"/>
              </a:spcBef>
              <a:spcAft>
                <a:spcPts val="0"/>
              </a:spcAft>
              <a:buClr>
                <a:schemeClr val="accent1"/>
              </a:buClr>
              <a:buSzPts val="1400"/>
              <a:buChar char="■"/>
              <a:defRPr>
                <a:solidFill>
                  <a:schemeClr val="accent1"/>
                </a:solidFill>
                <a:highlight>
                  <a:schemeClr val="lt1"/>
                </a:highlight>
              </a:defRPr>
            </a:lvl6pPr>
            <a:lvl7pPr indent="-317500" lvl="6" marL="3200400" rtl="0">
              <a:spcBef>
                <a:spcPts val="0"/>
              </a:spcBef>
              <a:spcAft>
                <a:spcPts val="0"/>
              </a:spcAft>
              <a:buClr>
                <a:schemeClr val="accent1"/>
              </a:buClr>
              <a:buSzPts val="1400"/>
              <a:buChar char="●"/>
              <a:defRPr>
                <a:solidFill>
                  <a:schemeClr val="accent1"/>
                </a:solidFill>
                <a:highlight>
                  <a:schemeClr val="lt1"/>
                </a:highlight>
              </a:defRPr>
            </a:lvl7pPr>
            <a:lvl8pPr indent="-317500" lvl="7" marL="3657600" rtl="0">
              <a:spcBef>
                <a:spcPts val="0"/>
              </a:spcBef>
              <a:spcAft>
                <a:spcPts val="0"/>
              </a:spcAft>
              <a:buClr>
                <a:schemeClr val="accent1"/>
              </a:buClr>
              <a:buSzPts val="1400"/>
              <a:buChar char="○"/>
              <a:defRPr>
                <a:solidFill>
                  <a:schemeClr val="accent1"/>
                </a:solidFill>
                <a:highlight>
                  <a:schemeClr val="lt1"/>
                </a:highlight>
              </a:defRPr>
            </a:lvl8pPr>
            <a:lvl9pPr indent="-317500" lvl="8" marL="4114800" rtl="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GRaph Summarization</a:t>
            </a:r>
            <a:endParaRPr/>
          </a:p>
          <a:p>
            <a:pPr indent="0" lvl="0" marL="0" rtl="0" algn="ctr">
              <a:spcBef>
                <a:spcPts val="0"/>
              </a:spcBef>
              <a:spcAft>
                <a:spcPts val="0"/>
              </a:spcAft>
              <a:buNone/>
            </a:pPr>
            <a:r>
              <a:rPr lang="en-GB" sz="3000"/>
              <a:t>Module 3</a:t>
            </a:r>
            <a:endParaRPr sz="30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By Afrin Siddiqui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TimeCrunch Algorithm</a:t>
            </a:r>
            <a:endParaRPr/>
          </a:p>
        </p:txBody>
      </p:sp>
      <p:pic>
        <p:nvPicPr>
          <p:cNvPr id="111" name="Google Shape;111;p22"/>
          <p:cNvPicPr preferRelativeResize="0"/>
          <p:nvPr/>
        </p:nvPicPr>
        <p:blipFill rotWithShape="1">
          <a:blip r:embed="rId3">
            <a:alphaModFix/>
          </a:blip>
          <a:srcRect b="24921" l="31974" r="32299" t="27671"/>
          <a:stretch/>
        </p:blipFill>
        <p:spPr>
          <a:xfrm>
            <a:off x="2170436" y="1155100"/>
            <a:ext cx="4803125" cy="3585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Knowledge graph construction</a:t>
            </a:r>
            <a:endParaRPr/>
          </a:p>
        </p:txBody>
      </p:sp>
      <p:sp>
        <p:nvSpPr>
          <p:cNvPr id="117" name="Google Shape;117;p23"/>
          <p:cNvSpPr txBox="1"/>
          <p:nvPr/>
        </p:nvSpPr>
        <p:spPr>
          <a:xfrm>
            <a:off x="349650" y="1044850"/>
            <a:ext cx="84447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Source Code Pro"/>
                <a:ea typeface="Source Code Pro"/>
                <a:cs typeface="Source Code Pro"/>
                <a:sym typeface="Source Code Pro"/>
              </a:rPr>
              <a:t>In 2012, Google officially proposed the concept of the knowledge graph, which aims to assist intelligent search engines. After the knowledge graph was formally proposed, it was quickly popularized in academia and industry and was widely used in intelligent search, personalized recommendation, intelligence analysis, anti-fraud and other fields. </a:t>
            </a:r>
            <a:endParaRPr>
              <a:latin typeface="Source Code Pro"/>
              <a:ea typeface="Source Code Pro"/>
              <a:cs typeface="Source Code Pro"/>
              <a:sym typeface="Source Code Pro"/>
            </a:endParaRPr>
          </a:p>
          <a:p>
            <a:pPr indent="0" lvl="0" marL="0" rtl="0" algn="just">
              <a:spcBef>
                <a:spcPts val="0"/>
              </a:spcBef>
              <a:spcAft>
                <a:spcPts val="0"/>
              </a:spcAft>
              <a:buNone/>
            </a:pPr>
            <a:r>
              <a:t/>
            </a:r>
            <a:endParaRPr>
              <a:latin typeface="Source Code Pro"/>
              <a:ea typeface="Source Code Pro"/>
              <a:cs typeface="Source Code Pro"/>
              <a:sym typeface="Source Code Pro"/>
            </a:endParaRPr>
          </a:p>
          <a:p>
            <a:pPr indent="0" lvl="0" marL="0" rtl="0" algn="just">
              <a:spcBef>
                <a:spcPts val="0"/>
              </a:spcBef>
              <a:spcAft>
                <a:spcPts val="0"/>
              </a:spcAft>
              <a:buNone/>
            </a:pPr>
            <a:r>
              <a:rPr lang="en-GB">
                <a:latin typeface="Source Code Pro"/>
                <a:ea typeface="Source Code Pro"/>
                <a:cs typeface="Source Code Pro"/>
                <a:sym typeface="Source Code Pro"/>
              </a:rPr>
              <a:t>Essentially, a knowledge graph is a semantic network and knowledge base with a directed graph structure that describes entities (concepts) and their relationships in the physical world in symbolic form. </a:t>
            </a:r>
            <a:endParaRPr>
              <a:latin typeface="Source Code Pro"/>
              <a:ea typeface="Source Code Pro"/>
              <a:cs typeface="Source Code Pro"/>
              <a:sym typeface="Source Code Pro"/>
            </a:endParaRPr>
          </a:p>
          <a:p>
            <a:pPr indent="0" lvl="0" marL="0" rtl="0" algn="just">
              <a:spcBef>
                <a:spcPts val="0"/>
              </a:spcBef>
              <a:spcAft>
                <a:spcPts val="0"/>
              </a:spcAft>
              <a:buNone/>
            </a:pPr>
            <a:r>
              <a:t/>
            </a:r>
            <a:endParaRPr>
              <a:latin typeface="Source Code Pro"/>
              <a:ea typeface="Source Code Pro"/>
              <a:cs typeface="Source Code Pro"/>
              <a:sym typeface="Source Code Pro"/>
            </a:endParaRPr>
          </a:p>
          <a:p>
            <a:pPr indent="0" lvl="0" marL="0" rtl="0" algn="just">
              <a:spcBef>
                <a:spcPts val="0"/>
              </a:spcBef>
              <a:spcAft>
                <a:spcPts val="0"/>
              </a:spcAft>
              <a:buNone/>
            </a:pPr>
            <a:r>
              <a:rPr lang="en-GB">
                <a:latin typeface="Source Code Pro"/>
                <a:ea typeface="Source Code Pro"/>
                <a:cs typeface="Source Code Pro"/>
                <a:sym typeface="Source Code Pro"/>
              </a:rPr>
              <a:t>The knowledge graph is represented in the form of triples (Entity1- Relation-Entity2), where the nodes of the graph represent entities or concepts, and the edges represent the relationships between entities or concepts.</a:t>
            </a:r>
            <a:endParaRPr>
              <a:latin typeface="Source Code Pro"/>
              <a:ea typeface="Source Code Pro"/>
              <a:cs typeface="Source Code Pro"/>
              <a:sym typeface="Source Code Pro"/>
            </a:endParaRPr>
          </a:p>
          <a:p>
            <a:pPr indent="0" lvl="0" marL="0" rtl="0" algn="just">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 we need </a:t>
            </a:r>
            <a:r>
              <a:rPr lang="en-GB"/>
              <a:t>Knowledge graphS?</a:t>
            </a:r>
            <a:endParaRPr/>
          </a:p>
        </p:txBody>
      </p:sp>
      <p:sp>
        <p:nvSpPr>
          <p:cNvPr id="123" name="Google Shape;123;p24"/>
          <p:cNvSpPr txBox="1"/>
          <p:nvPr/>
        </p:nvSpPr>
        <p:spPr>
          <a:xfrm>
            <a:off x="311700" y="1093850"/>
            <a:ext cx="79605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a:solidFill>
                  <a:schemeClr val="dk2"/>
                </a:solidFill>
                <a:latin typeface="Source Code Pro"/>
                <a:ea typeface="Source Code Pro"/>
                <a:cs typeface="Source Code Pro"/>
                <a:sym typeface="Source Code Pro"/>
              </a:rPr>
              <a:t>Knowledge graphs are a new method of knowledge representation.</a:t>
            </a:r>
            <a:r>
              <a:rPr lang="en-GB">
                <a:solidFill>
                  <a:schemeClr val="dk2"/>
                </a:solidFill>
                <a:latin typeface="Source Code Pro"/>
                <a:ea typeface="Source Code Pro"/>
                <a:cs typeface="Source Code Pro"/>
                <a:sym typeface="Source Code Pro"/>
              </a:rPr>
              <a:t> </a:t>
            </a:r>
            <a:endParaRPr>
              <a:solidFill>
                <a:schemeClr val="dk2"/>
              </a:solidFill>
              <a:latin typeface="Source Code Pro"/>
              <a:ea typeface="Source Code Pro"/>
              <a:cs typeface="Source Code Pro"/>
              <a:sym typeface="Source Code Pro"/>
            </a:endParaRPr>
          </a:p>
          <a:p>
            <a:pPr indent="-317500" lvl="0" marL="457200" rtl="0" algn="just">
              <a:spcBef>
                <a:spcPts val="0"/>
              </a:spcBef>
              <a:spcAft>
                <a:spcPts val="0"/>
              </a:spcAft>
              <a:buClr>
                <a:schemeClr val="dk2"/>
              </a:buClr>
              <a:buSzPts val="1400"/>
              <a:buFont typeface="Source Code Pro"/>
              <a:buChar char="●"/>
            </a:pPr>
            <a:r>
              <a:rPr lang="en-GB">
                <a:solidFill>
                  <a:schemeClr val="dk2"/>
                </a:solidFill>
                <a:latin typeface="Source Code Pro"/>
                <a:ea typeface="Source Code Pro"/>
                <a:cs typeface="Source Code Pro"/>
                <a:sym typeface="Source Code Pro"/>
              </a:rPr>
              <a:t>In essence, the semantic web is an early form of the knowledge graph, which is an abstract concept that describes entities and relationships between entities in the objective world and is also a networked knowledge base composed of entities, properties, and relationships. </a:t>
            </a:r>
            <a:endParaRPr>
              <a:solidFill>
                <a:schemeClr val="dk2"/>
              </a:solidFill>
              <a:latin typeface="Source Code Pro"/>
              <a:ea typeface="Source Code Pro"/>
              <a:cs typeface="Source Code Pro"/>
              <a:sym typeface="Source Code Pro"/>
            </a:endParaRPr>
          </a:p>
          <a:p>
            <a:pPr indent="0" lvl="0" marL="0" rtl="0" algn="just">
              <a:spcBef>
                <a:spcPts val="0"/>
              </a:spcBef>
              <a:spcAft>
                <a:spcPts val="0"/>
              </a:spcAft>
              <a:buNone/>
            </a:pPr>
            <a:r>
              <a:t/>
            </a:r>
            <a:endParaRPr>
              <a:solidFill>
                <a:schemeClr val="dk2"/>
              </a:solidFill>
              <a:latin typeface="Source Code Pro"/>
              <a:ea typeface="Source Code Pro"/>
              <a:cs typeface="Source Code Pro"/>
              <a:sym typeface="Source Code Pro"/>
            </a:endParaRPr>
          </a:p>
          <a:p>
            <a:pPr indent="-317500" lvl="0" marL="457200" rtl="0" algn="just">
              <a:spcBef>
                <a:spcPts val="0"/>
              </a:spcBef>
              <a:spcAft>
                <a:spcPts val="0"/>
              </a:spcAft>
              <a:buClr>
                <a:schemeClr val="dk2"/>
              </a:buClr>
              <a:buSzPts val="1400"/>
              <a:buFont typeface="Source Code Pro"/>
              <a:buChar char="●"/>
            </a:pPr>
            <a:r>
              <a:rPr lang="en-GB">
                <a:solidFill>
                  <a:schemeClr val="dk2"/>
                </a:solidFill>
                <a:latin typeface="Source Code Pro"/>
                <a:ea typeface="Source Code Pro"/>
                <a:cs typeface="Source Code Pro"/>
                <a:sym typeface="Source Code Pro"/>
              </a:rPr>
              <a:t>A knowledge graph is a collection of concepts, entities, and their relationships in the abstract physical world. The knowledge graph has changed the traditional method of information retrieval.</a:t>
            </a:r>
            <a:endParaRPr>
              <a:solidFill>
                <a:schemeClr val="dk2"/>
              </a:solidFill>
              <a:latin typeface="Source Code Pro"/>
              <a:ea typeface="Source Code Pro"/>
              <a:cs typeface="Source Code Pro"/>
              <a:sym typeface="Source Code Pro"/>
            </a:endParaRPr>
          </a:p>
          <a:p>
            <a:pPr indent="0" lvl="0" marL="0" rtl="0" algn="just">
              <a:spcBef>
                <a:spcPts val="0"/>
              </a:spcBef>
              <a:spcAft>
                <a:spcPts val="0"/>
              </a:spcAft>
              <a:buNone/>
            </a:pPr>
            <a:r>
              <a:t/>
            </a:r>
            <a:endParaRPr>
              <a:solidFill>
                <a:schemeClr val="dk2"/>
              </a:solidFill>
              <a:latin typeface="Source Code Pro"/>
              <a:ea typeface="Source Code Pro"/>
              <a:cs typeface="Source Code Pro"/>
              <a:sym typeface="Source Code Pro"/>
            </a:endParaRPr>
          </a:p>
          <a:p>
            <a:pPr indent="-317500" lvl="0" marL="457200" rtl="0" algn="just">
              <a:spcBef>
                <a:spcPts val="0"/>
              </a:spcBef>
              <a:spcAft>
                <a:spcPts val="0"/>
              </a:spcAft>
              <a:buClr>
                <a:schemeClr val="dk2"/>
              </a:buClr>
              <a:buSzPts val="1400"/>
              <a:buFont typeface="Source Code Pro"/>
              <a:buChar char="●"/>
            </a:pPr>
            <a:r>
              <a:rPr lang="en-GB">
                <a:solidFill>
                  <a:schemeClr val="dk2"/>
                </a:solidFill>
                <a:latin typeface="Source Code Pro"/>
                <a:ea typeface="Source Code Pro"/>
                <a:cs typeface="Source Code Pro"/>
                <a:sym typeface="Source Code Pro"/>
              </a:rPr>
              <a:t>The construction of this knowledge graph can provide services for users of surveying and remote sensing, surveying and remote-sensing experts, and developers of surveying and remote-sensing software. </a:t>
            </a:r>
            <a:endParaRPr>
              <a:solidFill>
                <a:schemeClr val="dk2"/>
              </a:solidFill>
              <a:latin typeface="Source Code Pro"/>
              <a:ea typeface="Source Code Pro"/>
              <a:cs typeface="Source Code Pro"/>
              <a:sym typeface="Source Code Pro"/>
            </a:endParaRPr>
          </a:p>
          <a:p>
            <a:pPr indent="0" lvl="0" marL="0" rtl="0" algn="just">
              <a:spcBef>
                <a:spcPts val="0"/>
              </a:spcBef>
              <a:spcAft>
                <a:spcPts val="0"/>
              </a:spcAft>
              <a:buNone/>
            </a:pPr>
            <a:r>
              <a:t/>
            </a:r>
            <a:endParaRPr>
              <a:solidFill>
                <a:schemeClr val="dk2"/>
              </a:solidFill>
              <a:latin typeface="Source Code Pro"/>
              <a:ea typeface="Source Code Pro"/>
              <a:cs typeface="Source Code Pro"/>
              <a:sym typeface="Source Code Pro"/>
            </a:endParaRPr>
          </a:p>
          <a:p>
            <a:pPr indent="-317500" lvl="0" marL="457200" rtl="0" algn="just">
              <a:spcBef>
                <a:spcPts val="0"/>
              </a:spcBef>
              <a:spcAft>
                <a:spcPts val="0"/>
              </a:spcAft>
              <a:buClr>
                <a:schemeClr val="dk2"/>
              </a:buClr>
              <a:buSzPts val="1400"/>
              <a:buFont typeface="Source Code Pro"/>
              <a:buChar char="●"/>
            </a:pPr>
            <a:r>
              <a:rPr lang="en-GB">
                <a:solidFill>
                  <a:schemeClr val="dk2"/>
                </a:solidFill>
                <a:latin typeface="Source Code Pro"/>
                <a:ea typeface="Source Code Pro"/>
                <a:cs typeface="Source Code Pro"/>
                <a:sym typeface="Source Code Pro"/>
              </a:rPr>
              <a:t>Users can visualize knowledge through the knowledge graph and discover the relationship between knowledge more easily. </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 we need Knowledge graphS? (contd...)</a:t>
            </a:r>
            <a:endParaRPr/>
          </a:p>
        </p:txBody>
      </p:sp>
      <p:sp>
        <p:nvSpPr>
          <p:cNvPr id="129" name="Google Shape;129;p25"/>
          <p:cNvSpPr txBox="1"/>
          <p:nvPr/>
        </p:nvSpPr>
        <p:spPr>
          <a:xfrm>
            <a:off x="311700" y="1093850"/>
            <a:ext cx="7960500" cy="427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a:solidFill>
                  <a:schemeClr val="dk2"/>
                </a:solidFill>
                <a:latin typeface="Source Code Pro"/>
                <a:ea typeface="Source Code Pro"/>
                <a:cs typeface="Source Code Pro"/>
                <a:sym typeface="Source Code Pro"/>
              </a:rPr>
              <a:t>Knowledge graphs are a new method of knowledge representation.</a:t>
            </a:r>
            <a:r>
              <a:rPr lang="en-GB">
                <a:solidFill>
                  <a:schemeClr val="dk2"/>
                </a:solidFill>
                <a:latin typeface="Source Code Pro"/>
                <a:ea typeface="Source Code Pro"/>
                <a:cs typeface="Source Code Pro"/>
                <a:sym typeface="Source Code Pro"/>
              </a:rPr>
              <a:t> </a:t>
            </a:r>
            <a:endParaRPr>
              <a:solidFill>
                <a:schemeClr val="dk2"/>
              </a:solidFill>
              <a:latin typeface="Source Code Pro"/>
              <a:ea typeface="Source Code Pro"/>
              <a:cs typeface="Source Code Pro"/>
              <a:sym typeface="Source Code Pro"/>
            </a:endParaRPr>
          </a:p>
          <a:p>
            <a:pPr indent="0" lvl="0" marL="0" rtl="0" algn="just">
              <a:spcBef>
                <a:spcPts val="0"/>
              </a:spcBef>
              <a:spcAft>
                <a:spcPts val="0"/>
              </a:spcAft>
              <a:buNone/>
            </a:pPr>
            <a:r>
              <a:t/>
            </a:r>
            <a:endParaRPr>
              <a:solidFill>
                <a:schemeClr val="dk2"/>
              </a:solidFill>
              <a:latin typeface="Source Code Pro"/>
              <a:ea typeface="Source Code Pro"/>
              <a:cs typeface="Source Code Pro"/>
              <a:sym typeface="Source Code Pro"/>
            </a:endParaRPr>
          </a:p>
          <a:p>
            <a:pPr indent="-317500" lvl="0" marL="457200" rtl="0" algn="just">
              <a:spcBef>
                <a:spcPts val="0"/>
              </a:spcBef>
              <a:spcAft>
                <a:spcPts val="0"/>
              </a:spcAft>
              <a:buClr>
                <a:schemeClr val="dk2"/>
              </a:buClr>
              <a:buSzPts val="1400"/>
              <a:buFont typeface="Source Code Pro"/>
              <a:buChar char="●"/>
            </a:pPr>
            <a:r>
              <a:rPr lang="en-GB">
                <a:solidFill>
                  <a:schemeClr val="dk2"/>
                </a:solidFill>
                <a:latin typeface="Source Code Pro"/>
                <a:ea typeface="Source Code Pro"/>
                <a:cs typeface="Source Code Pro"/>
                <a:sym typeface="Source Code Pro"/>
              </a:rPr>
              <a:t>Searches conducted through the knowledge graph improve the user’s search efficiency. </a:t>
            </a:r>
            <a:endParaRPr>
              <a:solidFill>
                <a:schemeClr val="dk2"/>
              </a:solidFill>
              <a:latin typeface="Source Code Pro"/>
              <a:ea typeface="Source Code Pro"/>
              <a:cs typeface="Source Code Pro"/>
              <a:sym typeface="Source Code Pro"/>
            </a:endParaRPr>
          </a:p>
          <a:p>
            <a:pPr indent="0" lvl="0" marL="0" rtl="0" algn="just">
              <a:spcBef>
                <a:spcPts val="0"/>
              </a:spcBef>
              <a:spcAft>
                <a:spcPts val="0"/>
              </a:spcAft>
              <a:buNone/>
            </a:pPr>
            <a:r>
              <a:t/>
            </a:r>
            <a:endParaRPr>
              <a:solidFill>
                <a:schemeClr val="dk2"/>
              </a:solidFill>
              <a:latin typeface="Source Code Pro"/>
              <a:ea typeface="Source Code Pro"/>
              <a:cs typeface="Source Code Pro"/>
              <a:sym typeface="Source Code Pro"/>
            </a:endParaRPr>
          </a:p>
          <a:p>
            <a:pPr indent="-317500" lvl="0" marL="457200" rtl="0" algn="just">
              <a:spcBef>
                <a:spcPts val="0"/>
              </a:spcBef>
              <a:spcAft>
                <a:spcPts val="0"/>
              </a:spcAft>
              <a:buClr>
                <a:schemeClr val="dk2"/>
              </a:buClr>
              <a:buSzPts val="1400"/>
              <a:buFont typeface="Source Code Pro"/>
              <a:buChar char="●"/>
            </a:pPr>
            <a:r>
              <a:rPr lang="en-GB">
                <a:solidFill>
                  <a:schemeClr val="dk2"/>
                </a:solidFill>
                <a:latin typeface="Source Code Pro"/>
                <a:ea typeface="Source Code Pro"/>
                <a:cs typeface="Source Code Pro"/>
                <a:sym typeface="Source Code Pro"/>
              </a:rPr>
              <a:t>Remote-sensing experts gain insights and discover new rules in the field of surveying and remote sensing through the inference function of the knowledge graph. </a:t>
            </a:r>
            <a:endParaRPr>
              <a:solidFill>
                <a:schemeClr val="dk2"/>
              </a:solidFill>
              <a:latin typeface="Source Code Pro"/>
              <a:ea typeface="Source Code Pro"/>
              <a:cs typeface="Source Code Pro"/>
              <a:sym typeface="Source Code Pro"/>
            </a:endParaRPr>
          </a:p>
          <a:p>
            <a:pPr indent="0" lvl="0" marL="0" rtl="0" algn="just">
              <a:spcBef>
                <a:spcPts val="0"/>
              </a:spcBef>
              <a:spcAft>
                <a:spcPts val="0"/>
              </a:spcAft>
              <a:buNone/>
            </a:pPr>
            <a:r>
              <a:t/>
            </a:r>
            <a:endParaRPr>
              <a:solidFill>
                <a:schemeClr val="dk2"/>
              </a:solidFill>
              <a:latin typeface="Source Code Pro"/>
              <a:ea typeface="Source Code Pro"/>
              <a:cs typeface="Source Code Pro"/>
              <a:sym typeface="Source Code Pro"/>
            </a:endParaRPr>
          </a:p>
          <a:p>
            <a:pPr indent="-317500" lvl="0" marL="457200" rtl="0" algn="just">
              <a:spcBef>
                <a:spcPts val="0"/>
              </a:spcBef>
              <a:spcAft>
                <a:spcPts val="0"/>
              </a:spcAft>
              <a:buClr>
                <a:schemeClr val="dk2"/>
              </a:buClr>
              <a:buSzPts val="1400"/>
              <a:buFont typeface="Source Code Pro"/>
              <a:buChar char="●"/>
            </a:pPr>
            <a:r>
              <a:rPr lang="en-GB">
                <a:solidFill>
                  <a:schemeClr val="dk2"/>
                </a:solidFill>
                <a:latin typeface="Source Code Pro"/>
                <a:ea typeface="Source Code Pro"/>
                <a:cs typeface="Source Code Pro"/>
                <a:sym typeface="Source Code Pro"/>
              </a:rPr>
              <a:t>Software developers can integrate the knowledge graph into the remote-sensing product e-commerce platform, which can not only improve search efficiency, but also accurately recommend products for users. The professional field of surveying and remote sensing is the ladder of social progress. </a:t>
            </a:r>
            <a:endParaRPr>
              <a:solidFill>
                <a:schemeClr val="dk2"/>
              </a:solidFill>
              <a:latin typeface="Source Code Pro"/>
              <a:ea typeface="Source Code Pro"/>
              <a:cs typeface="Source Code Pro"/>
              <a:sym typeface="Source Code Pro"/>
            </a:endParaRPr>
          </a:p>
          <a:p>
            <a:pPr indent="0" lvl="0" marL="0" rtl="0" algn="just">
              <a:spcBef>
                <a:spcPts val="0"/>
              </a:spcBef>
              <a:spcAft>
                <a:spcPts val="0"/>
              </a:spcAft>
              <a:buNone/>
            </a:pPr>
            <a:r>
              <a:t/>
            </a:r>
            <a:endParaRPr>
              <a:solidFill>
                <a:schemeClr val="dk2"/>
              </a:solidFill>
              <a:latin typeface="Source Code Pro"/>
              <a:ea typeface="Source Code Pro"/>
              <a:cs typeface="Source Code Pro"/>
              <a:sym typeface="Source Code Pro"/>
            </a:endParaRPr>
          </a:p>
          <a:p>
            <a:pPr indent="-317500" lvl="0" marL="457200" rtl="0" algn="just">
              <a:spcBef>
                <a:spcPts val="0"/>
              </a:spcBef>
              <a:spcAft>
                <a:spcPts val="0"/>
              </a:spcAft>
              <a:buClr>
                <a:schemeClr val="dk2"/>
              </a:buClr>
              <a:buSzPts val="1400"/>
              <a:buFont typeface="Source Code Pro"/>
              <a:buChar char="●"/>
            </a:pPr>
            <a:r>
              <a:rPr lang="en-GB">
                <a:solidFill>
                  <a:schemeClr val="dk2"/>
                </a:solidFill>
                <a:latin typeface="Source Code Pro"/>
                <a:ea typeface="Source Code Pro"/>
                <a:cs typeface="Source Code Pro"/>
                <a:sym typeface="Source Code Pro"/>
              </a:rPr>
              <a:t>With the development of social intelligence, it is significant to study professional development technology for intelligent surveying and remote sensing.</a:t>
            </a:r>
            <a:endParaRPr>
              <a:solidFill>
                <a:schemeClr val="dk2"/>
              </a:solidFill>
              <a:latin typeface="Source Code Pro"/>
              <a:ea typeface="Source Code Pro"/>
              <a:cs typeface="Source Code Pro"/>
              <a:sym typeface="Source Code Pro"/>
            </a:endParaRPr>
          </a:p>
          <a:p>
            <a:pPr indent="0" lvl="0" marL="0" rtl="0" algn="just">
              <a:spcBef>
                <a:spcPts val="0"/>
              </a:spcBef>
              <a:spcAft>
                <a:spcPts val="0"/>
              </a:spcAft>
              <a:buNone/>
            </a:pPr>
            <a:r>
              <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of </a:t>
            </a:r>
            <a:r>
              <a:rPr lang="en-GB"/>
              <a:t>Knowledge graph</a:t>
            </a:r>
            <a:endParaRPr/>
          </a:p>
        </p:txBody>
      </p:sp>
      <p:sp>
        <p:nvSpPr>
          <p:cNvPr id="135" name="Google Shape;135;p26"/>
          <p:cNvSpPr txBox="1"/>
          <p:nvPr/>
        </p:nvSpPr>
        <p:spPr>
          <a:xfrm>
            <a:off x="311700" y="1093850"/>
            <a:ext cx="796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6" name="Google Shape;136;p26"/>
          <p:cNvPicPr preferRelativeResize="0"/>
          <p:nvPr/>
        </p:nvPicPr>
        <p:blipFill>
          <a:blip r:embed="rId3">
            <a:alphaModFix/>
          </a:blip>
          <a:stretch>
            <a:fillRect/>
          </a:stretch>
        </p:blipFill>
        <p:spPr>
          <a:xfrm>
            <a:off x="1170500" y="2665400"/>
            <a:ext cx="6373625" cy="2261300"/>
          </a:xfrm>
          <a:prstGeom prst="rect">
            <a:avLst/>
          </a:prstGeom>
          <a:noFill/>
          <a:ln>
            <a:noFill/>
          </a:ln>
        </p:spPr>
      </p:pic>
      <p:sp>
        <p:nvSpPr>
          <p:cNvPr id="137" name="Google Shape;137;p26"/>
          <p:cNvSpPr txBox="1"/>
          <p:nvPr/>
        </p:nvSpPr>
        <p:spPr>
          <a:xfrm>
            <a:off x="360700" y="1140875"/>
            <a:ext cx="85206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dk2"/>
                </a:solidFill>
                <a:latin typeface="Source Code Pro"/>
                <a:ea typeface="Source Code Pro"/>
                <a:cs typeface="Source Code Pro"/>
                <a:sym typeface="Source Code Pro"/>
              </a:rPr>
              <a:t>The purpose of a KG is to model information in the form of triples or facts. Each triple is composed of a subject, predicate and an object (also referred to as SPO), where the subject and object are called entities and the predicate represents the relationship between them. Then, we can use these triples to build a directed graph, where each node will represent a subject or object entity and directed labeled edges will represent their relationship.</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APPLICATIONS</a:t>
            </a:r>
            <a:endParaRPr/>
          </a:p>
        </p:txBody>
      </p:sp>
      <p:sp>
        <p:nvSpPr>
          <p:cNvPr id="143" name="Google Shape;143;p27"/>
          <p:cNvSpPr txBox="1"/>
          <p:nvPr/>
        </p:nvSpPr>
        <p:spPr>
          <a:xfrm>
            <a:off x="311700" y="1093850"/>
            <a:ext cx="796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p27"/>
          <p:cNvSpPr txBox="1"/>
          <p:nvPr/>
        </p:nvSpPr>
        <p:spPr>
          <a:xfrm>
            <a:off x="360700" y="1140875"/>
            <a:ext cx="85206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rgbClr val="292929"/>
                </a:solidFill>
                <a:highlight>
                  <a:srgbClr val="FFFFFF"/>
                </a:highlight>
                <a:latin typeface="Source Code Pro"/>
                <a:ea typeface="Source Code Pro"/>
                <a:cs typeface="Source Code Pro"/>
                <a:sym typeface="Source Code Pro"/>
              </a:rPr>
              <a:t>Common NLP techniques, Named Entity Recognition (NER), Relation Extraction (RE), End-to-End Relation extraction. </a:t>
            </a:r>
            <a:endParaRPr>
              <a:solidFill>
                <a:srgbClr val="292929"/>
              </a:solidFill>
              <a:highlight>
                <a:srgbClr val="FFFFFF"/>
              </a:highlight>
              <a:latin typeface="Source Code Pro"/>
              <a:ea typeface="Source Code Pro"/>
              <a:cs typeface="Source Code Pro"/>
              <a:sym typeface="Source Code Pro"/>
            </a:endParaRPr>
          </a:p>
          <a:p>
            <a:pPr indent="0" lvl="0" marL="0" rtl="0" algn="just">
              <a:spcBef>
                <a:spcPts val="0"/>
              </a:spcBef>
              <a:spcAft>
                <a:spcPts val="0"/>
              </a:spcAft>
              <a:buNone/>
            </a:pPr>
            <a:r>
              <a:rPr lang="en-GB">
                <a:solidFill>
                  <a:srgbClr val="292929"/>
                </a:solidFill>
                <a:highlight>
                  <a:srgbClr val="FFFFFF"/>
                </a:highlight>
                <a:latin typeface="Source Code Pro"/>
                <a:ea typeface="Source Code Pro"/>
                <a:cs typeface="Source Code Pro"/>
                <a:sym typeface="Source Code Pro"/>
              </a:rPr>
              <a:t>The goal of these techniques is to get the triple data. For example, (Will Smith, profession, Actor) is an entity-attribute-value triple data. (Will Smith, couple, Jada Pinkett Smith) is an entity-relation-entity triple data.</a:t>
            </a:r>
            <a:endParaRPr>
              <a:latin typeface="Source Code Pro"/>
              <a:ea typeface="Source Code Pro"/>
              <a:cs typeface="Source Code Pro"/>
              <a:sym typeface="Source Code Pro"/>
            </a:endParaRPr>
          </a:p>
        </p:txBody>
      </p:sp>
      <p:pic>
        <p:nvPicPr>
          <p:cNvPr id="145" name="Google Shape;145;p27"/>
          <p:cNvPicPr preferRelativeResize="0"/>
          <p:nvPr/>
        </p:nvPicPr>
        <p:blipFill>
          <a:blip r:embed="rId3">
            <a:alphaModFix/>
          </a:blip>
          <a:stretch>
            <a:fillRect/>
          </a:stretch>
        </p:blipFill>
        <p:spPr>
          <a:xfrm>
            <a:off x="2901150" y="2518825"/>
            <a:ext cx="4093451" cy="2307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GB" sz="7200"/>
              <a:t>THANK YOU! :)</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Outline</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GB"/>
              <a:t>Introduction to Graph Density</a:t>
            </a:r>
            <a:endParaRPr/>
          </a:p>
          <a:p>
            <a:pPr indent="-317500" lvl="0" marL="457200" rtl="0" algn="l">
              <a:spcBef>
                <a:spcPts val="0"/>
              </a:spcBef>
              <a:spcAft>
                <a:spcPts val="0"/>
              </a:spcAft>
              <a:buSzPts val="1400"/>
              <a:buAutoNum type="arabicPeriod"/>
            </a:pPr>
            <a:r>
              <a:rPr lang="en-GB"/>
              <a:t>Why do we require Graph densification?</a:t>
            </a:r>
            <a:endParaRPr/>
          </a:p>
          <a:p>
            <a:pPr indent="-317500" lvl="0" marL="457200" rtl="0" algn="l">
              <a:spcBef>
                <a:spcPts val="0"/>
              </a:spcBef>
              <a:spcAft>
                <a:spcPts val="0"/>
              </a:spcAft>
              <a:buSzPts val="1400"/>
              <a:buAutoNum type="arabicPeriod"/>
            </a:pPr>
            <a:r>
              <a:rPr lang="en-GB"/>
              <a:t>Vocabulary-based Summarization</a:t>
            </a:r>
            <a:endParaRPr/>
          </a:p>
          <a:p>
            <a:pPr indent="-317500" lvl="0" marL="457200" rtl="0" algn="l">
              <a:spcBef>
                <a:spcPts val="0"/>
              </a:spcBef>
              <a:spcAft>
                <a:spcPts val="0"/>
              </a:spcAft>
              <a:buSzPts val="1400"/>
              <a:buAutoNum type="arabicPeriod"/>
            </a:pPr>
            <a:r>
              <a:rPr lang="en-GB"/>
              <a:t>Slash Burn Algorithm</a:t>
            </a:r>
            <a:endParaRPr/>
          </a:p>
          <a:p>
            <a:pPr indent="-317500" lvl="0" marL="457200" rtl="0" algn="l">
              <a:spcBef>
                <a:spcPts val="0"/>
              </a:spcBef>
              <a:spcAft>
                <a:spcPts val="0"/>
              </a:spcAft>
              <a:buSzPts val="1400"/>
              <a:buAutoNum type="arabicPeriod"/>
            </a:pPr>
            <a:r>
              <a:rPr lang="en-GB"/>
              <a:t>TimeCrunch Algorithm</a:t>
            </a:r>
            <a:endParaRPr/>
          </a:p>
          <a:p>
            <a:pPr indent="-317500" lvl="0" marL="457200" rtl="0" algn="l">
              <a:lnSpc>
                <a:spcPct val="100000"/>
              </a:lnSpc>
              <a:spcBef>
                <a:spcPts val="0"/>
              </a:spcBef>
              <a:spcAft>
                <a:spcPts val="0"/>
              </a:spcAft>
              <a:buSzPts val="1400"/>
              <a:buAutoNum type="arabicPeriod"/>
            </a:pPr>
            <a:r>
              <a:rPr lang="en-GB" sz="1883"/>
              <a:t>Knowledge graph construction</a:t>
            </a:r>
            <a:endParaRPr sz="1883"/>
          </a:p>
          <a:p>
            <a:pPr indent="-317500" lvl="0" marL="457200" rtl="0" algn="l">
              <a:lnSpc>
                <a:spcPct val="100000"/>
              </a:lnSpc>
              <a:spcBef>
                <a:spcPts val="0"/>
              </a:spcBef>
              <a:spcAft>
                <a:spcPts val="0"/>
              </a:spcAft>
              <a:buSzPts val="1400"/>
              <a:buAutoNum type="arabicPeriod"/>
            </a:pPr>
            <a:r>
              <a:rPr lang="en-GB" sz="1883"/>
              <a:t>Why do we need Knowledge graphS?</a:t>
            </a:r>
            <a:endParaRPr sz="1883"/>
          </a:p>
          <a:p>
            <a:pPr indent="-317500" lvl="0" marL="457200" rtl="0" algn="l">
              <a:lnSpc>
                <a:spcPct val="100000"/>
              </a:lnSpc>
              <a:spcBef>
                <a:spcPts val="0"/>
              </a:spcBef>
              <a:spcAft>
                <a:spcPts val="0"/>
              </a:spcAft>
              <a:buSzPts val="1400"/>
              <a:buAutoNum type="arabicPeriod"/>
            </a:pPr>
            <a:r>
              <a:rPr lang="en-GB" sz="1883"/>
              <a:t>Example of Knowledge graph</a:t>
            </a:r>
            <a:endParaRPr sz="1883"/>
          </a:p>
          <a:p>
            <a:pPr indent="-317500" lvl="0" marL="457200" rtl="0" algn="l">
              <a:lnSpc>
                <a:spcPct val="100000"/>
              </a:lnSpc>
              <a:spcBef>
                <a:spcPts val="0"/>
              </a:spcBef>
              <a:spcAft>
                <a:spcPts val="0"/>
              </a:spcAft>
              <a:buSzPts val="1400"/>
              <a:buAutoNum type="arabicPeriod"/>
            </a:pPr>
            <a:r>
              <a:rPr lang="en-GB" sz="1883"/>
              <a:t>Applications of KG</a:t>
            </a:r>
            <a:endParaRPr sz="1883"/>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Graph Density?</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just">
              <a:lnSpc>
                <a:spcPct val="133400"/>
              </a:lnSpc>
              <a:spcBef>
                <a:spcPts val="0"/>
              </a:spcBef>
              <a:spcAft>
                <a:spcPts val="0"/>
              </a:spcAft>
              <a:buNone/>
            </a:pPr>
            <a:r>
              <a:rPr b="1" lang="en-GB" sz="1400">
                <a:highlight>
                  <a:srgbClr val="FFFFFF"/>
                </a:highlight>
              </a:rPr>
              <a:t>Graph density represents the ratio between the edges present in a graph and the maximum number of edges that the graph can contain. </a:t>
            </a:r>
            <a:endParaRPr b="1" sz="1400">
              <a:highlight>
                <a:srgbClr val="FFFFFF"/>
              </a:highlight>
            </a:endParaRPr>
          </a:p>
          <a:p>
            <a:pPr indent="0" lvl="0" marL="0" rtl="0" algn="just">
              <a:lnSpc>
                <a:spcPct val="133400"/>
              </a:lnSpc>
              <a:spcBef>
                <a:spcPts val="800"/>
              </a:spcBef>
              <a:spcAft>
                <a:spcPts val="0"/>
              </a:spcAft>
              <a:buNone/>
            </a:pPr>
            <a:r>
              <a:rPr lang="en-GB" sz="1400">
                <a:highlight>
                  <a:srgbClr val="FFFFFF"/>
                </a:highlight>
              </a:rPr>
              <a:t>Conceptually, it provides an idea of how dense a graph is in terms of edge connectivity.</a:t>
            </a:r>
            <a:endParaRPr sz="1400">
              <a:highlight>
                <a:srgbClr val="FFFFFF"/>
              </a:highlight>
            </a:endParaRPr>
          </a:p>
          <a:p>
            <a:pPr indent="0" lvl="0" marL="0" rtl="0" algn="just">
              <a:spcBef>
                <a:spcPts val="800"/>
              </a:spcBef>
              <a:spcAft>
                <a:spcPts val="0"/>
              </a:spcAft>
              <a:buNone/>
            </a:pPr>
            <a:r>
              <a:rPr lang="en-GB" sz="1400">
                <a:highlight>
                  <a:srgbClr val="FFFFFF"/>
                </a:highlight>
              </a:rPr>
              <a:t>It is phenomena that usually occurs in a range of real graphs.</a:t>
            </a:r>
            <a:endParaRPr sz="1400">
              <a:highlight>
                <a:srgbClr val="FFFFFF"/>
              </a:highlight>
            </a:endParaRPr>
          </a:p>
          <a:p>
            <a:pPr indent="-317500" lvl="0" marL="457200" rtl="0" algn="just">
              <a:spcBef>
                <a:spcPts val="1200"/>
              </a:spcBef>
              <a:spcAft>
                <a:spcPts val="0"/>
              </a:spcAft>
              <a:buSzPts val="1400"/>
              <a:buChar char="●"/>
            </a:pPr>
            <a:r>
              <a:rPr lang="en-GB" sz="1400">
                <a:highlight>
                  <a:srgbClr val="FFFFFF"/>
                </a:highlight>
              </a:rPr>
              <a:t>First, most of these graphs densify over time, with the number of edges growing super-linearly in the number of nodes. </a:t>
            </a:r>
            <a:endParaRPr sz="1400">
              <a:highlight>
                <a:srgbClr val="FFFFFF"/>
              </a:highlight>
            </a:endParaRPr>
          </a:p>
          <a:p>
            <a:pPr indent="-317500" lvl="0" marL="457200" rtl="0" algn="just">
              <a:spcBef>
                <a:spcPts val="0"/>
              </a:spcBef>
              <a:spcAft>
                <a:spcPts val="0"/>
              </a:spcAft>
              <a:buSzPts val="1400"/>
              <a:buChar char="●"/>
            </a:pPr>
            <a:r>
              <a:rPr lang="en-GB" sz="1400">
                <a:highlight>
                  <a:srgbClr val="FFFFFF"/>
                </a:highlight>
              </a:rPr>
              <a:t>Second, the average distance between nodes often shrinks over time, in contrast to the conventional wisdom that such distance parameters should increase slowly as a function of the number of nodes </a:t>
            </a:r>
            <a:endParaRPr sz="1400">
              <a:highlight>
                <a:srgbClr val="FFFFFF"/>
              </a:highlight>
            </a:endParaRPr>
          </a:p>
          <a:p>
            <a:pPr indent="0" lvl="0" marL="0" rtl="0" algn="l">
              <a:spcBef>
                <a:spcPts val="1200"/>
              </a:spcBef>
              <a:spcAft>
                <a:spcPts val="1200"/>
              </a:spcAft>
              <a:buNone/>
            </a:pPr>
            <a:r>
              <a:t/>
            </a:r>
            <a:endParaRPr sz="10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 we need GRaph densification?</a:t>
            </a:r>
            <a:endParaRPr/>
          </a:p>
        </p:txBody>
      </p:sp>
      <p:sp>
        <p:nvSpPr>
          <p:cNvPr id="75" name="Google Shape;75;p16"/>
          <p:cNvSpPr txBox="1"/>
          <p:nvPr>
            <p:ph idx="1" type="body"/>
          </p:nvPr>
        </p:nvSpPr>
        <p:spPr>
          <a:xfrm>
            <a:off x="311700" y="1142950"/>
            <a:ext cx="8520600" cy="3340200"/>
          </a:xfrm>
          <a:prstGeom prst="rect">
            <a:avLst/>
          </a:prstGeom>
        </p:spPr>
        <p:txBody>
          <a:bodyPr anchorCtr="0" anchor="t" bIns="91425" lIns="91425" spcFirstLastPara="1" rIns="91425" wrap="square" tIns="91425">
            <a:noAutofit/>
          </a:bodyPr>
          <a:lstStyle/>
          <a:p>
            <a:pPr indent="-317500" lvl="0" marL="457200" rtl="0" algn="just">
              <a:lnSpc>
                <a:spcPct val="133400"/>
              </a:lnSpc>
              <a:spcBef>
                <a:spcPts val="0"/>
              </a:spcBef>
              <a:spcAft>
                <a:spcPts val="0"/>
              </a:spcAft>
              <a:buSzPts val="1400"/>
              <a:buChar char="●"/>
            </a:pPr>
            <a:r>
              <a:rPr lang="en-GB" sz="1400">
                <a:highlight>
                  <a:srgbClr val="FFFFFF"/>
                </a:highlight>
              </a:rPr>
              <a:t>It’s particularly useful when we have a vast network and want to add new edges to the network. Moreover, graph density gives us an idea of how many edges we can still add to the network.</a:t>
            </a:r>
            <a:endParaRPr sz="1400">
              <a:highlight>
                <a:srgbClr val="FFFFFF"/>
              </a:highlight>
            </a:endParaRPr>
          </a:p>
          <a:p>
            <a:pPr indent="0" lvl="0" marL="0" rtl="0" algn="just">
              <a:lnSpc>
                <a:spcPct val="133400"/>
              </a:lnSpc>
              <a:spcBef>
                <a:spcPts val="800"/>
              </a:spcBef>
              <a:spcAft>
                <a:spcPts val="0"/>
              </a:spcAft>
              <a:buNone/>
            </a:pPr>
            <a:r>
              <a:t/>
            </a:r>
            <a:endParaRPr sz="1400">
              <a:highlight>
                <a:srgbClr val="FFFFFF"/>
              </a:highlight>
            </a:endParaRPr>
          </a:p>
          <a:p>
            <a:pPr indent="-317500" lvl="0" marL="457200" rtl="0" algn="just">
              <a:lnSpc>
                <a:spcPct val="133400"/>
              </a:lnSpc>
              <a:spcBef>
                <a:spcPts val="800"/>
              </a:spcBef>
              <a:spcAft>
                <a:spcPts val="0"/>
              </a:spcAft>
              <a:buSzPts val="1400"/>
              <a:buChar char="●"/>
            </a:pPr>
            <a:r>
              <a:rPr lang="en-GB" sz="1400">
                <a:highlight>
                  <a:srgbClr val="FFFFFF"/>
                </a:highlight>
              </a:rPr>
              <a:t>The concept of graph densification comes from </a:t>
            </a:r>
            <a:r>
              <a:rPr i="1" lang="en-GB" sz="1400">
                <a:highlight>
                  <a:srgbClr val="FFFFFF"/>
                </a:highlight>
              </a:rPr>
              <a:t>Forest Fire Network Model.</a:t>
            </a:r>
            <a:endParaRPr i="1" sz="1400">
              <a:highlight>
                <a:srgbClr val="FFFFFF"/>
              </a:highlight>
            </a:endParaRPr>
          </a:p>
          <a:p>
            <a:pPr indent="0" lvl="0" marL="457200" rtl="0" algn="just">
              <a:lnSpc>
                <a:spcPct val="133400"/>
              </a:lnSpc>
              <a:spcBef>
                <a:spcPts val="800"/>
              </a:spcBef>
              <a:spcAft>
                <a:spcPts val="0"/>
              </a:spcAft>
              <a:buNone/>
            </a:pPr>
            <a:r>
              <a:rPr lang="en-GB" sz="1400">
                <a:highlight>
                  <a:srgbClr val="FFFFFF"/>
                </a:highlight>
              </a:rPr>
              <a:t> </a:t>
            </a:r>
            <a:endParaRPr sz="1400">
              <a:highlight>
                <a:srgbClr val="FFFFFF"/>
              </a:highlight>
            </a:endParaRPr>
          </a:p>
          <a:p>
            <a:pPr indent="-317500" lvl="0" marL="457200" rtl="0" algn="just">
              <a:lnSpc>
                <a:spcPct val="133400"/>
              </a:lnSpc>
              <a:spcBef>
                <a:spcPts val="800"/>
              </a:spcBef>
              <a:spcAft>
                <a:spcPts val="0"/>
              </a:spcAft>
              <a:buSzPts val="1400"/>
              <a:buChar char="●"/>
            </a:pPr>
            <a:r>
              <a:rPr lang="en-GB" sz="1400">
                <a:highlight>
                  <a:srgbClr val="FFFFFF"/>
                </a:highlight>
              </a:rPr>
              <a:t>This is a growing network model, which resembles of how the forest fire spreads by igniting trees close by.</a:t>
            </a:r>
            <a:endParaRPr sz="1400">
              <a:highlight>
                <a:srgbClr val="FFFFFF"/>
              </a:highlight>
            </a:endParaRPr>
          </a:p>
          <a:p>
            <a:pPr indent="0" lvl="0" marL="457200" rtl="0" algn="just">
              <a:lnSpc>
                <a:spcPct val="133400"/>
              </a:lnSpc>
              <a:spcBef>
                <a:spcPts val="800"/>
              </a:spcBef>
              <a:spcAft>
                <a:spcPts val="800"/>
              </a:spcAft>
              <a:buNone/>
            </a:pPr>
            <a:r>
              <a:t/>
            </a:r>
            <a:endParaRPr sz="140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IMPORTANT CHARACTERiSTICS OF graph densification</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i="1" lang="en-GB" sz="1400">
                <a:highlight>
                  <a:srgbClr val="FFFFFF"/>
                </a:highlight>
              </a:rPr>
              <a:t>Important characteristics/Rules</a:t>
            </a:r>
            <a:endParaRPr i="1" sz="1400">
              <a:highlight>
                <a:srgbClr val="FFFFFF"/>
              </a:highlight>
            </a:endParaRPr>
          </a:p>
          <a:p>
            <a:pPr indent="-317500" lvl="0" marL="457200" rtl="0" algn="just">
              <a:lnSpc>
                <a:spcPct val="150000"/>
              </a:lnSpc>
              <a:spcBef>
                <a:spcPts val="800"/>
              </a:spcBef>
              <a:spcAft>
                <a:spcPts val="0"/>
              </a:spcAft>
              <a:buSzPts val="1400"/>
              <a:buChar char="●"/>
            </a:pPr>
            <a:r>
              <a:rPr b="1" lang="en-GB" sz="1400">
                <a:highlight>
                  <a:srgbClr val="FFFFFF"/>
                </a:highlight>
              </a:rPr>
              <a:t>Power - Rule Law:</a:t>
            </a:r>
            <a:r>
              <a:rPr lang="en-GB" sz="1400">
                <a:highlight>
                  <a:srgbClr val="FFFFFF"/>
                </a:highlight>
              </a:rPr>
              <a:t> This is basically a distribution (plot) of log-lop that looks like a straight line with a descending slope. </a:t>
            </a:r>
            <a:endParaRPr sz="1400">
              <a:highlight>
                <a:srgbClr val="FFFFFF"/>
              </a:highlight>
            </a:endParaRPr>
          </a:p>
          <a:p>
            <a:pPr indent="0" lvl="0" marL="457200" rtl="0" algn="just">
              <a:lnSpc>
                <a:spcPct val="150000"/>
              </a:lnSpc>
              <a:spcBef>
                <a:spcPts val="800"/>
              </a:spcBef>
              <a:spcAft>
                <a:spcPts val="0"/>
              </a:spcAft>
              <a:buNone/>
            </a:pPr>
            <a:r>
              <a:rPr lang="en-GB" sz="1400">
                <a:highlight>
                  <a:srgbClr val="FFFFFF"/>
                </a:highlight>
              </a:rPr>
              <a:t>E.q: Social Networks, Web graphs, Airline Networks (Real Graphs)</a:t>
            </a:r>
            <a:endParaRPr sz="1400">
              <a:highlight>
                <a:srgbClr val="FFFFFF"/>
              </a:highlight>
            </a:endParaRPr>
          </a:p>
          <a:p>
            <a:pPr indent="-317500" lvl="0" marL="457200" rtl="0" algn="just">
              <a:lnSpc>
                <a:spcPct val="150000"/>
              </a:lnSpc>
              <a:spcBef>
                <a:spcPts val="1200"/>
              </a:spcBef>
              <a:spcAft>
                <a:spcPts val="0"/>
              </a:spcAft>
              <a:buSzPts val="1400"/>
              <a:buChar char="●"/>
            </a:pPr>
            <a:r>
              <a:rPr b="1" lang="en-GB" sz="1400">
                <a:highlight>
                  <a:srgbClr val="FFFFFF"/>
                </a:highlight>
              </a:rPr>
              <a:t>Densification Power-law:</a:t>
            </a:r>
            <a:r>
              <a:rPr lang="en-GB" sz="1400">
                <a:highlight>
                  <a:srgbClr val="FFFFFF"/>
                </a:highlight>
              </a:rPr>
              <a:t> The network is densifying in time, according to a power-law rule.</a:t>
            </a:r>
            <a:endParaRPr sz="1400">
              <a:highlight>
                <a:srgbClr val="FFFFFF"/>
              </a:highlight>
            </a:endParaRPr>
          </a:p>
          <a:p>
            <a:pPr indent="-317500" lvl="0" marL="457200" rtl="0" algn="just">
              <a:lnSpc>
                <a:spcPct val="150000"/>
              </a:lnSpc>
              <a:spcBef>
                <a:spcPts val="0"/>
              </a:spcBef>
              <a:spcAft>
                <a:spcPts val="0"/>
              </a:spcAft>
              <a:buSzPts val="1400"/>
              <a:buChar char="●"/>
            </a:pPr>
            <a:r>
              <a:rPr b="1" lang="en-GB" sz="1400">
                <a:highlight>
                  <a:srgbClr val="FFFFFF"/>
                </a:highlight>
              </a:rPr>
              <a:t>Shrinking Diameter:</a:t>
            </a:r>
            <a:r>
              <a:rPr lang="en-GB" sz="1400">
                <a:highlight>
                  <a:srgbClr val="FFFFFF"/>
                </a:highlight>
              </a:rPr>
              <a:t>  The diameter of the network decreases in time.</a:t>
            </a:r>
            <a:endParaRPr sz="1400">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3750"/>
              <a:t>Vocabulary-based Summarization</a:t>
            </a:r>
            <a:endParaRPr sz="3750"/>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400">
                <a:solidFill>
                  <a:srgbClr val="333333"/>
                </a:solidFill>
                <a:highlight>
                  <a:srgbClr val="FFFFFF"/>
                </a:highlight>
              </a:rPr>
              <a:t>Increasing data of the web graph make it difficult to identify the data structure and get the information from that large graph. To identify the structure and get the information, some method needed to summarize the large graph into smaller subgraphs, so data structure identification can be conducted on the subgraph. This will make structure identification easier. </a:t>
            </a:r>
            <a:endParaRPr sz="1400">
              <a:solidFill>
                <a:srgbClr val="333333"/>
              </a:solidFill>
              <a:highlight>
                <a:srgbClr val="FFFFFF"/>
              </a:highlight>
            </a:endParaRPr>
          </a:p>
          <a:p>
            <a:pPr indent="0" lvl="0" marL="0" rtl="0" algn="just">
              <a:lnSpc>
                <a:spcPct val="150000"/>
              </a:lnSpc>
              <a:spcBef>
                <a:spcPts val="1200"/>
              </a:spcBef>
              <a:spcAft>
                <a:spcPts val="0"/>
              </a:spcAft>
              <a:buNone/>
            </a:pPr>
            <a:r>
              <a:rPr b="1" lang="en-GB" sz="1400">
                <a:solidFill>
                  <a:srgbClr val="333333"/>
                </a:solidFill>
                <a:highlight>
                  <a:srgbClr val="FFFFFF"/>
                </a:highlight>
              </a:rPr>
              <a:t>Vocabulary based Summarization of Graph (VoG) is a method that can be used to summarize the large graph and identify the subgraph structure.</a:t>
            </a:r>
            <a:endParaRPr b="1" sz="1400">
              <a:solidFill>
                <a:srgbClr val="333333"/>
              </a:solidFill>
              <a:highlight>
                <a:srgbClr val="FFFFFF"/>
              </a:highlight>
            </a:endParaRPr>
          </a:p>
          <a:p>
            <a:pPr indent="0" lvl="0" marL="0" rtl="0" algn="just">
              <a:lnSpc>
                <a:spcPct val="150000"/>
              </a:lnSpc>
              <a:spcBef>
                <a:spcPts val="1200"/>
              </a:spcBef>
              <a:spcAft>
                <a:spcPts val="0"/>
              </a:spcAft>
              <a:buNone/>
            </a:pPr>
            <a:r>
              <a:rPr lang="en-GB" sz="1400">
                <a:solidFill>
                  <a:srgbClr val="111111"/>
                </a:solidFill>
                <a:highlight>
                  <a:srgbClr val="FFFFFF"/>
                </a:highlight>
              </a:rPr>
              <a:t>In the Semantic Web, vocabularies are defined and shared among knowledge workers to describe linked data for scientific, industrial or daily life usage.</a:t>
            </a:r>
            <a:endParaRPr sz="1400">
              <a:solidFill>
                <a:srgbClr val="111111"/>
              </a:solidFill>
              <a:highlight>
                <a:srgbClr val="FFFFFF"/>
              </a:highlight>
            </a:endParaRPr>
          </a:p>
          <a:p>
            <a:pPr indent="0" lvl="0" marL="0" rtl="0" algn="just">
              <a:spcBef>
                <a:spcPts val="1200"/>
              </a:spcBef>
              <a:spcAft>
                <a:spcPts val="1200"/>
              </a:spcAft>
              <a:buNone/>
            </a:pPr>
            <a:r>
              <a:t/>
            </a:r>
            <a:endParaRPr sz="1400">
              <a:solidFill>
                <a:srgbClr val="11111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3750"/>
              <a:t>Informal </a:t>
            </a:r>
            <a:r>
              <a:rPr lang="en-GB" sz="3750"/>
              <a:t>Vocabulary-based Summarization</a:t>
            </a:r>
            <a:endParaRPr sz="3750"/>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en-GB" sz="1300">
                <a:solidFill>
                  <a:srgbClr val="111111"/>
                </a:solidFill>
                <a:highlight>
                  <a:srgbClr val="FFFFFF"/>
                </a:highlight>
              </a:rPr>
              <a:t>VoG, an efficient and effective method to summarize and understand large real-world graphs. In particular, we aim at understanding graphs beyond the so-called “cavemen” networks that only consist of well-defined, tightly-knit clusters, which are known as cliques and near-cliques in graph terms. The first insight is to best describe the structures in a graph using an enriched set of “vocabulary” terms: cliques and near-cliques (which are typically considered by community detection methods), and also stars, chains, and (near) bipartite cores.</a:t>
            </a:r>
            <a:endParaRPr i="1" sz="1300">
              <a:highlight>
                <a:srgbClr val="FFFFFF"/>
              </a:highlight>
            </a:endParaRPr>
          </a:p>
          <a:p>
            <a:pPr indent="0" lvl="0" marL="0" rtl="0" algn="just">
              <a:spcBef>
                <a:spcPts val="1200"/>
              </a:spcBef>
              <a:spcAft>
                <a:spcPts val="0"/>
              </a:spcAft>
              <a:buNone/>
            </a:pPr>
            <a:r>
              <a:rPr b="1" i="1" lang="en-GB" sz="1300">
                <a:highlight>
                  <a:srgbClr val="FFFFFF"/>
                </a:highlight>
              </a:rPr>
              <a:t>Graph Summarization—Informal</a:t>
            </a:r>
            <a:endParaRPr b="1" i="1" sz="1300">
              <a:highlight>
                <a:srgbClr val="FFFFFF"/>
              </a:highlight>
            </a:endParaRPr>
          </a:p>
          <a:p>
            <a:pPr indent="0" lvl="0" marL="0" rtl="0" algn="just">
              <a:spcBef>
                <a:spcPts val="1200"/>
              </a:spcBef>
              <a:spcAft>
                <a:spcPts val="0"/>
              </a:spcAft>
              <a:buNone/>
            </a:pPr>
            <a:r>
              <a:rPr lang="en-GB" sz="1300">
                <a:highlight>
                  <a:srgbClr val="FFFFFF"/>
                </a:highlight>
              </a:rPr>
              <a:t>Given: a graph </a:t>
            </a:r>
            <a:endParaRPr sz="1300">
              <a:highlight>
                <a:srgbClr val="FFFFFF"/>
              </a:highlight>
            </a:endParaRPr>
          </a:p>
          <a:p>
            <a:pPr indent="-311150" lvl="0" marL="457200" rtl="0" algn="just">
              <a:spcBef>
                <a:spcPts val="1200"/>
              </a:spcBef>
              <a:spcAft>
                <a:spcPts val="0"/>
              </a:spcAft>
              <a:buSzPts val="1300"/>
              <a:buChar char="●"/>
            </a:pPr>
            <a:r>
              <a:rPr lang="en-GB" sz="1300">
                <a:highlight>
                  <a:srgbClr val="FFFFFF"/>
                </a:highlight>
              </a:rPr>
              <a:t>Find: a set of possibly overlapping subgraphs </a:t>
            </a:r>
            <a:endParaRPr sz="1300">
              <a:highlight>
                <a:srgbClr val="FFFFFF"/>
              </a:highlight>
            </a:endParaRPr>
          </a:p>
          <a:p>
            <a:pPr indent="-311150" lvl="0" marL="457200" rtl="0" algn="just">
              <a:spcBef>
                <a:spcPts val="0"/>
              </a:spcBef>
              <a:spcAft>
                <a:spcPts val="0"/>
              </a:spcAft>
              <a:buSzPts val="1300"/>
              <a:buChar char="●"/>
            </a:pPr>
            <a:r>
              <a:rPr lang="en-GB" sz="1300">
                <a:highlight>
                  <a:srgbClr val="FFFFFF"/>
                </a:highlight>
              </a:rPr>
              <a:t>to most succinctly describe the given graph, i.e., explain as many of its edges in as simple possible terms,</a:t>
            </a:r>
            <a:endParaRPr sz="1300">
              <a:highlight>
                <a:srgbClr val="FFFFFF"/>
              </a:highlight>
            </a:endParaRPr>
          </a:p>
          <a:p>
            <a:pPr indent="-311150" lvl="0" marL="457200" rtl="0" algn="just">
              <a:spcBef>
                <a:spcPts val="0"/>
              </a:spcBef>
              <a:spcAft>
                <a:spcPts val="0"/>
              </a:spcAft>
              <a:buSzPts val="1300"/>
              <a:buChar char="●"/>
            </a:pPr>
            <a:r>
              <a:rPr lang="en-GB" sz="1300">
                <a:highlight>
                  <a:srgbClr val="FFFFFF"/>
                </a:highlight>
              </a:rPr>
              <a:t> in a scalable way, ideally linear on the number of edges.</a:t>
            </a:r>
            <a:endParaRPr sz="13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SlashBurn Algorithm</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solidFill>
                  <a:srgbClr val="333333"/>
                </a:solidFill>
                <a:highlight>
                  <a:srgbClr val="FFFFFF"/>
                </a:highlight>
              </a:rPr>
              <a:t>Given a real world graph, how should we lay-out its edges? How can we compress it? These questions are closely related, and the typical approach so far is to find clique-like communities, like the cavemen graph', and compress them. We show that the block-diagonal mental image of the cavemen graph' is the wrong paradigm, in full agreement with earlier results that real world graphs have no good cuts. </a:t>
            </a:r>
            <a:r>
              <a:rPr i="1" lang="en-GB" sz="1400">
                <a:solidFill>
                  <a:srgbClr val="333333"/>
                </a:solidFill>
                <a:highlight>
                  <a:srgbClr val="FFFFFF"/>
                </a:highlight>
              </a:rPr>
              <a:t>Instead, we propose to envision graphs as a collection of hubs connecting spokes, with super-hubs connecting the hubs, and so on, recursively. </a:t>
            </a:r>
            <a:endParaRPr i="1" sz="1400">
              <a:solidFill>
                <a:srgbClr val="333333"/>
              </a:solidFill>
              <a:highlight>
                <a:srgbClr val="FFFFFF"/>
              </a:highlight>
            </a:endParaRPr>
          </a:p>
          <a:p>
            <a:pPr indent="0" lvl="0" marL="0" rtl="0" algn="just">
              <a:spcBef>
                <a:spcPts val="1200"/>
              </a:spcBef>
              <a:spcAft>
                <a:spcPts val="1200"/>
              </a:spcAft>
              <a:buNone/>
            </a:pPr>
            <a:r>
              <a:rPr lang="en-GB" sz="1400">
                <a:solidFill>
                  <a:srgbClr val="333333"/>
                </a:solidFill>
                <a:highlight>
                  <a:srgbClr val="FFFFFF"/>
                </a:highlight>
              </a:rPr>
              <a:t>Based on the idea, we propose the </a:t>
            </a:r>
            <a:r>
              <a:rPr b="1" lang="en-GB" sz="1400">
                <a:solidFill>
                  <a:srgbClr val="333333"/>
                </a:solidFill>
                <a:highlight>
                  <a:srgbClr val="FFFFFF"/>
                </a:highlight>
              </a:rPr>
              <a:t>SLASHBURN method</a:t>
            </a:r>
            <a:r>
              <a:rPr lang="en-GB" sz="1400">
                <a:solidFill>
                  <a:srgbClr val="333333"/>
                </a:solidFill>
                <a:highlight>
                  <a:srgbClr val="FFFFFF"/>
                </a:highlight>
              </a:rPr>
              <a:t> to recursively split a graph into hubs and spokes connected only by the hubs. We also propose techniques to select the hubs and give an ordering to the spokes, in addition to the basic SLASHBURN.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TimeCrunch Algorithm</a:t>
            </a:r>
            <a:endParaRPr/>
          </a:p>
        </p:txBody>
      </p:sp>
      <p:sp>
        <p:nvSpPr>
          <p:cNvPr id="105" name="Google Shape;105;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400">
                <a:highlight>
                  <a:srgbClr val="FAFAFA"/>
                </a:highlight>
              </a:rPr>
              <a:t>TIMECRUNCH, an effective, scalable and parameter-free method for finding coherent, temporal patterns in dynamic graphs.</a:t>
            </a:r>
            <a:endParaRPr b="1" sz="1400">
              <a:highlight>
                <a:srgbClr val="FAFAFA"/>
              </a:highlight>
            </a:endParaRPr>
          </a:p>
          <a:p>
            <a:pPr indent="0" lvl="0" marL="0" rtl="0" algn="just">
              <a:spcBef>
                <a:spcPts val="1200"/>
              </a:spcBef>
              <a:spcAft>
                <a:spcPts val="1200"/>
              </a:spcAft>
              <a:buNone/>
            </a:pPr>
            <a:r>
              <a:rPr lang="en-GB" sz="1400">
                <a:highlight>
                  <a:srgbClr val="FAFAFA"/>
                </a:highlight>
              </a:rPr>
              <a:t>How can we describe a large, dynamic graph over time? Is it random? If not, what are the most apparent deviations from randomness -- a dense block of actors that persists over time, or perhaps a star with many satellite nodes that appears with some fixed periodicity? In practice, these deviations indicate patterns -- for example, botnet attackers forming a bipartite core with their victims over the duration of an attack, family members bonding in a clique-like fashion over a difficult period of time, or research collaborations forming and fading away over the years. Which patterns exist in real-world dynamic graphs, and how can we find and rank them in terms of importance?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