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embeddedFontLst>
    <p:embeddedFont>
      <p:font typeface="Calibri" panose="020F0502020204030204" pitchFamily="34" charset="0"/>
      <p:regular r:id="rId24"/>
      <p:bold r:id="rId25"/>
      <p:italic r:id="rId26"/>
      <p:boldItalic r:id="rId27"/>
    </p:embeddedFont>
    <p:embeddedFont>
      <p:font typeface="Lato" panose="020B0604020202020204"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012" autoAdjust="0"/>
  </p:normalViewPr>
  <p:slideViewPr>
    <p:cSldViewPr snapToGrid="0">
      <p:cViewPr varScale="1">
        <p:scale>
          <a:sx n="78" d="100"/>
          <a:sy n="78" d="100"/>
        </p:scale>
        <p:origin x="85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Lato"/>
                <a:ea typeface="Lato"/>
                <a:cs typeface="Lato"/>
                <a:sym typeface="Lato"/>
              </a:rPr>
              <a:t>‹#›</a:t>
            </a:fld>
            <a:endParaRPr sz="1200" b="0" i="0" u="none" strike="noStrike" cap="none">
              <a:solidFill>
                <a:schemeClr val="dk1"/>
              </a:solidFill>
              <a:latin typeface="Lato"/>
              <a:ea typeface="Lato"/>
              <a:cs typeface="Lato"/>
              <a:sym typeface="Lato"/>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0" name="Google Shape;16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a:p>
            <a:pPr marL="457200" marR="0" lvl="0" indent="-228600" algn="l" rtl="0">
              <a:lnSpc>
                <a:spcPct val="100000"/>
              </a:lnSpc>
              <a:spcBef>
                <a:spcPts val="0"/>
              </a:spcBef>
              <a:spcAft>
                <a:spcPts val="0"/>
              </a:spcAft>
              <a:buSzPts val="1400"/>
              <a:buNone/>
            </a:pPr>
            <a:endParaRPr/>
          </a:p>
        </p:txBody>
      </p:sp>
      <p:sp>
        <p:nvSpPr>
          <p:cNvPr id="161" name="Google Shape;16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9" name="Google Shape;16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p:txBody>
      </p:sp>
      <p:sp>
        <p:nvSpPr>
          <p:cNvPr id="170" name="Google Shape;170;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8" name="Google Shape;178;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Analyse the variables in the dataset, find the insights and mention the pattern of insights in the data. Make more copies of this slide if needed.</a:t>
            </a:r>
            <a:endParaRPr/>
          </a:p>
        </p:txBody>
      </p:sp>
      <p:sp>
        <p:nvSpPr>
          <p:cNvPr id="179" name="Google Shape;179;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7" name="Google Shape;18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188" name="Google Shape;18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4" name="Google Shape;19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195" name="Google Shape;195;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1" name="Google Shape;201;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a:t>
            </a:r>
            <a:endParaRPr/>
          </a:p>
        </p:txBody>
      </p:sp>
      <p:sp>
        <p:nvSpPr>
          <p:cNvPr id="202" name="Google Shape;202;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dirty="0"/>
              <a:t>For each variable that produced an interesting insight, explain you analysis bit here – the results you got from excel and the necessary </a:t>
            </a:r>
            <a:r>
              <a:rPr lang="en-US" dirty="0" err="1"/>
              <a:t>visualisations</a:t>
            </a:r>
            <a:r>
              <a:rPr lang="en-US" dirty="0"/>
              <a:t>. Note: it is compulsory for you to mention the results of the analysis on these variables - 'Technology  Primary', 'B2B Sales Medium', 'Client Revenue Sizing', 'Opportunity Sizing' and 'Business from Client last year’.</a:t>
            </a:r>
            <a:endParaRPr dirty="0"/>
          </a:p>
        </p:txBody>
      </p:sp>
      <p:sp>
        <p:nvSpPr>
          <p:cNvPr id="209" name="Google Shape;209;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5" name="Google Shape;21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variable that produced an interesting insight, explain you analysis bit here – the results you got from excel and the necessary visualisations. Note: it is compulsory for you to mention the results of the analysis on these variables - 'Technology Primary', 'B2B Sales Medium', 'Client Revenue Sizing', 'Opportunity Sizing' and 'Business from Client last year’. Make more copies of this slide if needed.</a:t>
            </a:r>
            <a:endParaRPr/>
          </a:p>
        </p:txBody>
      </p:sp>
      <p:sp>
        <p:nvSpPr>
          <p:cNvPr id="216" name="Google Shape;21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For each recommendation explain the insights that form the reasoning for giving that recommendation. Make more copies of this slide if necessary.</a:t>
            </a:r>
            <a:endParaRPr/>
          </a:p>
        </p:txBody>
      </p:sp>
      <p:sp>
        <p:nvSpPr>
          <p:cNvPr id="223" name="Google Shape;223;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0" name="Google Shape;23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You are free to use the elements and boxes mentioned previously. Make sure you’re using the pyramid principle, data visualization, visual design principle and storyboarding concepts to design these slides.</a:t>
            </a:r>
            <a:endParaRPr/>
          </a:p>
        </p:txBody>
      </p:sp>
      <p:sp>
        <p:nvSpPr>
          <p:cNvPr id="231" name="Google Shape;231;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Problem Statement</a:t>
            </a:r>
            <a:endParaRPr/>
          </a:p>
        </p:txBody>
      </p:sp>
      <p:sp>
        <p:nvSpPr>
          <p:cNvPr id="90" name="Google Shape;9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You are free to use the elements and boxes mentioned previously. Make sure you’re using the pyramid principle, data visualization, visual design principle and storyboarding concepts to design these slides.</a:t>
            </a:r>
            <a:endParaRPr/>
          </a:p>
        </p:txBody>
      </p:sp>
      <p:sp>
        <p:nvSpPr>
          <p:cNvPr id="237" name="Google Shape;237;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2" name="Google Shape;24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You are free to use the elements and boxes mentioned previously. Make sure you’re using the pyramid principle, data visualization, visual design principle and storyboarding concepts to design these slides.</a:t>
            </a:r>
            <a:endParaRPr/>
          </a:p>
        </p:txBody>
      </p:sp>
      <p:sp>
        <p:nvSpPr>
          <p:cNvPr id="243" name="Google Shape;243;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97" name="Google Shape;9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a:t>Provide at least three questions under each branch.</a:t>
            </a:r>
            <a:endParaRPr/>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All the frameworks that are used should be mentioned.</a:t>
            </a:r>
            <a:endParaRPr/>
          </a:p>
          <a:p>
            <a:pPr marL="457200" lvl="0" indent="-228600" algn="l" rtl="0">
              <a:lnSpc>
                <a:spcPct val="100000"/>
              </a:lnSpc>
              <a:spcBef>
                <a:spcPts val="0"/>
              </a:spcBef>
              <a:spcAft>
                <a:spcPts val="0"/>
              </a:spcAft>
              <a:buSzPts val="1400"/>
              <a:buFont typeface="Lato"/>
              <a:buChar char="-"/>
            </a:pPr>
            <a:r>
              <a:rPr lang="en-US"/>
              <a:t>A suitable reason is a must to provide here</a:t>
            </a:r>
            <a:endParaRPr/>
          </a:p>
        </p:txBody>
      </p:sp>
      <p:sp>
        <p:nvSpPr>
          <p:cNvPr id="120" name="Google Shape;12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Use the “download as” feature of Coggle if you are using the tool.</a:t>
            </a:r>
            <a:endParaRPr/>
          </a:p>
          <a:p>
            <a:pPr marL="457200" lvl="0" indent="-228600" algn="l" rtl="0">
              <a:lnSpc>
                <a:spcPct val="100000"/>
              </a:lnSpc>
              <a:spcBef>
                <a:spcPts val="0"/>
              </a:spcBef>
              <a:spcAft>
                <a:spcPts val="0"/>
              </a:spcAft>
              <a:buSzPts val="1400"/>
              <a:buFont typeface="Lato"/>
              <a:buChar char="-"/>
            </a:pPr>
            <a:r>
              <a:rPr lang="en-US"/>
              <a:t>Provide one image with complete tree along with separate elements where the text is readable.</a:t>
            </a:r>
            <a:endParaRPr/>
          </a:p>
          <a:p>
            <a:pPr marL="457200" lvl="0" indent="-228600" algn="l" rtl="0">
              <a:lnSpc>
                <a:spcPct val="100000"/>
              </a:lnSpc>
              <a:spcBef>
                <a:spcPts val="0"/>
              </a:spcBef>
              <a:spcAft>
                <a:spcPts val="0"/>
              </a:spcAft>
              <a:buSzPts val="1400"/>
              <a:buChar char="-"/>
            </a:pPr>
            <a:r>
              <a:rPr lang="en-US"/>
              <a:t>Copy the slide if you require more space</a:t>
            </a:r>
            <a:endParaRPr/>
          </a:p>
        </p:txBody>
      </p:sp>
      <p:sp>
        <p:nvSpPr>
          <p:cNvPr id="127" name="Google Shape;12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p:txBody>
      </p:sp>
      <p:sp>
        <p:nvSpPr>
          <p:cNvPr id="134" name="Google Shape;134;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2" name="Google Shape;142;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a:p>
            <a:pPr marL="457200" marR="0" lvl="0" indent="-228600" algn="l" rtl="0">
              <a:lnSpc>
                <a:spcPct val="100000"/>
              </a:lnSpc>
              <a:spcBef>
                <a:spcPts val="0"/>
              </a:spcBef>
              <a:spcAft>
                <a:spcPts val="0"/>
              </a:spcAft>
              <a:buSzPts val="1400"/>
              <a:buNone/>
            </a:pPr>
            <a:endParaRPr/>
          </a:p>
        </p:txBody>
      </p:sp>
      <p:sp>
        <p:nvSpPr>
          <p:cNvPr id="143" name="Google Shape;143;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0"/>
              </a:spcBef>
              <a:spcAft>
                <a:spcPts val="0"/>
              </a:spcAft>
              <a:buSzPts val="1400"/>
              <a:buFont typeface="Lato"/>
              <a:buChar char="-"/>
            </a:pPr>
            <a:r>
              <a:rPr lang="en-US"/>
              <a:t>Each branch must follow this naming pattern:</a:t>
            </a:r>
            <a:br>
              <a:rPr lang="en-US"/>
            </a:br>
            <a:r>
              <a:rPr lang="en-US"/>
              <a:t>Problem – Branch 1 – Sub-branch 1 – Sub-branch 2 – …… – Hypotheses </a:t>
            </a:r>
            <a:endParaRPr/>
          </a:p>
          <a:p>
            <a:pPr marL="457200" lvl="0" indent="-228600" algn="l" rtl="0">
              <a:lnSpc>
                <a:spcPct val="100000"/>
              </a:lnSpc>
              <a:spcBef>
                <a:spcPts val="0"/>
              </a:spcBef>
              <a:spcAft>
                <a:spcPts val="0"/>
              </a:spcAft>
              <a:buSzPts val="1400"/>
              <a:buFont typeface="Lato"/>
              <a:buChar char="-"/>
            </a:pPr>
            <a:r>
              <a:rPr lang="en-US"/>
              <a:t>There must be minimum 10 hypotheses in total and at least 1 in each branch.</a:t>
            </a:r>
            <a:endParaRPr/>
          </a:p>
          <a:p>
            <a:pPr marL="457200" marR="0" lvl="0" indent="-228600" algn="l" rtl="0">
              <a:lnSpc>
                <a:spcPct val="100000"/>
              </a:lnSpc>
              <a:spcBef>
                <a:spcPts val="0"/>
              </a:spcBef>
              <a:spcAft>
                <a:spcPts val="0"/>
              </a:spcAft>
              <a:buSzPts val="1400"/>
              <a:buNone/>
            </a:pPr>
            <a:endParaRPr/>
          </a:p>
        </p:txBody>
      </p:sp>
      <p:sp>
        <p:nvSpPr>
          <p:cNvPr id="152" name="Google Shape;152;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lstStyle>
            <a:lvl1pPr lvl="0" algn="ctr">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lstStyle>
            <a:lvl1pPr lvl="0" algn="ctr">
              <a:lnSpc>
                <a:spcPct val="90000"/>
              </a:lnSpc>
              <a:spcBef>
                <a:spcPts val="1000"/>
              </a:spcBef>
              <a:spcAft>
                <a:spcPts val="0"/>
              </a:spcAft>
              <a:buClr>
                <a:schemeClr val="dk1"/>
              </a:buClr>
              <a:buSzPts val="2400"/>
              <a:buNone/>
              <a:defRPr sz="2400">
                <a:latin typeface="Lato"/>
                <a:ea typeface="Lato"/>
                <a:cs typeface="Lato"/>
                <a:sym typeface="Lato"/>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6000"/>
              <a:buFont typeface="Lato"/>
              <a:buNone/>
              <a:defRPr sz="60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rgbClr val="888888"/>
              </a:buClr>
              <a:buSzPts val="2400"/>
              <a:buNone/>
              <a:defRPr sz="2400">
                <a:solidFill>
                  <a:srgbClr val="888888"/>
                </a:solidFill>
                <a:latin typeface="Lato"/>
                <a:ea typeface="Lato"/>
                <a:cs typeface="Lato"/>
                <a:sym typeface="Lato"/>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lstStyle>
            <a:lvl1pPr marL="457200" lvl="0" indent="-228600" algn="l">
              <a:lnSpc>
                <a:spcPct val="90000"/>
              </a:lnSpc>
              <a:spcBef>
                <a:spcPts val="1000"/>
              </a:spcBef>
              <a:spcAft>
                <a:spcPts val="0"/>
              </a:spcAft>
              <a:buClr>
                <a:schemeClr val="dk1"/>
              </a:buClr>
              <a:buSzPts val="2400"/>
              <a:buNone/>
              <a:defRPr sz="2400" b="1">
                <a:latin typeface="Lato"/>
                <a:ea typeface="Lato"/>
                <a:cs typeface="Lato"/>
                <a:sym typeface="Lato"/>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lstStyle>
            <a:lvl1pPr marL="457200" lvl="0" indent="-431800" algn="l">
              <a:lnSpc>
                <a:spcPct val="90000"/>
              </a:lnSpc>
              <a:spcBef>
                <a:spcPts val="1000"/>
              </a:spcBef>
              <a:spcAft>
                <a:spcPts val="0"/>
              </a:spcAft>
              <a:buClr>
                <a:schemeClr val="dk1"/>
              </a:buClr>
              <a:buSzPts val="3200"/>
              <a:buChar char="•"/>
              <a:defRPr sz="3200">
                <a:latin typeface="Lato"/>
                <a:ea typeface="Lato"/>
                <a:cs typeface="Lato"/>
                <a:sym typeface="Lato"/>
              </a:defRPr>
            </a:lvl1pPr>
            <a:lvl2pPr marL="914400" lvl="1" indent="-406400" algn="l">
              <a:lnSpc>
                <a:spcPct val="90000"/>
              </a:lnSpc>
              <a:spcBef>
                <a:spcPts val="500"/>
              </a:spcBef>
              <a:spcAft>
                <a:spcPts val="0"/>
              </a:spcAft>
              <a:buClr>
                <a:schemeClr val="dk1"/>
              </a:buClr>
              <a:buSzPts val="2800"/>
              <a:buChar char="•"/>
              <a:defRPr sz="2800">
                <a:latin typeface="Lato"/>
                <a:ea typeface="Lato"/>
                <a:cs typeface="Lato"/>
                <a:sym typeface="Lato"/>
              </a:defRPr>
            </a:lvl2pPr>
            <a:lvl3pPr marL="1371600" lvl="2" indent="-381000" algn="l">
              <a:lnSpc>
                <a:spcPct val="90000"/>
              </a:lnSpc>
              <a:spcBef>
                <a:spcPts val="500"/>
              </a:spcBef>
              <a:spcAft>
                <a:spcPts val="0"/>
              </a:spcAft>
              <a:buClr>
                <a:schemeClr val="dk1"/>
              </a:buClr>
              <a:buSzPts val="2400"/>
              <a:buChar char="•"/>
              <a:defRPr sz="2400">
                <a:latin typeface="Lato"/>
                <a:ea typeface="Lato"/>
                <a:cs typeface="Lato"/>
                <a:sym typeface="Lato"/>
              </a:defRPr>
            </a:lvl3pPr>
            <a:lvl4pPr marL="1828800" lvl="3" indent="-355600" algn="l">
              <a:lnSpc>
                <a:spcPct val="90000"/>
              </a:lnSpc>
              <a:spcBef>
                <a:spcPts val="500"/>
              </a:spcBef>
              <a:spcAft>
                <a:spcPts val="0"/>
              </a:spcAft>
              <a:buClr>
                <a:schemeClr val="dk1"/>
              </a:buClr>
              <a:buSzPts val="2000"/>
              <a:buChar char="•"/>
              <a:defRPr sz="2000">
                <a:latin typeface="Lato"/>
                <a:ea typeface="Lato"/>
                <a:cs typeface="Lato"/>
                <a:sym typeface="Lato"/>
              </a:defRPr>
            </a:lvl4pPr>
            <a:lvl5pPr marL="2286000" lvl="4" indent="-355600" algn="l">
              <a:lnSpc>
                <a:spcPct val="90000"/>
              </a:lnSpc>
              <a:spcBef>
                <a:spcPts val="500"/>
              </a:spcBef>
              <a:spcAft>
                <a:spcPts val="0"/>
              </a:spcAft>
              <a:buClr>
                <a:schemeClr val="dk1"/>
              </a:buClr>
              <a:buSzPts val="2000"/>
              <a:buChar char="•"/>
              <a:defRPr sz="2000">
                <a:latin typeface="Lato"/>
                <a:ea typeface="Lato"/>
                <a:cs typeface="Lato"/>
                <a:sym typeface="Lato"/>
              </a:defRPr>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Lato"/>
                <a:ea typeface="Lato"/>
                <a:cs typeface="Lato"/>
                <a:sym typeface="Lato"/>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Lato"/>
                <a:ea typeface="Lato"/>
                <a:cs typeface="Lato"/>
                <a:sym typeface="Lato"/>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Lato"/>
                <a:ea typeface="Lato"/>
                <a:cs typeface="Lato"/>
                <a:sym typeface="Lato"/>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Lato"/>
                <a:ea typeface="Lato"/>
                <a:cs typeface="Lato"/>
                <a:sym typeface="Lato"/>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3" name="Google Shape;63;p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lstStyle>
            <a:lvl1pPr marL="457200" lvl="0" indent="-228600" algn="l">
              <a:lnSpc>
                <a:spcPct val="90000"/>
              </a:lnSpc>
              <a:spcBef>
                <a:spcPts val="1000"/>
              </a:spcBef>
              <a:spcAft>
                <a:spcPts val="0"/>
              </a:spcAft>
              <a:buClr>
                <a:schemeClr val="dk1"/>
              </a:buClr>
              <a:buSzPts val="1600"/>
              <a:buNone/>
              <a:defRPr sz="1600">
                <a:latin typeface="Lato"/>
                <a:ea typeface="Lato"/>
                <a:cs typeface="Lato"/>
                <a:sym typeface="Lato"/>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lvl="0" algn="l">
              <a:lnSpc>
                <a:spcPct val="90000"/>
              </a:lnSpc>
              <a:spcBef>
                <a:spcPts val="0"/>
              </a:spcBef>
              <a:spcAft>
                <a:spcPts val="0"/>
              </a:spcAft>
              <a:buClr>
                <a:schemeClr val="dk1"/>
              </a:buClr>
              <a:buSzPts val="4400"/>
              <a:buFont typeface="Lato"/>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lstStyle>
            <a:lvl1pPr marL="457200" lvl="0" indent="-406400" algn="l">
              <a:lnSpc>
                <a:spcPct val="90000"/>
              </a:lnSpc>
              <a:spcBef>
                <a:spcPts val="1000"/>
              </a:spcBef>
              <a:spcAft>
                <a:spcPts val="0"/>
              </a:spcAft>
              <a:buClr>
                <a:schemeClr val="dk1"/>
              </a:buClr>
              <a:buSzPts val="2800"/>
              <a:buChar char="•"/>
              <a:defRPr>
                <a:latin typeface="Lato"/>
                <a:ea typeface="Lato"/>
                <a:cs typeface="Lato"/>
                <a:sym typeface="Lato"/>
              </a:defRPr>
            </a:lvl1pPr>
            <a:lvl2pPr marL="914400" lvl="1" indent="-381000" algn="l">
              <a:lnSpc>
                <a:spcPct val="90000"/>
              </a:lnSpc>
              <a:spcBef>
                <a:spcPts val="500"/>
              </a:spcBef>
              <a:spcAft>
                <a:spcPts val="0"/>
              </a:spcAft>
              <a:buClr>
                <a:schemeClr val="dk1"/>
              </a:buClr>
              <a:buSzPts val="2400"/>
              <a:buChar char="•"/>
              <a:defRPr>
                <a:latin typeface="Lato"/>
                <a:ea typeface="Lato"/>
                <a:cs typeface="Lato"/>
                <a:sym typeface="Lato"/>
              </a:defRPr>
            </a:lvl2pPr>
            <a:lvl3pPr marL="1371600" lvl="2" indent="-355600" algn="l">
              <a:lnSpc>
                <a:spcPct val="90000"/>
              </a:lnSpc>
              <a:spcBef>
                <a:spcPts val="500"/>
              </a:spcBef>
              <a:spcAft>
                <a:spcPts val="0"/>
              </a:spcAft>
              <a:buClr>
                <a:schemeClr val="dk1"/>
              </a:buClr>
              <a:buSzPts val="2000"/>
              <a:buChar char="•"/>
              <a:defRPr>
                <a:latin typeface="Lato"/>
                <a:ea typeface="Lato"/>
                <a:cs typeface="Lato"/>
                <a:sym typeface="Lato"/>
              </a:defRPr>
            </a:lvl3pPr>
            <a:lvl4pPr marL="1828800" lvl="3" indent="-342900" algn="l">
              <a:lnSpc>
                <a:spcPct val="90000"/>
              </a:lnSpc>
              <a:spcBef>
                <a:spcPts val="500"/>
              </a:spcBef>
              <a:spcAft>
                <a:spcPts val="0"/>
              </a:spcAft>
              <a:buClr>
                <a:schemeClr val="dk1"/>
              </a:buClr>
              <a:buSzPts val="1800"/>
              <a:buChar char="•"/>
              <a:defRPr>
                <a:latin typeface="Lato"/>
                <a:ea typeface="Lato"/>
                <a:cs typeface="Lato"/>
                <a:sym typeface="Lato"/>
              </a:defRPr>
            </a:lvl4pPr>
            <a:lvl5pPr marL="2286000" lvl="4" indent="-342900" algn="l">
              <a:lnSpc>
                <a:spcPct val="90000"/>
              </a:lnSpc>
              <a:spcBef>
                <a:spcPts val="500"/>
              </a:spcBef>
              <a:spcAft>
                <a:spcPts val="0"/>
              </a:spcAft>
              <a:buClr>
                <a:schemeClr val="dk1"/>
              </a:buClr>
              <a:buSzPts val="1800"/>
              <a:buChar char="•"/>
              <a:defRPr>
                <a:latin typeface="Lato"/>
                <a:ea typeface="Lato"/>
                <a:cs typeface="Lato"/>
                <a:sym typeface="Lato"/>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lvl="0" algn="l">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lvl="0" algn="ctr">
              <a:lnSpc>
                <a:spcPct val="100000"/>
              </a:lnSpc>
              <a:spcBef>
                <a:spcPts val="0"/>
              </a:spcBef>
              <a:spcAft>
                <a:spcPts val="0"/>
              </a:spcAft>
              <a:buSzPts val="1400"/>
              <a:buNone/>
              <a:defRPr>
                <a:latin typeface="Lato"/>
                <a:ea typeface="Lato"/>
                <a:cs typeface="Lato"/>
                <a:sym typeface="La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Lato"/>
              <a:buNone/>
              <a:defRPr sz="4400" b="0" i="0" u="none" strike="noStrike" cap="none">
                <a:solidFill>
                  <a:schemeClr val="dk1"/>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Lato"/>
                <a:ea typeface="Lato"/>
                <a:cs typeface="Lato"/>
                <a:sym typeface="Lato"/>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2"/>
          <p:cNvSpPr txBox="1">
            <a:spLocks noGrp="1"/>
          </p:cNvSpPr>
          <p:nvPr>
            <p:ph type="title"/>
          </p:nvPr>
        </p:nvSpPr>
        <p:spPr>
          <a:xfrm>
            <a:off x="1446847" y="622499"/>
            <a:ext cx="9877789" cy="73947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F43F3C"/>
              </a:buClr>
              <a:buSzPts val="3600"/>
              <a:buFont typeface="Lato"/>
              <a:buNone/>
            </a:pPr>
            <a:r>
              <a:rPr lang="en-US" sz="3600" b="1">
                <a:solidFill>
                  <a:srgbClr val="F43F3C"/>
                </a:solidFill>
              </a:rPr>
              <a:t>ASSIGNMENT GUIDELINES</a:t>
            </a:r>
            <a:endParaRPr/>
          </a:p>
        </p:txBody>
      </p:sp>
      <p:sp>
        <p:nvSpPr>
          <p:cNvPr id="85" name="Google Shape;85;p12"/>
          <p:cNvSpPr txBox="1"/>
          <p:nvPr/>
        </p:nvSpPr>
        <p:spPr>
          <a:xfrm>
            <a:off x="602478" y="1526520"/>
            <a:ext cx="10987044" cy="4708981"/>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Make </a:t>
            </a:r>
            <a:r>
              <a:rPr lang="en-US" sz="2000">
                <a:solidFill>
                  <a:srgbClr val="757070"/>
                </a:solidFill>
                <a:latin typeface="Lato"/>
                <a:ea typeface="Lato"/>
                <a:cs typeface="Lato"/>
                <a:sym typeface="Lato"/>
              </a:rPr>
              <a:t>the changes in the</a:t>
            </a:r>
            <a:r>
              <a:rPr lang="en-US" sz="2000" b="0" i="0" u="none" strike="noStrike" cap="none">
                <a:solidFill>
                  <a:srgbClr val="757070"/>
                </a:solidFill>
                <a:latin typeface="Lato"/>
                <a:ea typeface="Lato"/>
                <a:cs typeface="Lato"/>
                <a:sym typeface="Lato"/>
              </a:rPr>
              <a:t> PPT </a:t>
            </a:r>
            <a:r>
              <a:rPr lang="en-US" sz="2000">
                <a:solidFill>
                  <a:srgbClr val="757070"/>
                </a:solidFill>
                <a:latin typeface="Lato"/>
                <a:ea typeface="Lato"/>
                <a:cs typeface="Lato"/>
                <a:sym typeface="Lato"/>
              </a:rPr>
              <a:t>as you solve the parts</a:t>
            </a:r>
            <a:endParaRPr/>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This file contains the template for all the parts of the project.</a:t>
            </a:r>
            <a:endParaRPr sz="1400" b="0" i="0" u="none" strike="noStrike" cap="none">
              <a:solidFill>
                <a:srgbClr val="000000"/>
              </a:solidFill>
              <a:latin typeface="Arial"/>
              <a:ea typeface="Arial"/>
              <a:cs typeface="Arial"/>
              <a:sym typeface="Arial"/>
            </a:endParaRPr>
          </a:p>
          <a:p>
            <a:pPr marL="342900" marR="0" lvl="0" indent="-215900" algn="l" rtl="0">
              <a:lnSpc>
                <a:spcPct val="100000"/>
              </a:lnSpc>
              <a:spcBef>
                <a:spcPts val="0"/>
              </a:spcBef>
              <a:spcAft>
                <a:spcPts val="0"/>
              </a:spcAft>
              <a:buClr>
                <a:schemeClr val="dk1"/>
              </a:buClr>
              <a:buSzPts val="2000"/>
              <a:buFont typeface="Arial"/>
              <a:buNone/>
            </a:pPr>
            <a:endParaRPr sz="2000" b="0" i="0" u="none" strike="noStrike" cap="none">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Check the instructions added in the note section of every slide for clarity.</a:t>
            </a:r>
            <a:endParaRPr sz="2000" b="0" i="0" u="none" strike="noStrike" cap="none">
              <a:solidFill>
                <a:srgbClr val="757070"/>
              </a:solidFill>
              <a:latin typeface="Lato"/>
              <a:ea typeface="Lato"/>
              <a:cs typeface="Lato"/>
              <a:sym typeface="Lato"/>
            </a:endParaRPr>
          </a:p>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rgbClr val="757070"/>
              </a:solidFill>
              <a:latin typeface="Lato"/>
              <a:ea typeface="Lato"/>
              <a:cs typeface="Lato"/>
              <a:sym typeface="Lato"/>
            </a:endParaRPr>
          </a:p>
          <a:p>
            <a:pPr marL="342900" marR="0" lvl="0" indent="-34290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Don’t move around any image or text box</a:t>
            </a:r>
            <a:endParaRPr sz="2000" b="0" i="0" u="none" strike="noStrike" cap="none">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a:solidFill>
                <a:srgbClr val="757070"/>
              </a:solidFill>
              <a:latin typeface="Lato"/>
              <a:ea typeface="Lato"/>
              <a:cs typeface="Lato"/>
              <a:sym typeface="Lato"/>
            </a:endParaRPr>
          </a:p>
          <a:p>
            <a:pPr marL="285750" marR="0" lvl="0" indent="-285750" algn="l" rtl="0">
              <a:lnSpc>
                <a:spcPct val="100000"/>
              </a:lnSpc>
              <a:spcBef>
                <a:spcPts val="0"/>
              </a:spcBef>
              <a:spcAft>
                <a:spcPts val="0"/>
              </a:spcAft>
              <a:buClr>
                <a:srgbClr val="757070"/>
              </a:buClr>
              <a:buSzPts val="2000"/>
              <a:buFont typeface="Arial"/>
              <a:buChar char="•"/>
            </a:pPr>
            <a:r>
              <a:rPr lang="en-US" sz="2000" b="0" i="0" u="none" strike="noStrike" cap="none">
                <a:solidFill>
                  <a:srgbClr val="757070"/>
                </a:solidFill>
                <a:latin typeface="Lato"/>
                <a:ea typeface="Lato"/>
                <a:cs typeface="Lato"/>
                <a:sym typeface="Lato"/>
              </a:rPr>
              <a:t>If you require more/lesser elements, be careful when you copy/delete the existing ones.</a:t>
            </a:r>
            <a:endParaRPr/>
          </a:p>
          <a:p>
            <a:pPr marL="285750" marR="0" lvl="0" indent="-158750" algn="l" rtl="0">
              <a:lnSpc>
                <a:spcPct val="100000"/>
              </a:lnSpc>
              <a:spcBef>
                <a:spcPts val="0"/>
              </a:spcBef>
              <a:spcAft>
                <a:spcPts val="0"/>
              </a:spcAft>
              <a:buClr>
                <a:srgbClr val="757070"/>
              </a:buClr>
              <a:buSzPts val="2000"/>
              <a:buFont typeface="Arial"/>
              <a:buNone/>
            </a:pPr>
            <a:endParaRPr sz="2000" b="0" i="0" u="none" strike="noStrike" cap="none">
              <a:solidFill>
                <a:srgbClr val="757070"/>
              </a:solidFill>
              <a:latin typeface="Lato"/>
              <a:ea typeface="Lato"/>
              <a:cs typeface="Lato"/>
              <a:sym typeface="Lato"/>
            </a:endParaRPr>
          </a:p>
          <a:p>
            <a:pPr marL="0" marR="0" lvl="0" indent="0" algn="l" rtl="0">
              <a:lnSpc>
                <a:spcPct val="100000"/>
              </a:lnSpc>
              <a:spcBef>
                <a:spcPts val="0"/>
              </a:spcBef>
              <a:spcAft>
                <a:spcPts val="0"/>
              </a:spcAft>
              <a:buNone/>
            </a:pPr>
            <a:endParaRPr sz="2000" b="0" i="0" u="none" strike="noStrike" cap="none">
              <a:solidFill>
                <a:srgbClr val="757070"/>
              </a:solidFill>
              <a:latin typeface="Lato"/>
              <a:ea typeface="Lato"/>
              <a:cs typeface="Lato"/>
              <a:sym typeface="Lato"/>
            </a:endParaRPr>
          </a:p>
        </p:txBody>
      </p:sp>
      <p:pic>
        <p:nvPicPr>
          <p:cNvPr id="86" name="Google Shape;86;p12" descr="A close up of a logo&#10;&#10;Description automatically generated"/>
          <p:cNvPicPr preferRelativeResize="0"/>
          <p:nvPr/>
        </p:nvPicPr>
        <p:blipFill rotWithShape="1">
          <a:blip r:embed="rId3">
            <a:alphaModFix/>
          </a:blip>
          <a:srcRect/>
          <a:stretch/>
        </p:blipFill>
        <p:spPr>
          <a:xfrm>
            <a:off x="10313895" y="171493"/>
            <a:ext cx="1648553" cy="45100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64" name="Google Shape;164;p21"/>
          <p:cNvGrpSpPr/>
          <p:nvPr/>
        </p:nvGrpSpPr>
        <p:grpSpPr>
          <a:xfrm>
            <a:off x="1436915" y="1931437"/>
            <a:ext cx="9265298" cy="4561438"/>
            <a:chOff x="589265" y="4632481"/>
            <a:chExt cx="2041200" cy="229238"/>
          </a:xfrm>
        </p:grpSpPr>
        <p:sp>
          <p:nvSpPr>
            <p:cNvPr id="165" name="Google Shape;165;p21"/>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chemeClr val="accent1"/>
                  </a:solidFill>
                  <a:latin typeface="Lato"/>
                  <a:ea typeface="Lato"/>
                  <a:cs typeface="Lato"/>
                  <a:sym typeface="Lato"/>
                </a:rPr>
                <a:t>Branch 7</a:t>
              </a:r>
              <a:endParaRPr dirty="0">
                <a:solidFill>
                  <a:schemeClr val="accent1"/>
                </a:solidFill>
              </a:endParaRPr>
            </a:p>
            <a:p>
              <a:pPr marL="0" marR="0" lvl="0" indent="0" algn="l" rtl="0">
                <a:lnSpc>
                  <a:spcPct val="100000"/>
                </a:lnSpc>
                <a:spcBef>
                  <a:spcPts val="0"/>
                </a:spcBef>
                <a:spcAft>
                  <a:spcPts val="0"/>
                </a:spcAft>
                <a:buNone/>
              </a:pPr>
              <a:endParaRPr lang="en-IN" sz="1100" dirty="0">
                <a:latin typeface="Lato"/>
                <a:ea typeface="Lato"/>
                <a:cs typeface="Lato"/>
                <a:sym typeface="Lato"/>
              </a:endParaRPr>
            </a:p>
            <a:p>
              <a:pPr marL="0" marR="0" lvl="0" indent="0" algn="l" rtl="0">
                <a:lnSpc>
                  <a:spcPct val="100000"/>
                </a:lnSpc>
                <a:spcBef>
                  <a:spcPts val="0"/>
                </a:spcBef>
                <a:spcAft>
                  <a:spcPts val="0"/>
                </a:spcAft>
                <a:buNone/>
              </a:pPr>
              <a:endParaRPr lang="en-IN" sz="1800" b="1" dirty="0">
                <a:latin typeface="Lato"/>
                <a:ea typeface="Lato"/>
                <a:cs typeface="Lato"/>
                <a:sym typeface="Lato"/>
              </a:endParaRPr>
            </a:p>
            <a:p>
              <a:pPr marL="0" marR="0" lvl="0" indent="0" algn="l" rtl="0">
                <a:lnSpc>
                  <a:spcPct val="100000"/>
                </a:lnSpc>
                <a:spcBef>
                  <a:spcPts val="0"/>
                </a:spcBef>
                <a:spcAft>
                  <a:spcPts val="0"/>
                </a:spcAft>
                <a:buNone/>
              </a:pPr>
              <a:r>
                <a:rPr lang="en-IN" sz="1600" dirty="0">
                  <a:latin typeface="Lato"/>
                  <a:ea typeface="Lato"/>
                  <a:cs typeface="Lato"/>
                  <a:sym typeface="Lato"/>
                </a:rPr>
                <a:t>No New featured have been added to the product in the last year – The product and the engineering team have not added any new features to the program while the competitors products are making changes every year adding new features which might attract new potential clients </a:t>
              </a:r>
              <a:endParaRPr lang="en-IN" sz="1600" i="0" u="none" strike="noStrike" cap="none" dirty="0">
                <a:solidFill>
                  <a:srgbClr val="000000"/>
                </a:solidFill>
                <a:latin typeface="Lato"/>
                <a:ea typeface="Lato"/>
                <a:cs typeface="Lato"/>
                <a:sym typeface="Lato"/>
              </a:endParaRPr>
            </a:p>
          </p:txBody>
        </p:sp>
        <p:sp>
          <p:nvSpPr>
            <p:cNvPr id="166" name="Google Shape;166;p21"/>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chemeClr val="accent1"/>
                  </a:solidFill>
                  <a:latin typeface="Lato"/>
                  <a:ea typeface="Lato"/>
                  <a:cs typeface="Lato"/>
                  <a:sym typeface="Lato"/>
                </a:rPr>
                <a:t>Branch 8</a:t>
              </a:r>
              <a:endParaRPr dirty="0">
                <a:solidFill>
                  <a:schemeClr val="accent1"/>
                </a:solidFill>
              </a:endParaRPr>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600" b="0" i="0" u="none" strike="noStrike" cap="none" dirty="0">
                  <a:solidFill>
                    <a:srgbClr val="000000"/>
                  </a:solidFill>
                  <a:latin typeface="Lato"/>
                  <a:ea typeface="Lato"/>
                  <a:cs typeface="Lato"/>
                  <a:sym typeface="Lato"/>
                </a:rPr>
                <a:t>Cost optimization with reduction of work force in product engineering </a:t>
              </a:r>
              <a:r>
                <a:rPr lang="en-US" sz="1600" dirty="0">
                  <a:latin typeface="Lato"/>
                  <a:ea typeface="Lato"/>
                  <a:cs typeface="Lato"/>
                  <a:sym typeface="Lato"/>
                </a:rPr>
                <a:t>-Due to insufficient work force because of Cost optimization, with a small team  it is impossible to provide support and  add new features to the existing product </a:t>
              </a:r>
              <a:endParaRPr sz="1600" b="0" i="0" u="none" strike="noStrike" cap="none" dirty="0">
                <a:solidFill>
                  <a:srgbClr val="000000"/>
                </a:solidFill>
                <a:latin typeface="Lato"/>
                <a:ea typeface="Lato"/>
                <a:cs typeface="Lato"/>
                <a:sym typeface="Lato"/>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73" name="Google Shape;173;p22"/>
          <p:cNvGrpSpPr/>
          <p:nvPr/>
        </p:nvGrpSpPr>
        <p:grpSpPr>
          <a:xfrm>
            <a:off x="1483568" y="1848988"/>
            <a:ext cx="9041363" cy="4643878"/>
            <a:chOff x="589265" y="4627300"/>
            <a:chExt cx="2041200" cy="234419"/>
          </a:xfrm>
        </p:grpSpPr>
        <p:sp>
          <p:nvSpPr>
            <p:cNvPr id="174" name="Google Shape;174;p22"/>
            <p:cNvSpPr txBox="1"/>
            <p:nvPr/>
          </p:nvSpPr>
          <p:spPr>
            <a:xfrm>
              <a:off x="589265" y="4627300"/>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chemeClr val="accent1"/>
                  </a:solidFill>
                  <a:latin typeface="Lato"/>
                  <a:ea typeface="Lato"/>
                  <a:cs typeface="Lato"/>
                  <a:sym typeface="Lato"/>
                </a:rPr>
                <a:t>Branch 9</a:t>
              </a:r>
              <a:endParaRPr dirty="0">
                <a:solidFill>
                  <a:schemeClr val="accent1"/>
                </a:solidFill>
              </a:endParaRPr>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600" b="0" i="0" u="none" strike="noStrike" cap="none" dirty="0">
                  <a:solidFill>
                    <a:srgbClr val="000000"/>
                  </a:solidFill>
                  <a:latin typeface="Lato"/>
                  <a:ea typeface="Lato"/>
                  <a:cs typeface="Lato"/>
                  <a:sym typeface="Lato"/>
                </a:rPr>
                <a:t>All market surveys by the company indicated current product offering optimal </a:t>
              </a:r>
              <a:r>
                <a:rPr lang="en-US" sz="1600" dirty="0">
                  <a:latin typeface="Lato"/>
                  <a:ea typeface="Lato"/>
                  <a:cs typeface="Lato"/>
                  <a:sym typeface="Lato"/>
                </a:rPr>
                <a:t>- The surveys conducted by the firm indicated that that the current product is optimal which is the reason they did not invest enough budget in product an engineering team resulting in creating a product that is not on par with the industry expectations </a:t>
              </a:r>
              <a:endParaRPr sz="1600" b="0" i="0" u="none" strike="noStrike" cap="none" dirty="0">
                <a:solidFill>
                  <a:srgbClr val="000000"/>
                </a:solidFill>
                <a:latin typeface="Lato"/>
                <a:ea typeface="Lato"/>
                <a:cs typeface="Lato"/>
                <a:sym typeface="Lato"/>
              </a:endParaRPr>
            </a:p>
          </p:txBody>
        </p:sp>
        <p:sp>
          <p:nvSpPr>
            <p:cNvPr id="175" name="Google Shape;175;p22"/>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dirty="0"/>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82" name="Google Shape;182;p23"/>
          <p:cNvSpPr txBox="1"/>
          <p:nvPr/>
        </p:nvSpPr>
        <p:spPr>
          <a:xfrm>
            <a:off x="563498" y="1806833"/>
            <a:ext cx="2404555" cy="446276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chemeClr val="accent1"/>
                </a:solidFill>
                <a:latin typeface="Lato"/>
                <a:ea typeface="Lato"/>
                <a:cs typeface="Lato"/>
                <a:sym typeface="Lato"/>
              </a:rPr>
              <a:t>Variable  </a:t>
            </a:r>
            <a:endParaRPr dirty="0">
              <a:solidFill>
                <a:schemeClr val="accent1"/>
              </a:solidFill>
            </a:endParaRPr>
          </a:p>
          <a:p>
            <a:pPr marL="0" marR="0" lvl="0" indent="0" algn="l" rtl="0">
              <a:lnSpc>
                <a:spcPct val="100000"/>
              </a:lnSpc>
              <a:spcBef>
                <a:spcPts val="0"/>
              </a:spcBef>
              <a:spcAft>
                <a:spcPts val="0"/>
              </a:spcAft>
              <a:buNone/>
            </a:pPr>
            <a:endParaRPr dirty="0"/>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       </a:t>
            </a:r>
            <a:r>
              <a:rPr lang="en-IN" sz="1400" b="1" i="0" u="none" strike="noStrike" cap="none" dirty="0">
                <a:solidFill>
                  <a:srgbClr val="000000"/>
                </a:solidFill>
                <a:latin typeface="Lato"/>
                <a:ea typeface="Lato"/>
                <a:cs typeface="Lato"/>
                <a:sym typeface="Lato"/>
              </a:rPr>
              <a:t>Based on City</a:t>
            </a:r>
          </a:p>
          <a:p>
            <a:pPr marL="0" marR="0" lvl="0" indent="0" algn="l" rtl="0">
              <a:lnSpc>
                <a:spcPct val="100000"/>
              </a:lnSpc>
              <a:spcBef>
                <a:spcPts val="0"/>
              </a:spcBef>
              <a:spcAft>
                <a:spcPts val="0"/>
              </a:spcAft>
              <a:buNone/>
            </a:pPr>
            <a:endParaRPr lang="en-IN" b="1" dirty="0">
              <a:latin typeface="Lato"/>
              <a:ea typeface="Lato"/>
              <a:cs typeface="Lato"/>
              <a:sym typeface="Lato"/>
            </a:endParaRPr>
          </a:p>
          <a:p>
            <a:pPr marL="0" marR="0" lvl="0" indent="0" algn="l" rtl="0">
              <a:lnSpc>
                <a:spcPct val="100000"/>
              </a:lnSpc>
              <a:spcBef>
                <a:spcPts val="0"/>
              </a:spcBef>
              <a:spcAft>
                <a:spcPts val="0"/>
              </a:spcAft>
              <a:buNone/>
            </a:pPr>
            <a:endParaRPr lang="en-IN" sz="1400" b="1"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Tx/>
              <a:buChar char="-"/>
            </a:pPr>
            <a:r>
              <a:rPr lang="en-IN" sz="1400" b="1" i="0" u="none" strike="noStrike" cap="none" dirty="0">
                <a:solidFill>
                  <a:srgbClr val="000000"/>
                </a:solidFill>
                <a:latin typeface="Lato"/>
                <a:ea typeface="Lato"/>
                <a:cs typeface="Lato"/>
                <a:sym typeface="Lato"/>
              </a:rPr>
              <a:t>Based on Product</a:t>
            </a:r>
          </a:p>
          <a:p>
            <a:pPr marL="285750" marR="0" lvl="0" indent="-285750" algn="l" rtl="0">
              <a:lnSpc>
                <a:spcPct val="100000"/>
              </a:lnSpc>
              <a:spcBef>
                <a:spcPts val="0"/>
              </a:spcBef>
              <a:spcAft>
                <a:spcPts val="0"/>
              </a:spcAft>
              <a:buFontTx/>
              <a:buChar char="-"/>
            </a:pPr>
            <a:endParaRPr lang="en-IN" b="1" dirty="0">
              <a:latin typeface="Lato"/>
              <a:ea typeface="Lato"/>
              <a:cs typeface="Lato"/>
              <a:sym typeface="Lato"/>
            </a:endParaRPr>
          </a:p>
          <a:p>
            <a:pPr marL="285750" marR="0" lvl="0" indent="-285750" algn="l" rtl="0">
              <a:lnSpc>
                <a:spcPct val="100000"/>
              </a:lnSpc>
              <a:spcBef>
                <a:spcPts val="0"/>
              </a:spcBef>
              <a:spcAft>
                <a:spcPts val="0"/>
              </a:spcAft>
              <a:buFontTx/>
              <a:buChar char="-"/>
            </a:pPr>
            <a:endParaRPr lang="en-IN" sz="1400" b="1"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Tx/>
              <a:buChar char="-"/>
            </a:pPr>
            <a:r>
              <a:rPr lang="en-IN" b="1" dirty="0">
                <a:latin typeface="Lato"/>
                <a:ea typeface="Lato"/>
                <a:cs typeface="Lato"/>
                <a:sym typeface="Lato"/>
              </a:rPr>
              <a:t>Based on Clients Revenue</a:t>
            </a:r>
          </a:p>
          <a:p>
            <a:pPr marL="285750" marR="0" lvl="0" indent="-285750" algn="l" rtl="0">
              <a:lnSpc>
                <a:spcPct val="100000"/>
              </a:lnSpc>
              <a:spcBef>
                <a:spcPts val="0"/>
              </a:spcBef>
              <a:spcAft>
                <a:spcPts val="0"/>
              </a:spcAft>
              <a:buFontTx/>
              <a:buChar char="-"/>
            </a:pPr>
            <a:endParaRPr lang="en-IN" sz="1400" b="1"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Tx/>
              <a:buChar char="-"/>
            </a:pPr>
            <a:r>
              <a:rPr lang="en-IN" b="1" dirty="0">
                <a:latin typeface="Lato"/>
                <a:ea typeface="Lato"/>
                <a:cs typeface="Lato"/>
                <a:sym typeface="Lato"/>
              </a:rPr>
              <a:t>Sales Medium </a:t>
            </a:r>
          </a:p>
          <a:p>
            <a:pPr marL="285750" marR="0" lvl="0" indent="-285750" algn="l" rtl="0">
              <a:lnSpc>
                <a:spcPct val="100000"/>
              </a:lnSpc>
              <a:spcBef>
                <a:spcPts val="0"/>
              </a:spcBef>
              <a:spcAft>
                <a:spcPts val="0"/>
              </a:spcAft>
              <a:buFontTx/>
              <a:buChar char="-"/>
            </a:pPr>
            <a:endParaRPr lang="en-IN" b="1" dirty="0">
              <a:latin typeface="Lato"/>
              <a:ea typeface="Lato"/>
              <a:cs typeface="Lato"/>
              <a:sym typeface="Lato"/>
            </a:endParaRPr>
          </a:p>
          <a:p>
            <a:pPr marL="285750" marR="0" lvl="0" indent="-285750" algn="l" rtl="0">
              <a:lnSpc>
                <a:spcPct val="100000"/>
              </a:lnSpc>
              <a:spcBef>
                <a:spcPts val="0"/>
              </a:spcBef>
              <a:spcAft>
                <a:spcPts val="0"/>
              </a:spcAft>
              <a:buFontTx/>
              <a:buChar char="-"/>
            </a:pPr>
            <a:endParaRPr lang="en-IN" b="1" dirty="0">
              <a:latin typeface="Lato"/>
              <a:ea typeface="Lato"/>
              <a:cs typeface="Lato"/>
              <a:sym typeface="Lato"/>
            </a:endParaRPr>
          </a:p>
          <a:p>
            <a:pPr marL="285750" marR="0" lvl="0" indent="-285750" algn="l" rtl="0">
              <a:lnSpc>
                <a:spcPct val="100000"/>
              </a:lnSpc>
              <a:spcBef>
                <a:spcPts val="0"/>
              </a:spcBef>
              <a:spcAft>
                <a:spcPts val="0"/>
              </a:spcAft>
              <a:buFontTx/>
              <a:buChar char="-"/>
            </a:pPr>
            <a:r>
              <a:rPr lang="en-IN" b="1" dirty="0">
                <a:latin typeface="Lato"/>
                <a:ea typeface="Lato"/>
                <a:cs typeface="Lato"/>
                <a:sym typeface="Lato"/>
              </a:rPr>
              <a:t>Business from clients Last Year</a:t>
            </a:r>
          </a:p>
          <a:p>
            <a:pPr marL="285750" marR="0" lvl="0" indent="-285750" algn="l" rtl="0">
              <a:lnSpc>
                <a:spcPct val="100000"/>
              </a:lnSpc>
              <a:spcBef>
                <a:spcPts val="0"/>
              </a:spcBef>
              <a:spcAft>
                <a:spcPts val="0"/>
              </a:spcAft>
              <a:buFontTx/>
              <a:buChar char="-"/>
            </a:pPr>
            <a:endParaRPr lang="en-IN" sz="1400" b="1"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Tx/>
              <a:buChar char="-"/>
            </a:pPr>
            <a:endParaRPr lang="en-IN" b="1" dirty="0">
              <a:latin typeface="Lato"/>
              <a:ea typeface="Lato"/>
              <a:cs typeface="Lato"/>
              <a:sym typeface="Lato"/>
            </a:endParaRPr>
          </a:p>
          <a:p>
            <a:pPr marR="0" lvl="0" algn="l" rtl="0">
              <a:lnSpc>
                <a:spcPct val="100000"/>
              </a:lnSpc>
              <a:spcBef>
                <a:spcPts val="0"/>
              </a:spcBef>
              <a:spcAft>
                <a:spcPts val="0"/>
              </a:spcAft>
            </a:pPr>
            <a:endParaRPr lang="en-IN" sz="1400" b="1"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Tx/>
              <a:buChar char="-"/>
            </a:pPr>
            <a:endParaRPr lang="en-IN" b="1" dirty="0">
              <a:latin typeface="Lato"/>
              <a:ea typeface="Lato"/>
              <a:cs typeface="Lato"/>
              <a:sym typeface="Lato"/>
            </a:endParaRPr>
          </a:p>
          <a:p>
            <a:pPr marL="285750" marR="0" lvl="0" indent="-285750" algn="l" rtl="0">
              <a:lnSpc>
                <a:spcPct val="100000"/>
              </a:lnSpc>
              <a:spcBef>
                <a:spcPts val="0"/>
              </a:spcBef>
              <a:spcAft>
                <a:spcPts val="0"/>
              </a:spcAft>
              <a:buFontTx/>
              <a:buChar char="-"/>
            </a:pPr>
            <a:endParaRPr lang="en-IN"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b="1" dirty="0">
              <a:latin typeface="Lato"/>
              <a:ea typeface="Lato"/>
              <a:cs typeface="Lato"/>
              <a:sym typeface="Lato"/>
            </a:endParaRPr>
          </a:p>
          <a:p>
            <a:pPr marL="0" marR="0" lvl="0" indent="0" algn="l" rtl="0">
              <a:lnSpc>
                <a:spcPct val="100000"/>
              </a:lnSpc>
              <a:spcBef>
                <a:spcPts val="0"/>
              </a:spcBef>
              <a:spcAft>
                <a:spcPts val="0"/>
              </a:spcAft>
              <a:buNone/>
            </a:pP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3" name="Google Shape;183;p23"/>
          <p:cNvSpPr txBox="1"/>
          <p:nvPr/>
        </p:nvSpPr>
        <p:spPr>
          <a:xfrm>
            <a:off x="3287056" y="1806833"/>
            <a:ext cx="5542151" cy="446276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chemeClr val="accent1"/>
                </a:solidFill>
                <a:latin typeface="Lato"/>
                <a:ea typeface="Lato"/>
                <a:cs typeface="Lato"/>
                <a:sym typeface="Lato"/>
              </a:rPr>
              <a:t>Insights</a:t>
            </a:r>
            <a:endParaRPr dirty="0">
              <a:solidFill>
                <a:schemeClr val="accent1"/>
              </a:solidFill>
            </a:endParaRPr>
          </a:p>
          <a:p>
            <a:pPr marL="0" marR="0" lvl="0" indent="0" algn="l" rtl="0">
              <a:lnSpc>
                <a:spcPct val="100000"/>
              </a:lnSpc>
              <a:spcBef>
                <a:spcPts val="0"/>
              </a:spcBef>
              <a:spcAft>
                <a:spcPts val="0"/>
              </a:spcAft>
              <a:buNone/>
            </a:pPr>
            <a:endParaRPr dirty="0"/>
          </a:p>
          <a:p>
            <a:pPr marL="0" marR="0" lvl="0" indent="0"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 Mumbai and Kolkata's</a:t>
            </a:r>
            <a:r>
              <a:rPr lang="en-IN" dirty="0">
                <a:latin typeface="Lato"/>
                <a:ea typeface="Lato"/>
                <a:cs typeface="Lato"/>
                <a:sym typeface="Lato"/>
              </a:rPr>
              <a:t> Conversion rate’s are higher compared to  other states</a:t>
            </a:r>
          </a:p>
          <a:p>
            <a:pPr marL="0" marR="0" lvl="0" indent="0"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dirty="0">
                <a:latin typeface="Lato"/>
                <a:ea typeface="Lato"/>
                <a:cs typeface="Lato"/>
                <a:sym typeface="Lato"/>
              </a:rPr>
              <a:t>- The Conversion rates of Analytics Products are High and Legacy modernization are low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 Clients with more than 1 M revenue showed low conversion rates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 Enterprise Sellers </a:t>
            </a:r>
            <a:r>
              <a:rPr lang="en-IN" dirty="0">
                <a:latin typeface="Lato"/>
                <a:ea typeface="Lato"/>
                <a:cs typeface="Lato"/>
                <a:sym typeface="Lato"/>
              </a:rPr>
              <a:t>are having the highest Conversion rate, while  Online leads had a very poor conversion rate</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dirty="0">
                <a:latin typeface="Lato"/>
                <a:ea typeface="Lato"/>
                <a:cs typeface="Lato"/>
                <a:sym typeface="Lato"/>
              </a:rPr>
              <a:t>- 83% of our recurring clients from last year did a business less than  25000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
        <p:nvSpPr>
          <p:cNvPr id="184" name="Google Shape;184;p23"/>
          <p:cNvSpPr txBox="1"/>
          <p:nvPr/>
        </p:nvSpPr>
        <p:spPr>
          <a:xfrm>
            <a:off x="9148210" y="1806833"/>
            <a:ext cx="2794416" cy="446276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chemeClr val="accent1"/>
                </a:solidFill>
                <a:latin typeface="Lato"/>
                <a:ea typeface="Lato"/>
                <a:cs typeface="Lato"/>
                <a:sym typeface="Lato"/>
              </a:rPr>
              <a:t>Pattern of Insight</a:t>
            </a:r>
            <a:endParaRPr dirty="0">
              <a:solidFill>
                <a:schemeClr val="accent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 Clients from Mumbai are more likely to convert</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 Focus more on marketing Analytics Products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-Focus on clients with revenue from 100k to under 1 M</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 Do not Advertise on Online Platforms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 Try to get New Clients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cxnSp>
        <p:nvCxnSpPr>
          <p:cNvPr id="3" name="Straight Connector 2">
            <a:extLst>
              <a:ext uri="{FF2B5EF4-FFF2-40B4-BE49-F238E27FC236}">
                <a16:creationId xmlns:a16="http://schemas.microsoft.com/office/drawing/2014/main" id="{994952A2-29AB-46A3-A62A-4925E0D76057}"/>
              </a:ext>
            </a:extLst>
          </p:cNvPr>
          <p:cNvCxnSpPr/>
          <p:nvPr/>
        </p:nvCxnSpPr>
        <p:spPr>
          <a:xfrm>
            <a:off x="559837" y="2248678"/>
            <a:ext cx="2408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A0779340-D120-41C0-B5AA-6A7584392979}"/>
              </a:ext>
            </a:extLst>
          </p:cNvPr>
          <p:cNvCxnSpPr/>
          <p:nvPr/>
        </p:nvCxnSpPr>
        <p:spPr>
          <a:xfrm>
            <a:off x="3287056" y="2248678"/>
            <a:ext cx="552104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6517051-655A-4D0F-BDBC-27A9DAE749D7}"/>
              </a:ext>
            </a:extLst>
          </p:cNvPr>
          <p:cNvCxnSpPr/>
          <p:nvPr/>
        </p:nvCxnSpPr>
        <p:spPr>
          <a:xfrm>
            <a:off x="9148210" y="2248678"/>
            <a:ext cx="279441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91" name="Google Shape;191;p24"/>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1" i="0" u="none" strike="noStrike" cap="none" dirty="0">
                <a:solidFill>
                  <a:schemeClr val="accent1"/>
                </a:solidFill>
                <a:latin typeface="Lato"/>
                <a:ea typeface="Lato"/>
                <a:cs typeface="Lato"/>
                <a:sym typeface="Lato"/>
              </a:rPr>
              <a:t>Variable under  consideration:   CITY</a:t>
            </a:r>
            <a:endParaRPr sz="2000" b="1" dirty="0">
              <a:solidFill>
                <a:schemeClr val="accent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None/>
            </a:pPr>
            <a:r>
              <a:rPr lang="en-IN" sz="1400" b="1" i="0" u="none" strike="noStrike" cap="none" dirty="0">
                <a:solidFill>
                  <a:srgbClr val="000000"/>
                </a:solidFill>
                <a:latin typeface="Lato"/>
                <a:ea typeface="Lato"/>
                <a:cs typeface="Lato"/>
                <a:sym typeface="Lato"/>
              </a:rPr>
              <a:t>Mumbai had the highest Conversion rate with </a:t>
            </a:r>
            <a:r>
              <a:rPr lang="en-IN" sz="1400" b="1" i="0" u="none" strike="noStrike" cap="none" dirty="0">
                <a:solidFill>
                  <a:schemeClr val="tx1"/>
                </a:solidFill>
                <a:latin typeface="Lato"/>
                <a:ea typeface="Lato"/>
                <a:cs typeface="Lato"/>
                <a:sym typeface="Lato"/>
              </a:rPr>
              <a:t>25</a:t>
            </a:r>
            <a:r>
              <a:rPr lang="en-IN" sz="1400" b="1" i="0" u="none" strike="noStrike" cap="none" dirty="0">
                <a:solidFill>
                  <a:srgbClr val="000000"/>
                </a:solidFill>
                <a:latin typeface="Lato"/>
                <a:ea typeface="Lato"/>
                <a:cs typeface="Lato"/>
                <a:sym typeface="Lato"/>
              </a:rPr>
              <a:t>% being converted , while all the other states had decent conversion rated around 23-21%, but Pune had the lowest Conversion rate with just 19%, the marketing team should focus on targeting Mumbai and avoid Pune </a:t>
            </a: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4CE09C79-4A72-4815-9A75-D55B24F8EDE8}"/>
              </a:ext>
            </a:extLst>
          </p:cNvPr>
          <p:cNvPicPr>
            <a:picLocks noChangeAspect="1"/>
          </p:cNvPicPr>
          <p:nvPr/>
        </p:nvPicPr>
        <p:blipFill>
          <a:blip r:embed="rId3"/>
          <a:stretch>
            <a:fillRect/>
          </a:stretch>
        </p:blipFill>
        <p:spPr>
          <a:xfrm>
            <a:off x="836759" y="2879920"/>
            <a:ext cx="10517041" cy="379762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98" name="Google Shape;198;p25"/>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1" i="0" u="none" strike="noStrike" cap="none" dirty="0">
                <a:solidFill>
                  <a:schemeClr val="accent1"/>
                </a:solidFill>
                <a:latin typeface="Lato"/>
                <a:ea typeface="Lato"/>
                <a:cs typeface="Lato"/>
                <a:sym typeface="Lato"/>
              </a:rPr>
              <a:t>Variable under  consideration: Product</a:t>
            </a:r>
            <a:endParaRPr sz="2000" dirty="0">
              <a:solidFill>
                <a:schemeClr val="accent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None/>
            </a:pPr>
            <a:r>
              <a:rPr lang="en-IN" sz="1400" b="1" i="0" u="none" strike="noStrike" cap="none" dirty="0">
                <a:solidFill>
                  <a:srgbClr val="000000"/>
                </a:solidFill>
                <a:latin typeface="Lato"/>
                <a:ea typeface="Lato"/>
                <a:cs typeface="Lato"/>
                <a:sym typeface="Lato"/>
              </a:rPr>
              <a:t>Analytics had the Highest Conversion rate with 26% percent being converted , while ERP implementation had 23% and Technical business solutions had 21 percent , Legacy Modernization had a very poor conversion rate of just 12%, we need to target clients who are willing to but analytics products or Invest time and money to improve Legacy Modernization</a:t>
            </a: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52133FB4-8FA5-4688-B7A1-4944AD1D57A2}"/>
              </a:ext>
            </a:extLst>
          </p:cNvPr>
          <p:cNvPicPr>
            <a:picLocks noChangeAspect="1"/>
          </p:cNvPicPr>
          <p:nvPr/>
        </p:nvPicPr>
        <p:blipFill>
          <a:blip r:embed="rId3"/>
          <a:stretch>
            <a:fillRect/>
          </a:stretch>
        </p:blipFill>
        <p:spPr>
          <a:xfrm>
            <a:off x="1284338" y="3200533"/>
            <a:ext cx="9623323" cy="337868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05" name="Google Shape;205;p26"/>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1" i="0" u="none" strike="noStrike" cap="none" dirty="0">
                <a:solidFill>
                  <a:schemeClr val="accent1"/>
                </a:solidFill>
                <a:latin typeface="Lato"/>
                <a:ea typeface="Lato"/>
                <a:cs typeface="Lato"/>
                <a:sym typeface="Lato"/>
              </a:rPr>
              <a:t>Variable under  consideration: Based on clients revenue</a:t>
            </a:r>
            <a:endParaRPr sz="2000" dirty="0">
              <a:solidFill>
                <a:schemeClr val="accent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1" i="0" u="none" strike="noStrike" cap="none" dirty="0">
                <a:solidFill>
                  <a:srgbClr val="000000"/>
                </a:solidFill>
                <a:latin typeface="Lato"/>
                <a:ea typeface="Lato"/>
                <a:cs typeface="Lato"/>
                <a:sym typeface="Lato"/>
              </a:rPr>
              <a:t>Clients with revenue less than 1 M had a good and similar conversion rate of 23-22 %, while Clients more than 1 M in revenue had a very poor conversion rate of just 19%,  in the future marketing campaigns focus more on clients with less than 1 M in revenue </a:t>
            </a: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02E1CB68-077E-4EC2-A129-874907EA0E53}"/>
              </a:ext>
            </a:extLst>
          </p:cNvPr>
          <p:cNvPicPr>
            <a:picLocks noChangeAspect="1"/>
          </p:cNvPicPr>
          <p:nvPr/>
        </p:nvPicPr>
        <p:blipFill>
          <a:blip r:embed="rId3"/>
          <a:stretch>
            <a:fillRect/>
          </a:stretch>
        </p:blipFill>
        <p:spPr>
          <a:xfrm>
            <a:off x="1514168" y="2905195"/>
            <a:ext cx="8672051" cy="367617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12" name="Google Shape;212;p27"/>
          <p:cNvSpPr txBox="1"/>
          <p:nvPr/>
        </p:nvSpPr>
        <p:spPr>
          <a:xfrm>
            <a:off x="419564"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chemeClr val="accent1"/>
                </a:solidFill>
                <a:latin typeface="Lato"/>
                <a:ea typeface="Lato"/>
                <a:cs typeface="Lato"/>
                <a:sym typeface="Lato"/>
              </a:rPr>
              <a:t>Variable under  consideration: Sales Medium</a:t>
            </a:r>
            <a:endParaRPr dirty="0">
              <a:solidFill>
                <a:schemeClr val="accent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b="1" dirty="0">
                <a:latin typeface="Lato"/>
                <a:sym typeface="Lato"/>
              </a:rPr>
              <a:t>Enterprise Sellers are having the highest conversion rate  with 28% being converted, while Online leads are the least with just 6%, the online , we should focus more on Enterprise and Tele Sales and avoid Online Marketing  </a:t>
            </a:r>
            <a:endParaRPr b="1" dirty="0"/>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DCFCFAB5-A9AC-40B8-AEDC-6842565AC516}"/>
              </a:ext>
            </a:extLst>
          </p:cNvPr>
          <p:cNvPicPr>
            <a:picLocks noChangeAspect="1"/>
          </p:cNvPicPr>
          <p:nvPr/>
        </p:nvPicPr>
        <p:blipFill>
          <a:blip r:embed="rId3"/>
          <a:stretch>
            <a:fillRect/>
          </a:stretch>
        </p:blipFill>
        <p:spPr>
          <a:xfrm>
            <a:off x="609762" y="2992427"/>
            <a:ext cx="10301748" cy="3602437"/>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19" name="Google Shape;219;p28"/>
          <p:cNvSpPr txBox="1"/>
          <p:nvPr/>
        </p:nvSpPr>
        <p:spPr>
          <a:xfrm>
            <a:off x="409732" y="1783894"/>
            <a:ext cx="11162674" cy="4893647"/>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1" i="0" u="none" strike="noStrike" cap="none" dirty="0">
                <a:solidFill>
                  <a:schemeClr val="accent1"/>
                </a:solidFill>
                <a:latin typeface="Lato"/>
                <a:ea typeface="Lato"/>
                <a:cs typeface="Lato"/>
                <a:sym typeface="Lato"/>
              </a:rPr>
              <a:t>Variable under  consideration: Business from client last year</a:t>
            </a:r>
            <a:endParaRPr sz="2000" dirty="0">
              <a:solidFill>
                <a:schemeClr val="accent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b="1" dirty="0">
                <a:latin typeface="Lato"/>
                <a:ea typeface="Lato"/>
                <a:cs typeface="Lato"/>
                <a:sym typeface="Lato"/>
              </a:rPr>
              <a:t>Clients who did business less than 25000 last conversion rate of 83%, while people who have not done business has the conversion rate of just 19%</a:t>
            </a: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pic>
        <p:nvPicPr>
          <p:cNvPr id="3" name="Picture 2">
            <a:extLst>
              <a:ext uri="{FF2B5EF4-FFF2-40B4-BE49-F238E27FC236}">
                <a16:creationId xmlns:a16="http://schemas.microsoft.com/office/drawing/2014/main" id="{9DFAA156-474B-4997-9F25-227A5D2D3C49}"/>
              </a:ext>
            </a:extLst>
          </p:cNvPr>
          <p:cNvPicPr>
            <a:picLocks noChangeAspect="1"/>
          </p:cNvPicPr>
          <p:nvPr/>
        </p:nvPicPr>
        <p:blipFill>
          <a:blip r:embed="rId3"/>
          <a:stretch>
            <a:fillRect/>
          </a:stretch>
        </p:blipFill>
        <p:spPr>
          <a:xfrm>
            <a:off x="1514167" y="2812026"/>
            <a:ext cx="8750710" cy="368084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A : Generating Insights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226" name="Google Shape;226;p29"/>
          <p:cNvSpPr txBox="1"/>
          <p:nvPr/>
        </p:nvSpPr>
        <p:spPr>
          <a:xfrm>
            <a:off x="317188" y="1798905"/>
            <a:ext cx="4037836" cy="4555093"/>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chemeClr val="accent1"/>
                </a:solidFill>
                <a:latin typeface="Lato"/>
                <a:ea typeface="Lato"/>
                <a:cs typeface="Lato"/>
                <a:sym typeface="Lato"/>
              </a:rPr>
              <a:t>Recommendations</a:t>
            </a:r>
            <a:endParaRPr sz="1400" b="0" i="0" u="none" strike="noStrike" cap="none" dirty="0">
              <a:solidFill>
                <a:schemeClr val="accent1"/>
              </a:solidFill>
              <a:latin typeface="Lato"/>
              <a:ea typeface="Lato"/>
              <a:cs typeface="Lato"/>
              <a:sym typeface="Lato"/>
            </a:endParaRPr>
          </a:p>
          <a:p>
            <a:pPr marL="0" marR="0" lvl="0" indent="0" algn="just"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285750" marR="0" lvl="0" indent="-285750" algn="just" rtl="0">
              <a:lnSpc>
                <a:spcPct val="100000"/>
              </a:lnSpc>
              <a:spcBef>
                <a:spcPts val="0"/>
              </a:spcBef>
              <a:spcAft>
                <a:spcPts val="0"/>
              </a:spcAft>
              <a:buFontTx/>
              <a:buChar char="-"/>
            </a:pPr>
            <a:r>
              <a:rPr lang="en-IN" b="1" dirty="0">
                <a:latin typeface="Lato"/>
                <a:ea typeface="Lato"/>
                <a:cs typeface="Lato"/>
                <a:sym typeface="Lato"/>
              </a:rPr>
              <a:t>Do not Market on Online Medium, because tech  sales tend to have low conversion rates using online medium</a:t>
            </a:r>
          </a:p>
          <a:p>
            <a:pPr marL="285750" marR="0" lvl="0" indent="-285750" algn="just" rtl="0">
              <a:lnSpc>
                <a:spcPct val="100000"/>
              </a:lnSpc>
              <a:spcBef>
                <a:spcPts val="0"/>
              </a:spcBef>
              <a:spcAft>
                <a:spcPts val="0"/>
              </a:spcAft>
              <a:buFontTx/>
              <a:buChar char="-"/>
            </a:pPr>
            <a:endParaRPr lang="en-IN" b="1" dirty="0">
              <a:latin typeface="Lato"/>
              <a:ea typeface="Lato"/>
              <a:cs typeface="Lato"/>
              <a:sym typeface="Lato"/>
            </a:endParaRPr>
          </a:p>
          <a:p>
            <a:pPr marL="285750" marR="0" lvl="0" indent="-285750" algn="just" rtl="0">
              <a:lnSpc>
                <a:spcPct val="100000"/>
              </a:lnSpc>
              <a:spcBef>
                <a:spcPts val="0"/>
              </a:spcBef>
              <a:spcAft>
                <a:spcPts val="0"/>
              </a:spcAft>
              <a:buFontTx/>
              <a:buChar char="-"/>
            </a:pPr>
            <a:r>
              <a:rPr lang="en-IN" b="1" dirty="0">
                <a:latin typeface="Lato"/>
                <a:ea typeface="Lato"/>
                <a:cs typeface="Lato"/>
                <a:sym typeface="Lato"/>
              </a:rPr>
              <a:t>Try to improve products such as legacy modernization</a:t>
            </a:r>
          </a:p>
          <a:p>
            <a:pPr marL="285750" marR="0" lvl="0" indent="-285750" algn="just" rtl="0">
              <a:lnSpc>
                <a:spcPct val="100000"/>
              </a:lnSpc>
              <a:spcBef>
                <a:spcPts val="0"/>
              </a:spcBef>
              <a:spcAft>
                <a:spcPts val="0"/>
              </a:spcAft>
              <a:buFontTx/>
              <a:buChar char="-"/>
            </a:pPr>
            <a:endParaRPr lang="en-IN" b="1" dirty="0">
              <a:latin typeface="Lato"/>
              <a:ea typeface="Lato"/>
              <a:cs typeface="Lato"/>
              <a:sym typeface="Lato"/>
            </a:endParaRPr>
          </a:p>
          <a:p>
            <a:pPr marL="285750" marR="0" lvl="0" indent="-285750" algn="just" rtl="0">
              <a:lnSpc>
                <a:spcPct val="100000"/>
              </a:lnSpc>
              <a:spcBef>
                <a:spcPts val="0"/>
              </a:spcBef>
              <a:spcAft>
                <a:spcPts val="0"/>
              </a:spcAft>
              <a:buFontTx/>
              <a:buChar char="-"/>
            </a:pPr>
            <a:r>
              <a:rPr lang="en-IN" b="1" dirty="0">
                <a:latin typeface="Lato"/>
                <a:ea typeface="Lato"/>
                <a:cs typeface="Lato"/>
                <a:sym typeface="Lato"/>
              </a:rPr>
              <a:t>Market more in cities like Mumbai and Delhi, with higher conversion rates </a:t>
            </a:r>
          </a:p>
          <a:p>
            <a:pPr marL="285750" marR="0" lvl="0" indent="-285750" algn="just" rtl="0">
              <a:lnSpc>
                <a:spcPct val="100000"/>
              </a:lnSpc>
              <a:spcBef>
                <a:spcPts val="0"/>
              </a:spcBef>
              <a:spcAft>
                <a:spcPts val="0"/>
              </a:spcAft>
              <a:buFontTx/>
              <a:buChar char="-"/>
            </a:pPr>
            <a:endParaRPr lang="en-IN" b="1" dirty="0">
              <a:latin typeface="Lato"/>
              <a:ea typeface="Lato"/>
              <a:cs typeface="Lato"/>
              <a:sym typeface="Lato"/>
            </a:endParaRPr>
          </a:p>
          <a:p>
            <a:pPr marL="285750" marR="0" lvl="0" indent="-285750" algn="just" rtl="0">
              <a:lnSpc>
                <a:spcPct val="100000"/>
              </a:lnSpc>
              <a:spcBef>
                <a:spcPts val="0"/>
              </a:spcBef>
              <a:spcAft>
                <a:spcPts val="0"/>
              </a:spcAft>
              <a:buFontTx/>
              <a:buChar char="-"/>
            </a:pPr>
            <a:r>
              <a:rPr lang="en-IN" b="1" dirty="0">
                <a:latin typeface="Lato"/>
                <a:ea typeface="Lato"/>
                <a:cs typeface="Lato"/>
                <a:sym typeface="Lato"/>
              </a:rPr>
              <a:t>Focus on recurring clients they tend to have high conversion rate </a:t>
            </a:r>
          </a:p>
          <a:p>
            <a:pPr marL="285750" marR="0" lvl="0" indent="-285750" algn="just" rtl="0">
              <a:lnSpc>
                <a:spcPct val="100000"/>
              </a:lnSpc>
              <a:spcBef>
                <a:spcPts val="0"/>
              </a:spcBef>
              <a:spcAft>
                <a:spcPts val="0"/>
              </a:spcAft>
              <a:buFontTx/>
              <a:buChar char="-"/>
            </a:pPr>
            <a:endParaRPr lang="en-IN" b="1" dirty="0">
              <a:latin typeface="Lato"/>
              <a:ea typeface="Lato"/>
              <a:cs typeface="Lato"/>
              <a:sym typeface="Lato"/>
            </a:endParaRPr>
          </a:p>
          <a:p>
            <a:pPr marL="285750" marR="0" lvl="0" indent="-285750" algn="just" rtl="0">
              <a:lnSpc>
                <a:spcPct val="100000"/>
              </a:lnSpc>
              <a:spcBef>
                <a:spcPts val="0"/>
              </a:spcBef>
              <a:spcAft>
                <a:spcPts val="0"/>
              </a:spcAft>
              <a:buFontTx/>
              <a:buChar char="-"/>
            </a:pPr>
            <a:r>
              <a:rPr lang="en-IN" b="1" dirty="0">
                <a:latin typeface="Lato"/>
                <a:ea typeface="Lato"/>
                <a:cs typeface="Lato"/>
                <a:sym typeface="Lato"/>
              </a:rPr>
              <a:t>Focus more on clients with less than 100k in revenue, even though the generate less revenue they have  high conversion rate and are more in quantity</a:t>
            </a:r>
          </a:p>
          <a:p>
            <a:pPr marL="285750" marR="0" lvl="0" indent="-285750" algn="l" rtl="0">
              <a:lnSpc>
                <a:spcPct val="100000"/>
              </a:lnSpc>
              <a:spcBef>
                <a:spcPts val="0"/>
              </a:spcBef>
              <a:spcAft>
                <a:spcPts val="0"/>
              </a:spcAft>
              <a:buFontTx/>
              <a:buChar char="-"/>
            </a:pPr>
            <a:endParaRPr lang="en-IN" b="1" dirty="0">
              <a:latin typeface="Lato"/>
              <a:ea typeface="Lato"/>
              <a:cs typeface="Lato"/>
              <a:sym typeface="Lato"/>
            </a:endParaRPr>
          </a:p>
          <a:p>
            <a:pPr marL="285750" marR="0" lvl="0" indent="-285750" algn="l" rtl="0">
              <a:lnSpc>
                <a:spcPct val="100000"/>
              </a:lnSpc>
              <a:spcBef>
                <a:spcPts val="0"/>
              </a:spcBef>
              <a:spcAft>
                <a:spcPts val="0"/>
              </a:spcAft>
              <a:buFontTx/>
              <a:buChar char="-"/>
            </a:pPr>
            <a:endParaRPr lang="en-IN" b="1" dirty="0">
              <a:latin typeface="Lato"/>
              <a:ea typeface="Lato"/>
              <a:cs typeface="Lato"/>
              <a:sym typeface="Lato"/>
            </a:endParaRPr>
          </a:p>
          <a:p>
            <a:pPr marL="285750" marR="0" lvl="0" indent="-285750" algn="l" rtl="0">
              <a:lnSpc>
                <a:spcPct val="100000"/>
              </a:lnSpc>
              <a:spcBef>
                <a:spcPts val="0"/>
              </a:spcBef>
              <a:spcAft>
                <a:spcPts val="0"/>
              </a:spcAft>
              <a:buFontTx/>
              <a:buChar char="-"/>
            </a:pPr>
            <a:endParaRPr lang="en-IN" b="1" dirty="0">
              <a:latin typeface="Lato"/>
              <a:ea typeface="Lato"/>
              <a:cs typeface="Lato"/>
              <a:sym typeface="Lato"/>
            </a:endParaRPr>
          </a:p>
          <a:p>
            <a:pPr marL="285750" marR="0" lvl="0" indent="-285750" algn="l" rtl="0">
              <a:lnSpc>
                <a:spcPct val="100000"/>
              </a:lnSpc>
              <a:spcBef>
                <a:spcPts val="0"/>
              </a:spcBef>
              <a:spcAft>
                <a:spcPts val="0"/>
              </a:spcAft>
              <a:buFontTx/>
              <a:buChar char="-"/>
            </a:pP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0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000" b="1" i="0" u="none" strike="noStrike" cap="none" dirty="0">
              <a:solidFill>
                <a:srgbClr val="000000"/>
              </a:solidFill>
              <a:latin typeface="Lato"/>
              <a:ea typeface="Lato"/>
              <a:cs typeface="Lato"/>
              <a:sym typeface="Lato"/>
            </a:endParaRPr>
          </a:p>
        </p:txBody>
      </p:sp>
      <p:sp>
        <p:nvSpPr>
          <p:cNvPr id="227" name="Google Shape;227;p29"/>
          <p:cNvSpPr txBox="1"/>
          <p:nvPr/>
        </p:nvSpPr>
        <p:spPr>
          <a:xfrm>
            <a:off x="4494508" y="1800542"/>
            <a:ext cx="7206712" cy="4555093"/>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chemeClr val="accent1"/>
                </a:solidFill>
                <a:latin typeface="Lato"/>
                <a:ea typeface="Lato"/>
                <a:cs typeface="Lato"/>
                <a:sym typeface="Lato"/>
              </a:rPr>
              <a:t>Corresponding Insights</a:t>
            </a:r>
            <a:endParaRPr dirty="0">
              <a:solidFill>
                <a:schemeClr val="accent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Cities such as Mumbai and Delhi have high conversion ratees</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0" i="0" u="none" strike="noStrike" cap="none" dirty="0">
                <a:solidFill>
                  <a:srgbClr val="000000"/>
                </a:solidFill>
                <a:latin typeface="Lato"/>
                <a:ea typeface="Lato"/>
                <a:cs typeface="Lato"/>
                <a:sym typeface="Lato"/>
              </a:rPr>
              <a:t>Analytics and </a:t>
            </a: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0"/>
          <p:cNvSpPr txBox="1">
            <a:spLocks noGrp="1"/>
          </p:cNvSpPr>
          <p:nvPr>
            <p:ph type="title"/>
          </p:nvPr>
        </p:nvSpPr>
        <p:spPr>
          <a:xfrm>
            <a:off x="838200" y="30516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B : Presenting Findings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3"/>
          <p:cNvSpPr txBox="1">
            <a:spLocks noGrp="1"/>
          </p:cNvSpPr>
          <p:nvPr>
            <p:ph type="title"/>
          </p:nvPr>
        </p:nvSpPr>
        <p:spPr>
          <a:xfrm>
            <a:off x="838200" y="1189588"/>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000"/>
              <a:buNone/>
            </a:pPr>
            <a:r>
              <a:rPr lang="en-US" sz="4000" b="1" dirty="0">
                <a:solidFill>
                  <a:srgbClr val="EF413D"/>
                </a:solidFill>
              </a:rPr>
              <a:t>ASSIGNMENT</a:t>
            </a:r>
            <a:br>
              <a:rPr lang="en-US" sz="4000" b="1" dirty="0">
                <a:solidFill>
                  <a:srgbClr val="EF413D"/>
                </a:solidFill>
              </a:rPr>
            </a:br>
            <a:r>
              <a:rPr lang="en-US" sz="1100" b="1" dirty="0">
                <a:solidFill>
                  <a:srgbClr val="EF413D"/>
                </a:solidFill>
              </a:rPr>
              <a:t> </a:t>
            </a:r>
            <a:br>
              <a:rPr lang="en-US" sz="4000" b="1" dirty="0"/>
            </a:br>
            <a:r>
              <a:rPr lang="en-US" sz="3400" dirty="0">
                <a:solidFill>
                  <a:srgbClr val="5A5A5A"/>
                </a:solidFill>
              </a:rPr>
              <a:t>Name : Vishnu Teja </a:t>
            </a:r>
            <a:r>
              <a:rPr lang="en-US" sz="3400" dirty="0" err="1">
                <a:solidFill>
                  <a:srgbClr val="5A5A5A"/>
                </a:solidFill>
              </a:rPr>
              <a:t>Pakalapati</a:t>
            </a:r>
            <a:endParaRPr dirty="0">
              <a:solidFill>
                <a:srgbClr val="5A5A5A"/>
              </a:solidFill>
            </a:endParaRPr>
          </a:p>
        </p:txBody>
      </p:sp>
      <p:sp>
        <p:nvSpPr>
          <p:cNvPr id="93" name="Google Shape;93;p13"/>
          <p:cNvSpPr txBox="1">
            <a:spLocks noGrp="1"/>
          </p:cNvSpPr>
          <p:nvPr>
            <p:ph type="body" idx="1"/>
          </p:nvPr>
        </p:nvSpPr>
        <p:spPr>
          <a:xfrm>
            <a:off x="838200" y="3339612"/>
            <a:ext cx="10515600" cy="3312300"/>
          </a:xfrm>
          <a:prstGeom prst="rect">
            <a:avLst/>
          </a:prstGeom>
          <a:noFill/>
          <a:ln>
            <a:noFill/>
          </a:ln>
        </p:spPr>
        <p:txBody>
          <a:bodyPr spcFirstLastPara="1" wrap="square" lIns="91425" tIns="45700" rIns="91425" bIns="45700" anchor="t" anchorCtr="0">
            <a:noAutofit/>
          </a:bodyPr>
          <a:lstStyle/>
          <a:p>
            <a:pPr marL="50800" lvl="0" indent="0" algn="l" rtl="0">
              <a:lnSpc>
                <a:spcPct val="90000"/>
              </a:lnSpc>
              <a:spcBef>
                <a:spcPts val="1000"/>
              </a:spcBef>
              <a:spcAft>
                <a:spcPts val="0"/>
              </a:spcAft>
              <a:buSzPts val="2800"/>
              <a:buNone/>
            </a:pPr>
            <a:r>
              <a:rPr lang="en-US" sz="2400">
                <a:solidFill>
                  <a:srgbClr val="EF413D"/>
                </a:solidFill>
              </a:rPr>
              <a:t>Problem Statement</a:t>
            </a:r>
            <a:br>
              <a:rPr lang="en-US"/>
            </a:br>
            <a:r>
              <a:rPr lang="en-US" sz="1400"/>
              <a:t> </a:t>
            </a:r>
            <a:br>
              <a:rPr lang="en-US"/>
            </a:br>
            <a:r>
              <a:rPr lang="en-US" sz="2000">
                <a:solidFill>
                  <a:srgbClr val="5A5A5A"/>
                </a:solidFill>
              </a:rPr>
              <a:t>The sales pipeline conversion percentage at TechnoServe (a tech SaaS startup) has dropped from 35% at the end of last fiscal (FY 2017-18) to 25% at present.</a:t>
            </a:r>
            <a:endParaRPr sz="2000">
              <a:solidFill>
                <a:srgbClr val="5A5A5A"/>
              </a:solidFill>
            </a:endParaRPr>
          </a:p>
          <a:p>
            <a:pPr marL="50800" lvl="0" indent="0" algn="l" rtl="0">
              <a:lnSpc>
                <a:spcPct val="90000"/>
              </a:lnSpc>
              <a:spcBef>
                <a:spcPts val="1000"/>
              </a:spcBef>
              <a:spcAft>
                <a:spcPts val="0"/>
              </a:spcAft>
              <a:buSzPts val="2800"/>
              <a:buNone/>
            </a:pPr>
            <a:endParaRPr sz="2000">
              <a:solidFill>
                <a:srgbClr val="5A5A5A"/>
              </a:solidFill>
            </a:endParaRPr>
          </a:p>
          <a:p>
            <a:pPr marL="50800" marR="0" lvl="0" indent="0" algn="l" rtl="0">
              <a:lnSpc>
                <a:spcPct val="90000"/>
              </a:lnSpc>
              <a:spcBef>
                <a:spcPts val="0"/>
              </a:spcBef>
              <a:spcAft>
                <a:spcPts val="0"/>
              </a:spcAft>
              <a:buSzPts val="2800"/>
              <a:buNone/>
            </a:pPr>
            <a:r>
              <a:rPr lang="en-US" sz="2400">
                <a:solidFill>
                  <a:srgbClr val="EF413D"/>
                </a:solidFill>
              </a:rPr>
              <a:t>Assignment Objective</a:t>
            </a:r>
            <a:endParaRPr sz="2400">
              <a:solidFill>
                <a:srgbClr val="EF413D"/>
              </a:solidFill>
            </a:endParaRPr>
          </a:p>
          <a:p>
            <a:pPr marL="50800" lvl="0" indent="0" algn="l" rtl="0">
              <a:spcBef>
                <a:spcPts val="0"/>
              </a:spcBef>
              <a:spcAft>
                <a:spcPts val="0"/>
              </a:spcAft>
              <a:buClr>
                <a:schemeClr val="dk1"/>
              </a:buClr>
              <a:buSzPts val="2800"/>
              <a:buFont typeface="Arial"/>
              <a:buNone/>
            </a:pPr>
            <a:r>
              <a:rPr lang="en-US" sz="1400"/>
              <a:t> </a:t>
            </a:r>
            <a:endParaRPr sz="2400">
              <a:solidFill>
                <a:srgbClr val="EF413D"/>
              </a:solidFill>
            </a:endParaRPr>
          </a:p>
          <a:p>
            <a:pPr marL="50800" marR="0" lvl="0" indent="0" algn="l" rtl="0">
              <a:lnSpc>
                <a:spcPct val="90000"/>
              </a:lnSpc>
              <a:spcBef>
                <a:spcPts val="0"/>
              </a:spcBef>
              <a:spcAft>
                <a:spcPts val="0"/>
              </a:spcAft>
              <a:buSzPts val="2800"/>
              <a:buNone/>
            </a:pPr>
            <a:r>
              <a:rPr lang="en-US" sz="2000">
                <a:solidFill>
                  <a:srgbClr val="5A5A5A"/>
                </a:solidFill>
              </a:rPr>
              <a:t>Understand the problem, come up with a hypothesis for low conversions faced by TechnoServe, and analyse the dataset provided to arrive at possible solutions to increase it.</a:t>
            </a:r>
            <a:endParaRPr sz="2000">
              <a:solidFill>
                <a:srgbClr val="5A5A5A"/>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1"/>
          <p:cNvSpPr txBox="1">
            <a:spLocks noGrp="1"/>
          </p:cNvSpPr>
          <p:nvPr>
            <p:ph type="title"/>
          </p:nvPr>
        </p:nvSpPr>
        <p:spPr>
          <a:xfrm>
            <a:off x="838200" y="30516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B : Presenting Findings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2"/>
          <p:cNvSpPr txBox="1">
            <a:spLocks noGrp="1"/>
          </p:cNvSpPr>
          <p:nvPr>
            <p:ph type="title"/>
          </p:nvPr>
        </p:nvSpPr>
        <p:spPr>
          <a:xfrm>
            <a:off x="838200" y="30516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III B : Presenting Findings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1. Understanding the Problem</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grpSp>
        <p:nvGrpSpPr>
          <p:cNvPr id="100" name="Google Shape;100;p14"/>
          <p:cNvGrpSpPr/>
          <p:nvPr/>
        </p:nvGrpSpPr>
        <p:grpSpPr>
          <a:xfrm>
            <a:off x="589265" y="2008707"/>
            <a:ext cx="11005471" cy="4680040"/>
            <a:chOff x="589265" y="4726688"/>
            <a:chExt cx="11005471" cy="751196"/>
          </a:xfrm>
        </p:grpSpPr>
        <p:sp>
          <p:nvSpPr>
            <p:cNvPr id="101" name="Google Shape;101;p14"/>
            <p:cNvSpPr txBox="1"/>
            <p:nvPr/>
          </p:nvSpPr>
          <p:spPr>
            <a:xfrm>
              <a:off x="589265"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sng" strike="noStrike" cap="none" dirty="0">
                  <a:solidFill>
                    <a:schemeClr val="accent1"/>
                  </a:solidFill>
                  <a:latin typeface="Lato"/>
                  <a:ea typeface="Lato"/>
                  <a:cs typeface="Lato"/>
                  <a:sym typeface="Lato"/>
                </a:rPr>
                <a:t>Who ?</a:t>
              </a:r>
              <a:endParaRPr u="sng" dirty="0">
                <a:solidFill>
                  <a:schemeClr val="accent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b="0" i="0" dirty="0">
                  <a:solidFill>
                    <a:srgbClr val="202124"/>
                  </a:solidFill>
                  <a:effectLst/>
                  <a:latin typeface="Roboto" panose="020B0604020202020204" pitchFamily="2" charset="0"/>
                </a:rPr>
                <a:t>The Company is </a:t>
              </a:r>
              <a:r>
                <a:rPr lang="en-IN" b="0" i="0" dirty="0" err="1">
                  <a:solidFill>
                    <a:srgbClr val="202124"/>
                  </a:solidFill>
                  <a:effectLst/>
                  <a:latin typeface="Roboto" panose="020B0604020202020204" pitchFamily="2" charset="0"/>
                </a:rPr>
                <a:t>TechnoServe</a:t>
              </a:r>
              <a:r>
                <a:rPr lang="en-IN" b="0" i="0" dirty="0">
                  <a:solidFill>
                    <a:srgbClr val="202124"/>
                  </a:solidFill>
                  <a:effectLst/>
                  <a:latin typeface="Roboto" panose="020B0604020202020204" pitchFamily="2" charset="0"/>
                </a:rPr>
                <a:t>, Which is based in Pune and offers a variety of IT solutions spanning different industries and has clients not only from Pune but other cities as well</a:t>
              </a:r>
              <a:r>
                <a:rPr lang="en-US" sz="1400" b="0" i="0" u="none" strike="noStrike" cap="none" dirty="0">
                  <a:solidFill>
                    <a:srgbClr val="000000"/>
                  </a:solidFill>
                  <a:latin typeface="Lato"/>
                  <a:ea typeface="Lato"/>
                  <a:cs typeface="Lato"/>
                  <a:sym typeface="Lato"/>
                </a:rPr>
                <a:t>er here</a:t>
              </a:r>
              <a:endParaRPr sz="1400" b="0" i="0" u="none" strike="noStrike" cap="none" dirty="0">
                <a:solidFill>
                  <a:srgbClr val="000000"/>
                </a:solidFill>
                <a:latin typeface="Lato"/>
                <a:ea typeface="Lato"/>
                <a:cs typeface="Lato"/>
                <a:sym typeface="Lato"/>
              </a:endParaRPr>
            </a:p>
          </p:txBody>
        </p:sp>
        <p:sp>
          <p:nvSpPr>
            <p:cNvPr id="102" name="Google Shape;102;p14"/>
            <p:cNvSpPr txBox="1"/>
            <p:nvPr/>
          </p:nvSpPr>
          <p:spPr>
            <a:xfrm>
              <a:off x="2830333" y="4726689"/>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sng" strike="noStrike" cap="none" dirty="0">
                  <a:solidFill>
                    <a:schemeClr val="accent1"/>
                  </a:solidFill>
                  <a:latin typeface="Lato"/>
                  <a:ea typeface="Lato"/>
                  <a:cs typeface="Lato"/>
                  <a:sym typeface="Lato"/>
                </a:rPr>
                <a:t>What ?</a:t>
              </a:r>
              <a:endParaRPr u="sng" dirty="0">
                <a:solidFill>
                  <a:schemeClr val="accent1"/>
                </a:solidFill>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rtl="0">
                <a:lnSpc>
                  <a:spcPct val="100000"/>
                </a:lnSpc>
                <a:spcBef>
                  <a:spcPts val="0"/>
                </a:spcBef>
                <a:spcAft>
                  <a:spcPts val="0"/>
                </a:spcAft>
                <a:buNone/>
              </a:pPr>
              <a:r>
                <a:rPr lang="en-IN" b="0" i="0" dirty="0">
                  <a:solidFill>
                    <a:srgbClr val="202124"/>
                  </a:solidFill>
                  <a:effectLst/>
                  <a:latin typeface="Roboto" panose="02000000000000000000" pitchFamily="2" charset="0"/>
                </a:rPr>
                <a:t>pipeline conversion for the profitable customers has been decreasing, which means the conversion rate of the Leads brought by the marketing and sales team has decreased from 35 percent to 25 percent </a:t>
              </a:r>
              <a:endParaRPr lang="en-IN" dirty="0"/>
            </a:p>
          </p:txBody>
        </p:sp>
        <p:sp>
          <p:nvSpPr>
            <p:cNvPr id="103" name="Google Shape;103;p14"/>
            <p:cNvSpPr txBox="1"/>
            <p:nvPr/>
          </p:nvSpPr>
          <p:spPr>
            <a:xfrm>
              <a:off x="5071401" y="4726689"/>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sng" strike="noStrike" cap="none" dirty="0">
                  <a:solidFill>
                    <a:schemeClr val="accent1"/>
                  </a:solidFill>
                  <a:latin typeface="Lato"/>
                  <a:ea typeface="Lato"/>
                  <a:cs typeface="Lato"/>
                  <a:sym typeface="Lato"/>
                </a:rPr>
                <a:t>When ?</a:t>
              </a:r>
              <a:endParaRPr u="sng" dirty="0">
                <a:solidFill>
                  <a:schemeClr val="accent1"/>
                </a:solidFill>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sym typeface="Lato"/>
                </a:rPr>
                <a:t>Since the last 3 quarters </a:t>
              </a:r>
              <a:endParaRPr lang="en-US" dirty="0"/>
            </a:p>
          </p:txBody>
        </p:sp>
        <p:sp>
          <p:nvSpPr>
            <p:cNvPr id="104" name="Google Shape;104;p14"/>
            <p:cNvSpPr txBox="1"/>
            <p:nvPr/>
          </p:nvSpPr>
          <p:spPr>
            <a:xfrm>
              <a:off x="9553536" y="4726694"/>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sng" strike="noStrike" cap="none" dirty="0">
                  <a:solidFill>
                    <a:schemeClr val="accent1"/>
                  </a:solidFill>
                  <a:latin typeface="Lato"/>
                  <a:ea typeface="Lato"/>
                  <a:cs typeface="Lato"/>
                  <a:sym typeface="Lato"/>
                </a:rPr>
                <a:t>How ?</a:t>
              </a:r>
              <a:endParaRPr u="sng" dirty="0">
                <a:solidFill>
                  <a:schemeClr val="accent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sym typeface="Lato"/>
                </a:rPr>
                <a:t>Improper Budget Allocation and  Cost Cutting, Product not up to current standards</a:t>
              </a:r>
              <a:endParaRPr dirty="0"/>
            </a:p>
          </p:txBody>
        </p:sp>
        <p:sp>
          <p:nvSpPr>
            <p:cNvPr id="105" name="Google Shape;105;p14"/>
            <p:cNvSpPr txBox="1"/>
            <p:nvPr/>
          </p:nvSpPr>
          <p:spPr>
            <a:xfrm>
              <a:off x="7312469" y="4726691"/>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sng" strike="noStrike" cap="none" dirty="0">
                  <a:solidFill>
                    <a:schemeClr val="accent1"/>
                  </a:solidFill>
                  <a:latin typeface="Lato"/>
                  <a:ea typeface="Lato"/>
                  <a:cs typeface="Lato"/>
                  <a:sym typeface="Lato"/>
                </a:rPr>
                <a:t>Where ?</a:t>
              </a:r>
              <a:endParaRPr u="sng" dirty="0">
                <a:solidFill>
                  <a:schemeClr val="accent1"/>
                </a:solidFill>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dirty="0">
                  <a:latin typeface="Lato"/>
                  <a:sym typeface="Lato"/>
                </a:rPr>
                <a:t>Happening around the Sales and Marketing team </a:t>
              </a:r>
              <a:endParaRPr lang="en-US"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 : 2. Understanding the Problem</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grpSp>
        <p:nvGrpSpPr>
          <p:cNvPr id="112" name="Google Shape;112;p15"/>
          <p:cNvGrpSpPr/>
          <p:nvPr/>
        </p:nvGrpSpPr>
        <p:grpSpPr>
          <a:xfrm>
            <a:off x="619593" y="2008716"/>
            <a:ext cx="10952813" cy="4680022"/>
            <a:chOff x="589265" y="4726688"/>
            <a:chExt cx="8764404" cy="751193"/>
          </a:xfrm>
        </p:grpSpPr>
        <p:sp>
          <p:nvSpPr>
            <p:cNvPr id="113" name="Google Shape;113;p15"/>
            <p:cNvSpPr txBox="1"/>
            <p:nvPr/>
          </p:nvSpPr>
          <p:spPr>
            <a:xfrm>
              <a:off x="589265" y="4726688"/>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sng" strike="noStrike" cap="none" dirty="0">
                  <a:solidFill>
                    <a:schemeClr val="accent1"/>
                  </a:solidFill>
                  <a:latin typeface="Lato"/>
                  <a:ea typeface="Lato"/>
                  <a:cs typeface="Lato"/>
                  <a:sym typeface="Lato"/>
                </a:rPr>
                <a:t>Situation</a:t>
              </a:r>
              <a:endParaRPr u="sng" dirty="0">
                <a:solidFill>
                  <a:schemeClr val="accent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Tx/>
                <a:buChar char="-"/>
              </a:pPr>
              <a:r>
                <a:rPr lang="en-US" dirty="0">
                  <a:latin typeface="Lato"/>
                  <a:ea typeface="Lato"/>
                  <a:cs typeface="Lato"/>
                  <a:sym typeface="Lato"/>
                </a:rPr>
                <a:t>What are primary reasons for declination of Conversion rate </a:t>
              </a:r>
            </a:p>
            <a:p>
              <a:pPr marL="285750" marR="0" lvl="0" indent="-285750" algn="l" rtl="0">
                <a:lnSpc>
                  <a:spcPct val="100000"/>
                </a:lnSpc>
                <a:spcBef>
                  <a:spcPts val="0"/>
                </a:spcBef>
                <a:spcAft>
                  <a:spcPts val="0"/>
                </a:spcAft>
                <a:buFontTx/>
                <a:buChar char="-"/>
              </a:pPr>
              <a:r>
                <a:rPr lang="en-US" dirty="0">
                  <a:latin typeface="Lato"/>
                  <a:ea typeface="Lato"/>
                  <a:cs typeface="Lato"/>
                  <a:sym typeface="Lato"/>
                </a:rPr>
                <a:t>What are the immediate changes done in the organization to control the problem</a:t>
              </a:r>
            </a:p>
            <a:p>
              <a:pPr marL="285750" marR="0" lvl="0" indent="-285750" algn="l" rtl="0">
                <a:lnSpc>
                  <a:spcPct val="100000"/>
                </a:lnSpc>
                <a:spcBef>
                  <a:spcPts val="0"/>
                </a:spcBef>
                <a:spcAft>
                  <a:spcPts val="0"/>
                </a:spcAft>
                <a:buFontTx/>
                <a:buChar char="-"/>
              </a:pPr>
              <a:r>
                <a:rPr lang="en-US" sz="1400" b="0" i="0" u="none" strike="noStrike" cap="none" dirty="0">
                  <a:solidFill>
                    <a:srgbClr val="000000"/>
                  </a:solidFill>
                  <a:latin typeface="Lato"/>
                  <a:ea typeface="Lato"/>
                  <a:cs typeface="Lato"/>
                  <a:sym typeface="Lato"/>
                </a:rPr>
                <a:t>What is the primary selling point in your product and is it still unique compared with your competitors</a:t>
              </a:r>
            </a:p>
            <a:p>
              <a:pPr marL="285750" marR="0" lvl="0" indent="-285750" algn="l" rtl="0">
                <a:lnSpc>
                  <a:spcPct val="100000"/>
                </a:lnSpc>
                <a:spcBef>
                  <a:spcPts val="0"/>
                </a:spcBef>
                <a:spcAft>
                  <a:spcPts val="0"/>
                </a:spcAft>
                <a:buFontTx/>
                <a:buChar char="-"/>
              </a:pPr>
              <a:r>
                <a:rPr lang="en-US" dirty="0">
                  <a:latin typeface="Lato"/>
                  <a:ea typeface="Lato"/>
                  <a:cs typeface="Lato"/>
                  <a:sym typeface="Lato"/>
                </a:rPr>
                <a:t>What changes needs to be done and in which department </a:t>
              </a:r>
            </a:p>
          </p:txBody>
        </p:sp>
        <p:sp>
          <p:nvSpPr>
            <p:cNvPr id="114" name="Google Shape;114;p15"/>
            <p:cNvSpPr txBox="1"/>
            <p:nvPr/>
          </p:nvSpPr>
          <p:spPr>
            <a:xfrm>
              <a:off x="2830332" y="4726688"/>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sng" strike="noStrike" cap="none" dirty="0">
                  <a:solidFill>
                    <a:schemeClr val="accent1"/>
                  </a:solidFill>
                  <a:latin typeface="Lato"/>
                  <a:ea typeface="Lato"/>
                  <a:cs typeface="Lato"/>
                  <a:sym typeface="Lato"/>
                </a:rPr>
                <a:t>Problem</a:t>
              </a:r>
              <a:endParaRPr u="sng" dirty="0">
                <a:solidFill>
                  <a:schemeClr val="accent1"/>
                </a:solidFill>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Tx/>
                <a:buChar char="-"/>
              </a:pPr>
              <a:r>
                <a:rPr lang="en-US" sz="1400" b="0" i="0" u="none" strike="noStrike" cap="none" dirty="0">
                  <a:solidFill>
                    <a:srgbClr val="000000"/>
                  </a:solidFill>
                  <a:latin typeface="Lato"/>
                  <a:ea typeface="Lato"/>
                  <a:cs typeface="Lato"/>
                  <a:sym typeface="Lato"/>
                </a:rPr>
                <a:t>Are the Marketing methods that are being used Effective</a:t>
              </a:r>
            </a:p>
            <a:p>
              <a:pPr marL="285750" marR="0" lvl="0" indent="-285750" algn="l" rtl="0">
                <a:lnSpc>
                  <a:spcPct val="100000"/>
                </a:lnSpc>
                <a:spcBef>
                  <a:spcPts val="0"/>
                </a:spcBef>
                <a:spcAft>
                  <a:spcPts val="0"/>
                </a:spcAft>
                <a:buFontTx/>
                <a:buChar char="-"/>
              </a:pPr>
              <a:r>
                <a:rPr lang="en-US" dirty="0">
                  <a:latin typeface="Lato"/>
                  <a:ea typeface="Lato"/>
                  <a:cs typeface="Lato"/>
                  <a:sym typeface="Lato"/>
                </a:rPr>
                <a:t>Is our Product up to the industry standards </a:t>
              </a:r>
            </a:p>
            <a:p>
              <a:pPr marL="285750" marR="0" lvl="0" indent="-285750" algn="l" rtl="0">
                <a:lnSpc>
                  <a:spcPct val="100000"/>
                </a:lnSpc>
                <a:spcBef>
                  <a:spcPts val="0"/>
                </a:spcBef>
                <a:spcAft>
                  <a:spcPts val="0"/>
                </a:spcAft>
                <a:buFontTx/>
                <a:buChar char="-"/>
              </a:pPr>
              <a:r>
                <a:rPr lang="en-US" sz="1400" b="0" i="0" u="none" strike="noStrike" cap="none" dirty="0">
                  <a:solidFill>
                    <a:srgbClr val="000000"/>
                  </a:solidFill>
                  <a:latin typeface="Lato"/>
                  <a:ea typeface="Lato"/>
                  <a:cs typeface="Lato"/>
                  <a:sym typeface="Lato"/>
                </a:rPr>
                <a:t>Are the budget and resources being distributed effectively amongst all the teams</a:t>
              </a:r>
            </a:p>
            <a:p>
              <a:pPr marL="285750" marR="0" lvl="0" indent="-285750" algn="l" rtl="0">
                <a:lnSpc>
                  <a:spcPct val="100000"/>
                </a:lnSpc>
                <a:spcBef>
                  <a:spcPts val="0"/>
                </a:spcBef>
                <a:spcAft>
                  <a:spcPts val="0"/>
                </a:spcAft>
                <a:buFontTx/>
                <a:buChar char="-"/>
              </a:pPr>
              <a:r>
                <a:rPr lang="en-US" sz="1400" b="0" i="0" u="none" strike="noStrike" cap="none" dirty="0">
                  <a:solidFill>
                    <a:srgbClr val="000000"/>
                  </a:solidFill>
                  <a:latin typeface="Lato"/>
                  <a:ea typeface="Lato"/>
                  <a:cs typeface="Lato"/>
                  <a:sym typeface="Lato"/>
                </a:rPr>
                <a:t>Is There any friction between the Marketing and product team that might affect the quality of the product </a:t>
              </a:r>
            </a:p>
          </p:txBody>
        </p:sp>
        <p:sp>
          <p:nvSpPr>
            <p:cNvPr id="115" name="Google Shape;115;p15"/>
            <p:cNvSpPr txBox="1"/>
            <p:nvPr/>
          </p:nvSpPr>
          <p:spPr>
            <a:xfrm>
              <a:off x="5071401" y="4726689"/>
              <a:ext cx="2041200" cy="751190"/>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sng" strike="noStrike" cap="none" dirty="0">
                  <a:solidFill>
                    <a:schemeClr val="accent1"/>
                  </a:solidFill>
                  <a:latin typeface="Lato"/>
                  <a:ea typeface="Lato"/>
                  <a:cs typeface="Lato"/>
                  <a:sym typeface="Lato"/>
                </a:rPr>
                <a:t>Implication</a:t>
              </a:r>
              <a:endParaRPr u="sng" dirty="0">
                <a:solidFill>
                  <a:schemeClr val="accent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Tx/>
                <a:buChar char="-"/>
              </a:pPr>
              <a:r>
                <a:rPr lang="en-US" dirty="0">
                  <a:latin typeface="Lato"/>
                  <a:sym typeface="Lato"/>
                </a:rPr>
                <a:t>Does the revenue loss have an  impact on the future Goals of the Company</a:t>
              </a:r>
            </a:p>
            <a:p>
              <a:pPr marL="285750" marR="0" lvl="0" indent="-285750" algn="l" rtl="0">
                <a:lnSpc>
                  <a:spcPct val="100000"/>
                </a:lnSpc>
                <a:spcBef>
                  <a:spcPts val="0"/>
                </a:spcBef>
                <a:spcAft>
                  <a:spcPts val="0"/>
                </a:spcAft>
                <a:buFontTx/>
                <a:buChar char="-"/>
              </a:pPr>
              <a:r>
                <a:rPr lang="en-US" dirty="0">
                  <a:latin typeface="Lato"/>
                  <a:sym typeface="Lato"/>
                </a:rPr>
                <a:t>Is the decrease in conversion rate impacting our market share </a:t>
              </a:r>
            </a:p>
            <a:p>
              <a:pPr marL="285750" marR="0" lvl="0" indent="-285750" algn="l" rtl="0">
                <a:lnSpc>
                  <a:spcPct val="100000"/>
                </a:lnSpc>
                <a:spcBef>
                  <a:spcPts val="0"/>
                </a:spcBef>
                <a:spcAft>
                  <a:spcPts val="0"/>
                </a:spcAft>
                <a:buFontTx/>
                <a:buChar char="-"/>
              </a:pPr>
              <a:r>
                <a:rPr lang="en-US" dirty="0">
                  <a:latin typeface="Lato"/>
                  <a:sym typeface="Lato"/>
                </a:rPr>
                <a:t>Will the existing customers return back to our product </a:t>
              </a:r>
            </a:p>
            <a:p>
              <a:pPr marL="285750" marR="0" lvl="0" indent="-285750" algn="l" rtl="0">
                <a:lnSpc>
                  <a:spcPct val="100000"/>
                </a:lnSpc>
                <a:spcBef>
                  <a:spcPts val="0"/>
                </a:spcBef>
                <a:spcAft>
                  <a:spcPts val="0"/>
                </a:spcAft>
                <a:buFontTx/>
                <a:buChar char="-"/>
              </a:pPr>
              <a:endParaRPr lang="en-US" dirty="0">
                <a:latin typeface="Lato"/>
                <a:sym typeface="Lato"/>
              </a:endParaRPr>
            </a:p>
          </p:txBody>
        </p:sp>
        <p:sp>
          <p:nvSpPr>
            <p:cNvPr id="116" name="Google Shape;116;p15"/>
            <p:cNvSpPr txBox="1"/>
            <p:nvPr/>
          </p:nvSpPr>
          <p:spPr>
            <a:xfrm>
              <a:off x="7312469" y="4726691"/>
              <a:ext cx="2041200" cy="751190"/>
            </a:xfrm>
            <a:prstGeom prst="rect">
              <a:avLst/>
            </a:prstGeom>
            <a:noFill/>
            <a:ln w="9525" cap="flat" cmpd="sng">
              <a:solidFill>
                <a:srgbClr val="F6949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sng" strike="noStrike" cap="none" dirty="0">
                  <a:solidFill>
                    <a:schemeClr val="accent1"/>
                  </a:solidFill>
                  <a:latin typeface="Lato"/>
                  <a:ea typeface="Lato"/>
                  <a:cs typeface="Lato"/>
                  <a:sym typeface="Lato"/>
                </a:rPr>
                <a:t>Need-Payoff</a:t>
              </a: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285750" marR="0" lvl="0" indent="-285750" algn="l" rtl="0">
                <a:lnSpc>
                  <a:spcPct val="100000"/>
                </a:lnSpc>
                <a:spcBef>
                  <a:spcPts val="0"/>
                </a:spcBef>
                <a:spcAft>
                  <a:spcPts val="0"/>
                </a:spcAft>
                <a:buFontTx/>
                <a:buChar char="-"/>
              </a:pPr>
              <a:r>
                <a:rPr lang="en-US" dirty="0">
                  <a:latin typeface="Lato"/>
                  <a:sym typeface="Lato"/>
                </a:rPr>
                <a:t>If the problem is Solved will the extra Revenue help us allocate more budget to upgrade our product</a:t>
              </a:r>
            </a:p>
            <a:p>
              <a:pPr marL="285750" marR="0" lvl="0" indent="-285750" algn="l" rtl="0">
                <a:lnSpc>
                  <a:spcPct val="100000"/>
                </a:lnSpc>
                <a:spcBef>
                  <a:spcPts val="0"/>
                </a:spcBef>
                <a:spcAft>
                  <a:spcPts val="0"/>
                </a:spcAft>
                <a:buFontTx/>
                <a:buChar char="-"/>
              </a:pPr>
              <a:r>
                <a:rPr lang="en-US" dirty="0">
                  <a:latin typeface="Lato"/>
                  <a:sym typeface="Lato"/>
                </a:rPr>
                <a:t>Does it help us in increase our market share</a:t>
              </a:r>
            </a:p>
            <a:p>
              <a:pPr marL="285750" marR="0" lvl="0" indent="-285750" algn="l" rtl="0">
                <a:lnSpc>
                  <a:spcPct val="100000"/>
                </a:lnSpc>
                <a:spcBef>
                  <a:spcPts val="0"/>
                </a:spcBef>
                <a:spcAft>
                  <a:spcPts val="0"/>
                </a:spcAft>
                <a:buFontTx/>
                <a:buChar char="-"/>
              </a:pPr>
              <a:r>
                <a:rPr lang="en-US" dirty="0">
                  <a:latin typeface="Lato"/>
                  <a:sym typeface="Lato"/>
                </a:rPr>
                <a:t>Does it increase our brand value resulting in more leads </a:t>
              </a:r>
            </a:p>
            <a:p>
              <a:pPr marL="285750" marR="0" lvl="0" indent="-285750" algn="l" rtl="0">
                <a:lnSpc>
                  <a:spcPct val="100000"/>
                </a:lnSpc>
                <a:spcBef>
                  <a:spcPts val="0"/>
                </a:spcBef>
                <a:spcAft>
                  <a:spcPts val="0"/>
                </a:spcAft>
                <a:buFontTx/>
                <a:buChar char="-"/>
              </a:pPr>
              <a:r>
                <a:rPr lang="en-US" dirty="0">
                  <a:latin typeface="Lato"/>
                  <a:sym typeface="Lato"/>
                </a:rPr>
                <a:t>Does the solution make the employees more efficient </a:t>
              </a:r>
              <a:endParaRPr lang="en-IN" dirty="0"/>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sp>
        <p:nvSpPr>
          <p:cNvPr id="123" name="Google Shape;123;p16"/>
          <p:cNvSpPr txBox="1"/>
          <p:nvPr/>
        </p:nvSpPr>
        <p:spPr>
          <a:xfrm>
            <a:off x="514664" y="2009522"/>
            <a:ext cx="11162674" cy="4493538"/>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sng" strike="noStrike" cap="none" dirty="0">
                <a:solidFill>
                  <a:schemeClr val="accent1"/>
                </a:solidFill>
                <a:latin typeface="Lato"/>
                <a:ea typeface="Lato"/>
                <a:cs typeface="Lato"/>
                <a:sym typeface="Lato"/>
              </a:rPr>
              <a:t>Framework Used </a:t>
            </a:r>
            <a:r>
              <a:rPr lang="en-US" sz="1800" b="1" i="0" u="none" strike="noStrike" cap="none" dirty="0">
                <a:solidFill>
                  <a:schemeClr val="accent1"/>
                </a:solidFill>
                <a:latin typeface="Lato"/>
                <a:ea typeface="Lato"/>
                <a:cs typeface="Lato"/>
                <a:sym typeface="Lato"/>
              </a:rPr>
              <a:t>-</a:t>
            </a:r>
            <a:endParaRPr dirty="0">
              <a:solidFill>
                <a:schemeClr val="accent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400" b="1" i="0" u="none" strike="noStrike" cap="none" dirty="0">
                <a:solidFill>
                  <a:srgbClr val="000000"/>
                </a:solidFill>
                <a:latin typeface="Lato"/>
                <a:ea typeface="Lato"/>
                <a:cs typeface="Lato"/>
                <a:sym typeface="Lato"/>
              </a:rPr>
              <a:t>Used Issue True Framework.</a:t>
            </a: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chemeClr val="accent1"/>
              </a:solidFill>
              <a:latin typeface="Lato"/>
              <a:ea typeface="Lato"/>
              <a:cs typeface="Lato"/>
              <a:sym typeface="Lato"/>
            </a:endParaRPr>
          </a:p>
          <a:p>
            <a:pPr marL="0" marR="0" lvl="0" indent="0" algn="l" rtl="0">
              <a:lnSpc>
                <a:spcPct val="100000"/>
              </a:lnSpc>
              <a:spcBef>
                <a:spcPts val="0"/>
              </a:spcBef>
              <a:spcAft>
                <a:spcPts val="0"/>
              </a:spcAft>
              <a:buNone/>
            </a:pPr>
            <a:r>
              <a:rPr lang="en-US" sz="1800" b="1" i="0" u="sng" strike="noStrike" cap="none" dirty="0">
                <a:solidFill>
                  <a:schemeClr val="accent1"/>
                </a:solidFill>
                <a:latin typeface="Lato"/>
                <a:ea typeface="Lato"/>
                <a:cs typeface="Lato"/>
                <a:sym typeface="Lato"/>
              </a:rPr>
              <a:t>Reason for using the selected framework </a:t>
            </a:r>
            <a:r>
              <a:rPr lang="en-US" sz="1800" b="1" i="0" u="none" strike="noStrike" cap="none" dirty="0">
                <a:solidFill>
                  <a:schemeClr val="accent1"/>
                </a:solidFill>
                <a:latin typeface="Lato"/>
                <a:ea typeface="Lato"/>
                <a:cs typeface="Lato"/>
                <a:sym typeface="Lato"/>
              </a:rPr>
              <a:t>-</a:t>
            </a:r>
            <a:endParaRPr dirty="0">
              <a:solidFill>
                <a:schemeClr val="accent1"/>
              </a:solidFill>
            </a:endParaRPr>
          </a:p>
          <a:p>
            <a:pPr marL="0" marR="0" lvl="0" indent="0" algn="l" rtl="0">
              <a:lnSpc>
                <a:spcPct val="100000"/>
              </a:lnSpc>
              <a:spcBef>
                <a:spcPts val="0"/>
              </a:spcBef>
              <a:spcAft>
                <a:spcPts val="0"/>
              </a:spcAft>
              <a:buNone/>
            </a:pPr>
            <a:endParaRPr lang="en-IN" sz="1400" b="0"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None/>
            </a:pPr>
            <a:r>
              <a:rPr lang="en-US" b="1" dirty="0">
                <a:latin typeface="Lato"/>
                <a:sym typeface="Lato"/>
              </a:rPr>
              <a:t>In The given Problem I find Issue Tree is the most effective way to Find a solution , Because it helps us disintegrate the problem into multiple components and  then drill down to multiple hypothesis at the end of each branch.</a:t>
            </a:r>
            <a:endParaRPr lang="en-US" b="1" dirty="0"/>
          </a:p>
          <a:p>
            <a:pPr marL="0" marR="0" lvl="0" indent="0" algn="l" rtl="0">
              <a:lnSpc>
                <a:spcPct val="100000"/>
              </a:lnSpc>
              <a:spcBef>
                <a:spcPts val="0"/>
              </a:spcBef>
              <a:spcAft>
                <a:spcPts val="0"/>
              </a:spcAft>
              <a:buNone/>
            </a:pPr>
            <a:endParaRPr lang="en-US"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lang="en-IN"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800" b="1" i="0" u="sng" strike="noStrike" cap="none" dirty="0">
                <a:solidFill>
                  <a:schemeClr val="accent1"/>
                </a:solidFill>
                <a:latin typeface="Lato"/>
                <a:ea typeface="Lato"/>
                <a:cs typeface="Lato"/>
                <a:sym typeface="Lato"/>
              </a:rPr>
              <a:t>How you have used the framework here </a:t>
            </a:r>
            <a:r>
              <a:rPr lang="en-US" sz="1800" b="1" i="0" u="none" strike="noStrike" cap="none" dirty="0">
                <a:solidFill>
                  <a:schemeClr val="accent1"/>
                </a:solidFill>
                <a:latin typeface="Lato"/>
                <a:ea typeface="Lato"/>
                <a:cs typeface="Lato"/>
                <a:sym typeface="Lato"/>
              </a:rPr>
              <a:t>-</a:t>
            </a:r>
            <a:endParaRPr dirty="0">
              <a:solidFill>
                <a:schemeClr val="accent1"/>
              </a:solidFill>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just" rtl="0">
              <a:lnSpc>
                <a:spcPct val="100000"/>
              </a:lnSpc>
              <a:spcBef>
                <a:spcPts val="0"/>
              </a:spcBef>
              <a:spcAft>
                <a:spcPts val="0"/>
              </a:spcAft>
              <a:buNone/>
            </a:pPr>
            <a:r>
              <a:rPr lang="en-US" b="1" dirty="0">
                <a:latin typeface="Lato"/>
                <a:ea typeface="Lato"/>
                <a:cs typeface="Lato"/>
                <a:sym typeface="Lato"/>
              </a:rPr>
              <a:t>Techno serve,  SaaS provider company is facing a relevant problem where the company is falling to convert its potential customers into clients and the conversion rate across its sales funnel is decreasing. As per the data where the company is having major problems in the marketing product issues and optimized planning the issue tree framework can help identify the potential  root cases by categorizing, filtering the problems and along with specialized frameworks will help to solve the problem better, which helps in prioritizing the solutions better using MECE rule.</a:t>
            </a:r>
            <a:endParaRPr sz="14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7"/>
          <p:cNvSpPr txBox="1">
            <a:spLocks noGrp="1"/>
          </p:cNvSpPr>
          <p:nvPr>
            <p:ph type="title"/>
          </p:nvPr>
        </p:nvSpPr>
        <p:spPr>
          <a:xfrm>
            <a:off x="838200" y="139959"/>
            <a:ext cx="9574763" cy="9144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Formulating Hypotheses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sp>
        <p:nvSpPr>
          <p:cNvPr id="130" name="Google Shape;130;p17"/>
          <p:cNvSpPr txBox="1"/>
          <p:nvPr/>
        </p:nvSpPr>
        <p:spPr>
          <a:xfrm>
            <a:off x="514664" y="3719238"/>
            <a:ext cx="11162674" cy="73866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Lato"/>
                <a:ea typeface="Lato"/>
                <a:cs typeface="Lato"/>
                <a:sym typeface="Lato"/>
              </a:rPr>
              <a:t>Provide the structure of the framework here</a:t>
            </a:r>
            <a:endParaRPr/>
          </a:p>
          <a:p>
            <a:pPr marL="0" marR="0" lvl="0" indent="0" algn="ctr" rtl="0">
              <a:lnSpc>
                <a:spcPct val="100000"/>
              </a:lnSpc>
              <a:spcBef>
                <a:spcPts val="0"/>
              </a:spcBef>
              <a:spcAft>
                <a:spcPts val="0"/>
              </a:spcAft>
              <a:buNone/>
            </a:pPr>
            <a:endParaRPr sz="1400" b="0" i="0" u="none" strike="noStrike" cap="none">
              <a:solidFill>
                <a:srgbClr val="000000"/>
              </a:solidFill>
              <a:latin typeface="Lato"/>
              <a:ea typeface="Lato"/>
              <a:cs typeface="Lato"/>
              <a:sym typeface="Lato"/>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Lato"/>
                <a:ea typeface="Lato"/>
                <a:cs typeface="Lato"/>
                <a:sym typeface="Lato"/>
              </a:rPr>
              <a:t>(You can attach the screenshot or multiple screenshots depending on the clarity of the image)</a:t>
            </a:r>
            <a:endParaRPr/>
          </a:p>
        </p:txBody>
      </p:sp>
      <p:pic>
        <p:nvPicPr>
          <p:cNvPr id="3" name="Picture 2">
            <a:extLst>
              <a:ext uri="{FF2B5EF4-FFF2-40B4-BE49-F238E27FC236}">
                <a16:creationId xmlns:a16="http://schemas.microsoft.com/office/drawing/2014/main" id="{5586347F-BFBA-4B2A-98E9-FCCDF25EB750}"/>
              </a:ext>
            </a:extLst>
          </p:cNvPr>
          <p:cNvPicPr>
            <a:picLocks noChangeAspect="1"/>
          </p:cNvPicPr>
          <p:nvPr/>
        </p:nvPicPr>
        <p:blipFill>
          <a:blip r:embed="rId3"/>
          <a:stretch>
            <a:fillRect/>
          </a:stretch>
        </p:blipFill>
        <p:spPr>
          <a:xfrm>
            <a:off x="838200" y="1324948"/>
            <a:ext cx="10431624" cy="5458406"/>
          </a:xfrm>
          <a:prstGeom prst="rect">
            <a:avLst/>
          </a:prstGeom>
        </p:spPr>
      </p:pic>
      <p:cxnSp>
        <p:nvCxnSpPr>
          <p:cNvPr id="7" name="Straight Connector 6">
            <a:extLst>
              <a:ext uri="{FF2B5EF4-FFF2-40B4-BE49-F238E27FC236}">
                <a16:creationId xmlns:a16="http://schemas.microsoft.com/office/drawing/2014/main" id="{63343005-46BB-4AEE-8953-A1D18B2BD363}"/>
              </a:ext>
            </a:extLst>
          </p:cNvPr>
          <p:cNvCxnSpPr/>
          <p:nvPr/>
        </p:nvCxnSpPr>
        <p:spPr>
          <a:xfrm>
            <a:off x="93306" y="1324947"/>
            <a:ext cx="1199916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8"/>
          <p:cNvSpPr txBox="1">
            <a:spLocks noGrp="1"/>
          </p:cNvSpPr>
          <p:nvPr>
            <p:ph type="title"/>
          </p:nvPr>
        </p:nvSpPr>
        <p:spPr>
          <a:xfrm>
            <a:off x="838200" y="373224"/>
            <a:ext cx="10515600" cy="131746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Formulating Hypotheses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grpSp>
        <p:nvGrpSpPr>
          <p:cNvPr id="137" name="Google Shape;137;p18"/>
          <p:cNvGrpSpPr/>
          <p:nvPr/>
        </p:nvGrpSpPr>
        <p:grpSpPr>
          <a:xfrm>
            <a:off x="1792956" y="2037428"/>
            <a:ext cx="8274773" cy="4326052"/>
            <a:chOff x="735997" y="4633877"/>
            <a:chExt cx="1513120" cy="215875"/>
          </a:xfrm>
        </p:grpSpPr>
        <p:sp>
          <p:nvSpPr>
            <p:cNvPr id="138" name="Google Shape;138;p18"/>
            <p:cNvSpPr txBox="1"/>
            <p:nvPr/>
          </p:nvSpPr>
          <p:spPr>
            <a:xfrm>
              <a:off x="735997" y="4633877"/>
              <a:ext cx="151312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1800" b="1" u="sng" dirty="0">
                  <a:solidFill>
                    <a:schemeClr val="accent1"/>
                  </a:solidFill>
                  <a:latin typeface="Lato"/>
                  <a:ea typeface="Lato"/>
                  <a:cs typeface="Lato"/>
                  <a:sym typeface="Lato"/>
                </a:rPr>
                <a:t>Branch 1</a:t>
              </a:r>
              <a:endParaRPr u="sng" dirty="0">
                <a:solidFill>
                  <a:schemeClr val="accent1"/>
                </a:solidFill>
              </a:endParaRPr>
            </a:p>
            <a:p>
              <a:pPr marL="0" lvl="0" indent="0" algn="l" rtl="0">
                <a:spcBef>
                  <a:spcPts val="0"/>
                </a:spcBef>
                <a:spcAft>
                  <a:spcPts val="0"/>
                </a:spcAft>
                <a:buClr>
                  <a:schemeClr val="dk1"/>
                </a:buClr>
                <a:buFont typeface="Arial"/>
                <a:buNone/>
              </a:pPr>
              <a:endParaRPr sz="1800" b="1" dirty="0">
                <a:solidFill>
                  <a:schemeClr val="dk1"/>
                </a:solidFill>
                <a:latin typeface="Lato"/>
                <a:ea typeface="Lato"/>
                <a:cs typeface="Lato"/>
                <a:sym typeface="Lato"/>
              </a:endParaRPr>
            </a:p>
            <a:p>
              <a:pPr marL="0" lvl="0" indent="0" algn="l" rtl="0">
                <a:spcBef>
                  <a:spcPts val="0"/>
                </a:spcBef>
                <a:spcAft>
                  <a:spcPts val="0"/>
                </a:spcAft>
                <a:buClr>
                  <a:schemeClr val="dk1"/>
                </a:buClr>
                <a:buFont typeface="Arial"/>
                <a:buNone/>
              </a:pPr>
              <a:r>
                <a:rPr lang="en-US" sz="1600" dirty="0">
                  <a:solidFill>
                    <a:schemeClr val="dk1"/>
                  </a:solidFill>
                  <a:latin typeface="Lato"/>
                  <a:ea typeface="Lato"/>
                  <a:cs typeface="Lato"/>
                  <a:sym typeface="Lato"/>
                </a:rPr>
                <a:t>The Reason for low conversion rate have primarily branched out into two main reasons one being </a:t>
              </a:r>
              <a:r>
                <a:rPr lang="en-US" sz="1600" b="1" dirty="0">
                  <a:solidFill>
                    <a:schemeClr val="dk1"/>
                  </a:solidFill>
                  <a:latin typeface="Lato"/>
                  <a:ea typeface="Lato"/>
                  <a:cs typeface="Lato"/>
                  <a:sym typeface="Lato"/>
                </a:rPr>
                <a:t>Unoptimized Planning, </a:t>
              </a:r>
              <a:r>
                <a:rPr lang="en-US" sz="1600" dirty="0">
                  <a:solidFill>
                    <a:schemeClr val="dk1"/>
                  </a:solidFill>
                  <a:latin typeface="Lato"/>
                  <a:ea typeface="Lato"/>
                  <a:cs typeface="Lato"/>
                  <a:sym typeface="Lato"/>
                </a:rPr>
                <a:t>which  further branches out into</a:t>
              </a:r>
              <a:r>
                <a:rPr lang="en-US" sz="1600" b="1" dirty="0">
                  <a:solidFill>
                    <a:schemeClr val="dk1"/>
                  </a:solidFill>
                  <a:latin typeface="Lato"/>
                  <a:ea typeface="Lato"/>
                  <a:cs typeface="Lato"/>
                  <a:sym typeface="Lato"/>
                </a:rPr>
                <a:t> </a:t>
              </a:r>
              <a:r>
                <a:rPr lang="en-US" sz="1600" dirty="0">
                  <a:solidFill>
                    <a:schemeClr val="dk1"/>
                  </a:solidFill>
                  <a:latin typeface="Lato"/>
                  <a:ea typeface="Lato"/>
                  <a:cs typeface="Lato"/>
                  <a:sym typeface="Lato"/>
                </a:rPr>
                <a:t>potential reasons which are improper Chanel engagement and not designing our products according to market expectations</a:t>
              </a:r>
              <a:endParaRPr sz="1600" b="1" dirty="0">
                <a:latin typeface="Lato"/>
                <a:ea typeface="Lato"/>
                <a:cs typeface="Lato"/>
                <a:sym typeface="Lato"/>
              </a:endParaRPr>
            </a:p>
          </p:txBody>
        </p:sp>
        <p:sp>
          <p:nvSpPr>
            <p:cNvPr id="139" name="Google Shape;139;p18"/>
            <p:cNvSpPr txBox="1"/>
            <p:nvPr/>
          </p:nvSpPr>
          <p:spPr>
            <a:xfrm>
              <a:off x="735997" y="4753467"/>
              <a:ext cx="1513120" cy="96285"/>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chemeClr val="accent1"/>
                  </a:solidFill>
                  <a:latin typeface="Lato"/>
                  <a:ea typeface="Lato"/>
                  <a:cs typeface="Lato"/>
                  <a:sym typeface="Lato"/>
                </a:rPr>
                <a:t>Branch 2</a:t>
              </a:r>
              <a:endParaRPr dirty="0">
                <a:solidFill>
                  <a:schemeClr val="accent1"/>
                </a:solidFill>
              </a:endParaRPr>
            </a:p>
            <a:p>
              <a:pPr marL="0" marR="0" lvl="0" indent="0" algn="l" rtl="0">
                <a:lnSpc>
                  <a:spcPct val="100000"/>
                </a:lnSpc>
                <a:spcBef>
                  <a:spcPts val="0"/>
                </a:spcBef>
                <a:spcAft>
                  <a:spcPts val="0"/>
                </a:spcAft>
                <a:buNone/>
              </a:pPr>
              <a:endParaRPr lang="en-US" sz="1800" b="1" dirty="0">
                <a:latin typeface="Lato"/>
                <a:ea typeface="Lato"/>
                <a:cs typeface="Lato"/>
                <a:sym typeface="Lato"/>
              </a:endParaRPr>
            </a:p>
            <a:p>
              <a:pPr marL="0" marR="0" lvl="0" indent="0" algn="l" rtl="0">
                <a:lnSpc>
                  <a:spcPct val="100000"/>
                </a:lnSpc>
                <a:spcBef>
                  <a:spcPts val="0"/>
                </a:spcBef>
                <a:spcAft>
                  <a:spcPts val="0"/>
                </a:spcAft>
                <a:buNone/>
              </a:pPr>
              <a:r>
                <a:rPr lang="en-US" sz="1600" dirty="0">
                  <a:latin typeface="Lato"/>
                  <a:ea typeface="Lato"/>
                  <a:cs typeface="Lato"/>
                  <a:sym typeface="Lato"/>
                </a:rPr>
                <a:t>The other branch being </a:t>
              </a:r>
              <a:r>
                <a:rPr lang="en-US" sz="1600" b="1" dirty="0">
                  <a:latin typeface="Lato"/>
                  <a:ea typeface="Lato"/>
                  <a:cs typeface="Lato"/>
                  <a:sym typeface="Lato"/>
                </a:rPr>
                <a:t>Market/Product factors </a:t>
              </a:r>
              <a:r>
                <a:rPr lang="en-US" sz="1600" dirty="0">
                  <a:latin typeface="Lato"/>
                  <a:ea typeface="Lato"/>
                  <a:cs typeface="Lato"/>
                  <a:sym typeface="Lato"/>
                </a:rPr>
                <a:t>it further branches out into potential reasons that helps us understand what might have went wrong within the Marketing and the product engineering team </a:t>
              </a:r>
              <a:endParaRPr lang="en-US" sz="1600" b="1" dirty="0">
                <a:latin typeface="Lato"/>
                <a:ea typeface="Lato"/>
                <a:cs typeface="Lato"/>
                <a:sym typeface="La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9"/>
          <p:cNvSpPr txBox="1">
            <a:spLocks noGrp="1"/>
          </p:cNvSpPr>
          <p:nvPr>
            <p:ph type="title"/>
          </p:nvPr>
        </p:nvSpPr>
        <p:spPr>
          <a:xfrm>
            <a:off x="838200" y="186613"/>
            <a:ext cx="10515600" cy="150407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dirty="0">
                <a:solidFill>
                  <a:srgbClr val="EF413D"/>
                </a:solidFill>
              </a:rPr>
              <a:t>PART II : Formulating Hypotheses</a:t>
            </a:r>
            <a:br>
              <a:rPr lang="en-US" sz="3500" b="1" dirty="0">
                <a:solidFill>
                  <a:srgbClr val="EF413D"/>
                </a:solidFill>
              </a:rPr>
            </a:br>
            <a:r>
              <a:rPr lang="en-US" sz="1000" b="1" dirty="0">
                <a:solidFill>
                  <a:srgbClr val="EF413D"/>
                </a:solidFill>
              </a:rPr>
              <a:t> </a:t>
            </a:r>
            <a:br>
              <a:rPr lang="en-US" b="1" dirty="0"/>
            </a:br>
            <a:r>
              <a:rPr lang="en-US" sz="3000" dirty="0">
                <a:solidFill>
                  <a:srgbClr val="5A5A5A"/>
                </a:solidFill>
              </a:rPr>
              <a:t>Sales Pipeline Conversion at a SaaS Startup</a:t>
            </a:r>
            <a:endParaRPr sz="3000" dirty="0"/>
          </a:p>
        </p:txBody>
      </p:sp>
      <p:grpSp>
        <p:nvGrpSpPr>
          <p:cNvPr id="146" name="Google Shape;146;p19"/>
          <p:cNvGrpSpPr/>
          <p:nvPr/>
        </p:nvGrpSpPr>
        <p:grpSpPr>
          <a:xfrm>
            <a:off x="1483567" y="1772816"/>
            <a:ext cx="9218645" cy="4823927"/>
            <a:chOff x="589265" y="4632481"/>
            <a:chExt cx="2041200" cy="229238"/>
          </a:xfrm>
        </p:grpSpPr>
        <p:sp>
          <p:nvSpPr>
            <p:cNvPr id="147" name="Google Shape;147;p19"/>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chemeClr val="accent1"/>
                  </a:solidFill>
                  <a:latin typeface="Lato"/>
                  <a:ea typeface="Lato"/>
                  <a:cs typeface="Lato"/>
                  <a:sym typeface="Lato"/>
                </a:rPr>
                <a:t>Branch 3</a:t>
              </a:r>
              <a:endParaRPr dirty="0">
                <a:solidFill>
                  <a:schemeClr val="accent1"/>
                </a:solidFill>
              </a:endParaRPr>
            </a:p>
            <a:p>
              <a:pPr marL="0" marR="0" lvl="0" indent="0" algn="l" rtl="0">
                <a:lnSpc>
                  <a:spcPct val="100000"/>
                </a:lnSpc>
                <a:spcBef>
                  <a:spcPts val="0"/>
                </a:spcBef>
                <a:spcAft>
                  <a:spcPts val="0"/>
                </a:spcAft>
                <a:buNone/>
              </a:pPr>
              <a:endParaRPr lang="en-IN"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600" dirty="0">
                  <a:latin typeface="Lato"/>
                  <a:ea typeface="Lato"/>
                  <a:cs typeface="Lato"/>
                  <a:sym typeface="Lato"/>
                </a:rPr>
                <a:t>Different expectations in the market - The Product that </a:t>
              </a:r>
              <a:r>
                <a:rPr lang="en-IN" sz="1600" dirty="0" err="1">
                  <a:latin typeface="Lato"/>
                  <a:ea typeface="Lato"/>
                  <a:cs typeface="Lato"/>
                  <a:sym typeface="Lato"/>
                </a:rPr>
                <a:t>TechnoServe</a:t>
              </a:r>
              <a:r>
                <a:rPr lang="en-IN" sz="1600" dirty="0">
                  <a:latin typeface="Lato"/>
                  <a:ea typeface="Lato"/>
                  <a:cs typeface="Lato"/>
                  <a:sym typeface="Lato"/>
                </a:rPr>
                <a:t> Produced Is not </a:t>
              </a:r>
              <a:r>
                <a:rPr lang="en-IN" sz="1600" dirty="0" err="1">
                  <a:latin typeface="Lato"/>
                  <a:ea typeface="Lato"/>
                  <a:cs typeface="Lato"/>
                  <a:sym typeface="Lato"/>
                </a:rPr>
                <a:t>not</a:t>
              </a:r>
              <a:r>
                <a:rPr lang="en-IN" sz="1600" dirty="0">
                  <a:latin typeface="Lato"/>
                  <a:ea typeface="Lato"/>
                  <a:cs typeface="Lato"/>
                  <a:sym typeface="Lato"/>
                </a:rPr>
                <a:t> on par with the current market expectation .</a:t>
              </a:r>
              <a:endParaRPr lang="en-IN" sz="1600" b="0" i="0" u="none" strike="noStrike" cap="none" dirty="0">
                <a:solidFill>
                  <a:srgbClr val="000000"/>
                </a:solidFill>
                <a:latin typeface="Lato"/>
                <a:ea typeface="Lato"/>
                <a:cs typeface="Lato"/>
                <a:sym typeface="Lato"/>
              </a:endParaRPr>
            </a:p>
          </p:txBody>
        </p:sp>
        <p:sp>
          <p:nvSpPr>
            <p:cNvPr id="148" name="Google Shape;148;p19"/>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chemeClr val="accent1"/>
                  </a:solidFill>
                  <a:latin typeface="Lato"/>
                  <a:ea typeface="Lato"/>
                  <a:cs typeface="Lato"/>
                  <a:sym typeface="Lato"/>
                </a:rPr>
                <a:t>Branch 4</a:t>
              </a:r>
              <a:endParaRPr dirty="0">
                <a:solidFill>
                  <a:schemeClr val="accent1"/>
                </a:solidFill>
              </a:endParaRPr>
            </a:p>
            <a:p>
              <a:pPr marL="0" marR="0" lvl="0" indent="0" algn="l" rtl="0">
                <a:lnSpc>
                  <a:spcPct val="100000"/>
                </a:lnSpc>
                <a:spcBef>
                  <a:spcPts val="0"/>
                </a:spcBef>
                <a:spcAft>
                  <a:spcPts val="0"/>
                </a:spcAft>
                <a:buNone/>
              </a:pPr>
              <a:endParaRPr lang="en-IN"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600" dirty="0">
                  <a:latin typeface="Lato"/>
                  <a:ea typeface="Lato"/>
                  <a:cs typeface="Lato"/>
                  <a:sym typeface="Lato"/>
                </a:rPr>
                <a:t>Right Chanel Engagement is not leveraged – The marketing team did not target the right channels to market , the primary reason for this is budget cuts </a:t>
              </a:r>
              <a:endParaRPr sz="1600" i="0" u="none" strike="noStrike" cap="none" dirty="0">
                <a:solidFill>
                  <a:srgbClr val="000000"/>
                </a:solidFill>
                <a:latin typeface="Lato"/>
                <a:ea typeface="Lato"/>
                <a:cs typeface="Lato"/>
                <a:sym typeface="Lato"/>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4400"/>
              <a:buNone/>
            </a:pPr>
            <a:r>
              <a:rPr lang="en-US" sz="3500" b="1">
                <a:solidFill>
                  <a:srgbClr val="EF413D"/>
                </a:solidFill>
              </a:rPr>
              <a:t>PART II : Formulating Hypotheses</a:t>
            </a:r>
            <a:br>
              <a:rPr lang="en-US" sz="3500" b="1">
                <a:solidFill>
                  <a:srgbClr val="EF413D"/>
                </a:solidFill>
              </a:rPr>
            </a:br>
            <a:r>
              <a:rPr lang="en-US" sz="1000" b="1">
                <a:solidFill>
                  <a:srgbClr val="EF413D"/>
                </a:solidFill>
              </a:rPr>
              <a:t> </a:t>
            </a:r>
            <a:br>
              <a:rPr lang="en-US" b="1"/>
            </a:br>
            <a:r>
              <a:rPr lang="en-US" sz="3000">
                <a:solidFill>
                  <a:srgbClr val="5A5A5A"/>
                </a:solidFill>
              </a:rPr>
              <a:t>Sales Pipeline Conversion at a SaaS Startup</a:t>
            </a:r>
            <a:endParaRPr sz="3000"/>
          </a:p>
        </p:txBody>
      </p:sp>
      <p:grpSp>
        <p:nvGrpSpPr>
          <p:cNvPr id="155" name="Google Shape;155;p20"/>
          <p:cNvGrpSpPr/>
          <p:nvPr/>
        </p:nvGrpSpPr>
        <p:grpSpPr>
          <a:xfrm>
            <a:off x="1533330" y="1763485"/>
            <a:ext cx="9125339" cy="4626753"/>
            <a:chOff x="589265" y="4632481"/>
            <a:chExt cx="2041200" cy="229238"/>
          </a:xfrm>
        </p:grpSpPr>
        <p:sp>
          <p:nvSpPr>
            <p:cNvPr id="156" name="Google Shape;156;p20"/>
            <p:cNvSpPr txBox="1"/>
            <p:nvPr/>
          </p:nvSpPr>
          <p:spPr>
            <a:xfrm>
              <a:off x="589265" y="4632481"/>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chemeClr val="accent1"/>
                  </a:solidFill>
                  <a:latin typeface="Lato"/>
                  <a:ea typeface="Lato"/>
                  <a:cs typeface="Lato"/>
                  <a:sym typeface="Lato"/>
                </a:rPr>
                <a:t>Branch 5</a:t>
              </a:r>
              <a:endParaRPr dirty="0">
                <a:solidFill>
                  <a:schemeClr val="accent1"/>
                </a:solidFill>
              </a:endParaRPr>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Lato"/>
                  <a:ea typeface="Lato"/>
                  <a:cs typeface="Lato"/>
                  <a:sym typeface="Lato"/>
                </a:rPr>
                <a:t>Social Marketing Leads not working -  The  marketing team chose to advertise their products on social Networking sited  which is not very effective for B2B tech business,  on the other hand  marketing events have also been reduced due to budget cuts which might be more relevant to B2B customers</a:t>
              </a:r>
              <a:endParaRPr sz="1600" b="0" i="0" u="none" strike="noStrike" cap="none" dirty="0">
                <a:solidFill>
                  <a:srgbClr val="000000"/>
                </a:solidFill>
                <a:latin typeface="Lato"/>
                <a:ea typeface="Lato"/>
                <a:cs typeface="Lato"/>
                <a:sym typeface="Lato"/>
              </a:endParaRPr>
            </a:p>
          </p:txBody>
        </p:sp>
        <p:sp>
          <p:nvSpPr>
            <p:cNvPr id="157" name="Google Shape;157;p20"/>
            <p:cNvSpPr txBox="1"/>
            <p:nvPr/>
          </p:nvSpPr>
          <p:spPr>
            <a:xfrm>
              <a:off x="589265" y="4753933"/>
              <a:ext cx="2041200" cy="107786"/>
            </a:xfrm>
            <a:prstGeom prst="rect">
              <a:avLst/>
            </a:prstGeom>
            <a:noFill/>
            <a:ln w="9525" cap="flat" cmpd="sng">
              <a:solidFill>
                <a:srgbClr val="BFBFBF"/>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800" b="1" i="0" u="none" strike="noStrike" cap="none" dirty="0">
                  <a:solidFill>
                    <a:schemeClr val="accent1"/>
                  </a:solidFill>
                  <a:latin typeface="Lato"/>
                  <a:ea typeface="Lato"/>
                  <a:cs typeface="Lato"/>
                  <a:sym typeface="Lato"/>
                </a:rPr>
                <a:t>Branch 6</a:t>
              </a:r>
              <a:endParaRPr dirty="0">
                <a:solidFill>
                  <a:schemeClr val="accent1"/>
                </a:solidFill>
              </a:endParaRPr>
            </a:p>
            <a:p>
              <a:pPr marL="0" marR="0" lvl="0" indent="0" algn="l" rtl="0">
                <a:lnSpc>
                  <a:spcPct val="100000"/>
                </a:lnSpc>
                <a:spcBef>
                  <a:spcPts val="0"/>
                </a:spcBef>
                <a:spcAft>
                  <a:spcPts val="0"/>
                </a:spcAft>
                <a:buNone/>
              </a:pPr>
              <a:endParaRPr sz="1800" b="1" i="0" u="none" strike="noStrike" cap="none" dirty="0">
                <a:solidFill>
                  <a:srgbClr val="000000"/>
                </a:solidFill>
                <a:latin typeface="Lato"/>
                <a:ea typeface="Lato"/>
                <a:cs typeface="Lato"/>
                <a:sym typeface="Lato"/>
              </a:endParaRPr>
            </a:p>
            <a:p>
              <a:pPr marL="0" marR="0" lvl="0" indent="0" algn="l" rtl="0">
                <a:lnSpc>
                  <a:spcPct val="100000"/>
                </a:lnSpc>
                <a:spcBef>
                  <a:spcPts val="0"/>
                </a:spcBef>
                <a:spcAft>
                  <a:spcPts val="0"/>
                </a:spcAft>
                <a:buNone/>
              </a:pPr>
              <a:r>
                <a:rPr lang="en-IN" sz="1600" b="0" i="0" u="none" strike="noStrike" cap="none" dirty="0">
                  <a:solidFill>
                    <a:srgbClr val="000000"/>
                  </a:solidFill>
                  <a:latin typeface="Lato"/>
                  <a:ea typeface="Lato"/>
                  <a:cs typeface="Lato"/>
                  <a:sym typeface="Lato"/>
                </a:rPr>
                <a:t>product is outdated and no major development in the last year – The reason the product is not updated is because the firm expected that showed that the current product is relevant to the market for the next 3 years </a:t>
              </a:r>
              <a:endParaRPr sz="1600" b="0" i="0" u="none" strike="noStrike" cap="none" dirty="0">
                <a:solidFill>
                  <a:srgbClr val="000000"/>
                </a:solidFill>
                <a:latin typeface="Lato"/>
                <a:ea typeface="Lato"/>
                <a:cs typeface="Lato"/>
                <a:sym typeface="Lato"/>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2546</Words>
  <Application>Microsoft Office PowerPoint</Application>
  <PresentationFormat>Widescreen</PresentationFormat>
  <Paragraphs>379</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Lato</vt:lpstr>
      <vt:lpstr>Roboto</vt:lpstr>
      <vt:lpstr>Calibri</vt:lpstr>
      <vt:lpstr>Office Theme</vt:lpstr>
      <vt:lpstr>ASSIGNMENT GUIDELINES</vt:lpstr>
      <vt:lpstr>ASSIGNMENT   Name : Vishnu Teja Pakalapati</vt:lpstr>
      <vt:lpstr>PART I : 1. Understanding the Problem   Sales Pipeline Conversion at a SaaS Startup</vt:lpstr>
      <vt:lpstr>PART I : 2. Understanding the Problem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 : Formulating Hypotheses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A : Generating Insights   Sales Pipeline Conversion at a SaaS Startup</vt:lpstr>
      <vt:lpstr>PART III B : Presenting Findings   Sales Pipeline Conversion at a SaaS Startup</vt:lpstr>
      <vt:lpstr>PART III B : Presenting Findings   Sales Pipeline Conversion at a SaaS Startup</vt:lpstr>
      <vt:lpstr>PART III B : Presenting Findings   Sales Pipeline Conversion at a SaaS Startup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GUIDELINES</dc:title>
  <cp:lastModifiedBy>vishnu varma</cp:lastModifiedBy>
  <cp:revision>27</cp:revision>
  <dcterms:modified xsi:type="dcterms:W3CDTF">2021-04-28T14:49:04Z</dcterms:modified>
</cp:coreProperties>
</file>