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321" r:id="rId7"/>
    <p:sldId id="262" r:id="rId8"/>
    <p:sldId id="320" r:id="rId9"/>
    <p:sldId id="316" r:id="rId10"/>
    <p:sldId id="265" r:id="rId11"/>
    <p:sldId id="263" r:id="rId12"/>
    <p:sldId id="323" r:id="rId13"/>
    <p:sldId id="322" r:id="rId14"/>
    <p:sldId id="270" r:id="rId15"/>
    <p:sldId id="319" r:id="rId16"/>
    <p:sldId id="317" r:id="rId17"/>
    <p:sldId id="273" r:id="rId18"/>
    <p:sldId id="324" r:id="rId19"/>
    <p:sldId id="318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C560F-4DBB-44BD-A3E7-FE1A4D760E89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68477-D543-4193-ACA4-6D23A2AA1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1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501" y="199673"/>
            <a:ext cx="821081" cy="68116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3621" y="6493131"/>
            <a:ext cx="76699" cy="1180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6385" y="392125"/>
            <a:ext cx="753922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28-04-2022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28-04-2022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28-04-2022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28-04-2022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28-04-2022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3376" y="297306"/>
            <a:ext cx="4905247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5514" y="1748154"/>
            <a:ext cx="10100970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09134" y="6448280"/>
            <a:ext cx="217614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8340" y="6448280"/>
            <a:ext cx="73596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28-04-2022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54611" y="6448280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3.jp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33.emf"/><Relationship Id="rId5" Type="http://schemas.openxmlformats.org/officeDocument/2006/relationships/image" Target="../media/image27.png"/><Relationship Id="rId10" Type="http://schemas.openxmlformats.org/officeDocument/2006/relationships/image" Target="../media/image32.emf"/><Relationship Id="rId4" Type="http://schemas.openxmlformats.org/officeDocument/2006/relationships/image" Target="../media/image3.jp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36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3.jp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3.jp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40.png"/><Relationship Id="rId4" Type="http://schemas.openxmlformats.org/officeDocument/2006/relationships/image" Target="../media/image3.jp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11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0859" y="0"/>
            <a:ext cx="1501140" cy="7010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1600" y="2061502"/>
            <a:ext cx="10820399" cy="17495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7325" marR="5080" indent="-1445260">
              <a:lnSpc>
                <a:spcPct val="150000"/>
              </a:lnSpc>
              <a:spcBef>
                <a:spcPts val="105"/>
              </a:spcBef>
            </a:pPr>
            <a:r>
              <a:rPr sz="4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Detec</a:t>
            </a:r>
            <a:r>
              <a:rPr lang="en-US" sz="4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tion and Prevention of malicious node in WIRELESS SENOR NETWORK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28642" y="301752"/>
            <a:ext cx="7263130" cy="787400"/>
            <a:chOff x="2328642" y="301752"/>
            <a:chExt cx="7263130" cy="7874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8642" y="520150"/>
              <a:ext cx="4877634" cy="2729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5452" y="301752"/>
              <a:ext cx="585977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240" y="301752"/>
              <a:ext cx="2337054" cy="78714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362200" y="430589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M</a:t>
            </a:r>
            <a:r>
              <a:rPr sz="2800" b="1" i="1" spc="-20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JOR P</a:t>
            </a:r>
            <a:r>
              <a:rPr sz="2800" b="1" i="1" spc="-20" dirty="0">
                <a:latin typeface="Times New Roman"/>
                <a:cs typeface="Times New Roman"/>
              </a:rPr>
              <a:t>R</a:t>
            </a:r>
            <a:r>
              <a:rPr sz="2800" b="1" i="1" spc="-5" dirty="0">
                <a:latin typeface="Times New Roman"/>
                <a:cs typeface="Times New Roman"/>
              </a:rPr>
              <a:t>OJE</a:t>
            </a:r>
            <a:r>
              <a:rPr sz="2800" b="1" i="1" spc="-20" dirty="0">
                <a:latin typeface="Times New Roman"/>
                <a:cs typeface="Times New Roman"/>
              </a:rPr>
              <a:t>C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VI</a:t>
            </a:r>
            <a:r>
              <a:rPr sz="2800" b="1" i="1" spc="-220" dirty="0">
                <a:latin typeface="Times New Roman"/>
                <a:cs typeface="Times New Roman"/>
              </a:rPr>
              <a:t>V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-1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</a:t>
            </a:r>
            <a:r>
              <a:rPr sz="2800" b="1" i="1" spc="-20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CE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-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spc="-20" dirty="0">
                <a:latin typeface="Times New Roman"/>
                <a:cs typeface="Times New Roman"/>
              </a:rPr>
              <a:t>X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spc="-20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i="1" spc="-20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AL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144" y="6493131"/>
            <a:ext cx="155114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9600" y="539267"/>
            <a:ext cx="3417856" cy="27299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80560" y="468763"/>
            <a:ext cx="6043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PROPOSED</a:t>
            </a:r>
            <a:r>
              <a:rPr spc="45" dirty="0"/>
              <a:t> </a:t>
            </a:r>
            <a:r>
              <a:rPr dirty="0"/>
              <a:t>SYSTE</a:t>
            </a:r>
            <a:r>
              <a:rPr lang="en-US" dirty="0"/>
              <a:t>M</a:t>
            </a:r>
            <a:endParaRPr spc="-1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872552" y="6430942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09-05-2023</a:t>
            </a:r>
            <a:endParaRPr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36CC8D9D-8C99-25E6-A63C-92696E1320DC}"/>
              </a:ext>
            </a:extLst>
          </p:cNvPr>
          <p:cNvSpPr/>
          <p:nvPr/>
        </p:nvSpPr>
        <p:spPr>
          <a:xfrm>
            <a:off x="4953760" y="1632099"/>
            <a:ext cx="1943482" cy="345186"/>
          </a:xfrm>
          <a:prstGeom prst="round2Diag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LNCA Technique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154C4-D0F0-257B-1557-B23065189D3E}"/>
              </a:ext>
            </a:extLst>
          </p:cNvPr>
          <p:cNvSpPr txBox="1"/>
          <p:nvPr/>
        </p:nvSpPr>
        <p:spPr>
          <a:xfrm>
            <a:off x="3526250" y="2414153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sent rounds are made up of the LNCA: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561D6-4A6C-207F-51A2-DB724B13FC11}"/>
              </a:ext>
            </a:extLst>
          </p:cNvPr>
          <p:cNvSpPr txBox="1"/>
          <p:nvPr/>
        </p:nvSpPr>
        <p:spPr>
          <a:xfrm>
            <a:off x="4217765" y="3220353"/>
            <a:ext cx="6129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of findings from 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of nodes for B degree.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from cluster head (CH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3621" y="6493131"/>
            <a:ext cx="85722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7620" y="259587"/>
            <a:ext cx="3161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4DB682D-8559-C557-2F46-F831129AEE8B}"/>
              </a:ext>
            </a:extLst>
          </p:cNvPr>
          <p:cNvSpPr/>
          <p:nvPr/>
        </p:nvSpPr>
        <p:spPr>
          <a:xfrm>
            <a:off x="4219575" y="1557157"/>
            <a:ext cx="3161030" cy="452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 creation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B0D655-ECA6-DFFC-D8DB-276F7894F774}"/>
              </a:ext>
            </a:extLst>
          </p:cNvPr>
          <p:cNvSpPr/>
          <p:nvPr/>
        </p:nvSpPr>
        <p:spPr>
          <a:xfrm>
            <a:off x="4219575" y="2511232"/>
            <a:ext cx="3161030" cy="452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Head invention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148C3F-E730-4B5B-8175-F425C11EADB2}"/>
              </a:ext>
            </a:extLst>
          </p:cNvPr>
          <p:cNvSpPr/>
          <p:nvPr/>
        </p:nvSpPr>
        <p:spPr>
          <a:xfrm>
            <a:off x="4219575" y="3542259"/>
            <a:ext cx="3161030" cy="452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B38E0A9-FF60-B8D3-BB9D-FDC8B96EA578}"/>
              </a:ext>
            </a:extLst>
          </p:cNvPr>
          <p:cNvSpPr/>
          <p:nvPr/>
        </p:nvSpPr>
        <p:spPr>
          <a:xfrm>
            <a:off x="4191000" y="4546998"/>
            <a:ext cx="3161030" cy="452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3BAE3B2-00B6-7C91-39EF-731E055B000E}"/>
              </a:ext>
            </a:extLst>
          </p:cNvPr>
          <p:cNvSpPr/>
          <p:nvPr/>
        </p:nvSpPr>
        <p:spPr>
          <a:xfrm>
            <a:off x="5591175" y="2009277"/>
            <a:ext cx="228600" cy="309880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20645D0-4C98-3AA5-5759-2362EF559A01}"/>
              </a:ext>
            </a:extLst>
          </p:cNvPr>
          <p:cNvSpPr/>
          <p:nvPr/>
        </p:nvSpPr>
        <p:spPr>
          <a:xfrm>
            <a:off x="5591175" y="2961351"/>
            <a:ext cx="228600" cy="309880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52BCAAA-560A-E2E9-C96B-01CA2A6EFEFA}"/>
              </a:ext>
            </a:extLst>
          </p:cNvPr>
          <p:cNvSpPr/>
          <p:nvPr/>
        </p:nvSpPr>
        <p:spPr>
          <a:xfrm>
            <a:off x="5591175" y="3991285"/>
            <a:ext cx="228600" cy="309880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955A05-7603-A014-0634-41B1D9FE4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96" y="6316917"/>
            <a:ext cx="92392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3621" y="6493131"/>
            <a:ext cx="85722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98710" y="332524"/>
            <a:ext cx="519458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ARCHITECTURE 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1026" name="Picture 2" descr="Architecture of cluster-based wireless sensor network. | Download  Scientific Diagram">
            <a:extLst>
              <a:ext uri="{FF2B5EF4-FFF2-40B4-BE49-F238E27FC236}">
                <a16:creationId xmlns:a16="http://schemas.microsoft.com/office/drawing/2014/main" id="{03CC3B09-F4C8-27B7-73C6-7C51D08E2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18469"/>
            <a:ext cx="6257925" cy="536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4FE12-0C13-062B-D9D9-1938BA3D7D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041" y="6272067"/>
            <a:ext cx="923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144" y="6493131"/>
            <a:ext cx="155114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33800" y="192652"/>
            <a:ext cx="6043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</a:t>
            </a:r>
            <a:r>
              <a:rPr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4D3C45-8B42-3733-7B0F-452789CBC518}"/>
              </a:ext>
            </a:extLst>
          </p:cNvPr>
          <p:cNvSpPr/>
          <p:nvPr/>
        </p:nvSpPr>
        <p:spPr>
          <a:xfrm>
            <a:off x="4191000" y="901826"/>
            <a:ext cx="3886200" cy="3451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608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deploys sensor nodes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104646-AE5D-5CF3-2357-2A073AFDD982}"/>
              </a:ext>
            </a:extLst>
          </p:cNvPr>
          <p:cNvSpPr/>
          <p:nvPr/>
        </p:nvSpPr>
        <p:spPr>
          <a:xfrm>
            <a:off x="3543300" y="1483614"/>
            <a:ext cx="5181600" cy="3451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608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of nodes using LNCA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5FDC2C-467D-271A-B4D4-EE79C2227600}"/>
              </a:ext>
            </a:extLst>
          </p:cNvPr>
          <p:cNvSpPr/>
          <p:nvPr/>
        </p:nvSpPr>
        <p:spPr>
          <a:xfrm>
            <a:off x="3184017" y="2017014"/>
            <a:ext cx="6043295" cy="3451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608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 number of path is created by using AOMDV technique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79F1D3B-0C88-8774-5B02-EB87DBA301AA}"/>
              </a:ext>
            </a:extLst>
          </p:cNvPr>
          <p:cNvSpPr/>
          <p:nvPr/>
        </p:nvSpPr>
        <p:spPr>
          <a:xfrm>
            <a:off x="2667001" y="2552700"/>
            <a:ext cx="7543800" cy="64770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608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0608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shares DP (Detection Packet) towards destination and receives FP (Feedback packet)</a:t>
            </a:r>
          </a:p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C06D17-8912-06E7-2B7B-093239C1DCFB}"/>
              </a:ext>
            </a:extLst>
          </p:cNvPr>
          <p:cNvSpPr/>
          <p:nvPr/>
        </p:nvSpPr>
        <p:spPr>
          <a:xfrm>
            <a:off x="2667001" y="3429000"/>
            <a:ext cx="7543800" cy="64770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6080E"/>
              </a:solidFill>
            </a:endParaRPr>
          </a:p>
          <a:p>
            <a:pPr algn="ctr"/>
            <a:r>
              <a:rPr lang="en-US" sz="1800" dirty="0">
                <a:solidFill>
                  <a:srgbClr val="0608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parameters for every node kept in the routing table like RTT, ETD, Th, P Sent, P Received</a:t>
            </a:r>
          </a:p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A6F36BE-9A64-DB20-A13D-DA8FF26F51FD}"/>
              </a:ext>
            </a:extLst>
          </p:cNvPr>
          <p:cNvSpPr/>
          <p:nvPr/>
        </p:nvSpPr>
        <p:spPr>
          <a:xfrm>
            <a:off x="2667001" y="4379214"/>
            <a:ext cx="7543800" cy="3451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608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sharing DP, S starts the counter tp1 and stops on receiving FP at tp2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ECE2D911-D1B7-9D3C-00D0-297598D6C76B}"/>
              </a:ext>
            </a:extLst>
          </p:cNvPr>
          <p:cNvSpPr/>
          <p:nvPr/>
        </p:nvSpPr>
        <p:spPr>
          <a:xfrm>
            <a:off x="4778121" y="4876800"/>
            <a:ext cx="2537079" cy="68885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RTT&lt;ETD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27E2D0D-6795-D0B3-468A-6C4AACD94BEE}"/>
              </a:ext>
            </a:extLst>
          </p:cNvPr>
          <p:cNvSpPr/>
          <p:nvPr/>
        </p:nvSpPr>
        <p:spPr>
          <a:xfrm>
            <a:off x="2642616" y="5715000"/>
            <a:ext cx="7543800" cy="3451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608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sharing DP, S starts the counter tp1 and stops on receiving FP at tp2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66ED27D1-132E-3039-938F-E852F2EEB8F0}"/>
              </a:ext>
            </a:extLst>
          </p:cNvPr>
          <p:cNvSpPr/>
          <p:nvPr/>
        </p:nvSpPr>
        <p:spPr>
          <a:xfrm>
            <a:off x="4716014" y="6135812"/>
            <a:ext cx="2513462" cy="64598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P&gt;Th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FEF0B9-A8AB-5D52-D230-A967A760E87A}"/>
              </a:ext>
            </a:extLst>
          </p:cNvPr>
          <p:cNvSpPr/>
          <p:nvPr/>
        </p:nvSpPr>
        <p:spPr>
          <a:xfrm>
            <a:off x="7543800" y="6284214"/>
            <a:ext cx="3124960" cy="3451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608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 CH for malicious path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D2A9CC2-5B2A-51BC-1C35-5E5BC5E3AE41}"/>
              </a:ext>
            </a:extLst>
          </p:cNvPr>
          <p:cNvSpPr/>
          <p:nvPr/>
        </p:nvSpPr>
        <p:spPr>
          <a:xfrm>
            <a:off x="1514605" y="6324600"/>
            <a:ext cx="2981195" cy="3451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608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 CH for malicious path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4DE2175-EE3A-2E80-A90B-C98AA59BD863}"/>
              </a:ext>
            </a:extLst>
          </p:cNvPr>
          <p:cNvSpPr/>
          <p:nvPr/>
        </p:nvSpPr>
        <p:spPr>
          <a:xfrm>
            <a:off x="5943600" y="1247012"/>
            <a:ext cx="152400" cy="160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EE58E25E-CA21-1077-33C3-F77A9D0C125F}"/>
              </a:ext>
            </a:extLst>
          </p:cNvPr>
          <p:cNvSpPr/>
          <p:nvPr/>
        </p:nvSpPr>
        <p:spPr>
          <a:xfrm>
            <a:off x="5943600" y="1840136"/>
            <a:ext cx="152400" cy="160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234437CD-FC47-0BDF-1774-1EF8FCE71487}"/>
              </a:ext>
            </a:extLst>
          </p:cNvPr>
          <p:cNvSpPr/>
          <p:nvPr/>
        </p:nvSpPr>
        <p:spPr>
          <a:xfrm>
            <a:off x="5943600" y="2400300"/>
            <a:ext cx="152400" cy="160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66FB814-2E61-A306-A4B4-71E61B607528}"/>
              </a:ext>
            </a:extLst>
          </p:cNvPr>
          <p:cNvSpPr/>
          <p:nvPr/>
        </p:nvSpPr>
        <p:spPr>
          <a:xfrm>
            <a:off x="5943600" y="3199162"/>
            <a:ext cx="152400" cy="160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0ADA954-76E5-635B-31BB-873B0EDB80E4}"/>
              </a:ext>
            </a:extLst>
          </p:cNvPr>
          <p:cNvSpPr/>
          <p:nvPr/>
        </p:nvSpPr>
        <p:spPr>
          <a:xfrm>
            <a:off x="5943600" y="4099937"/>
            <a:ext cx="152400" cy="160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2484168-9057-4798-25DF-A8FBF8467BC5}"/>
              </a:ext>
            </a:extLst>
          </p:cNvPr>
          <p:cNvSpPr/>
          <p:nvPr/>
        </p:nvSpPr>
        <p:spPr>
          <a:xfrm>
            <a:off x="5957887" y="4727450"/>
            <a:ext cx="152400" cy="160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5F212BDB-DE81-5256-3CEE-88C9C26589F0}"/>
              </a:ext>
            </a:extLst>
          </p:cNvPr>
          <p:cNvSpPr/>
          <p:nvPr/>
        </p:nvSpPr>
        <p:spPr>
          <a:xfrm>
            <a:off x="5943600" y="5562600"/>
            <a:ext cx="152400" cy="160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3931E3F-2B12-F47B-D940-B1D170CD7784}"/>
              </a:ext>
            </a:extLst>
          </p:cNvPr>
          <p:cNvSpPr/>
          <p:nvPr/>
        </p:nvSpPr>
        <p:spPr>
          <a:xfrm>
            <a:off x="5881687" y="6031798"/>
            <a:ext cx="152400" cy="160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07A2ABA-EF34-E97F-2C0A-78FFE2D360F1}"/>
              </a:ext>
            </a:extLst>
          </p:cNvPr>
          <p:cNvSpPr/>
          <p:nvPr/>
        </p:nvSpPr>
        <p:spPr>
          <a:xfrm>
            <a:off x="7162800" y="6400800"/>
            <a:ext cx="220214" cy="10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C3220ED2-C4B7-5614-C456-CFE6BFDBB15B}"/>
              </a:ext>
            </a:extLst>
          </p:cNvPr>
          <p:cNvSpPr/>
          <p:nvPr/>
        </p:nvSpPr>
        <p:spPr>
          <a:xfrm>
            <a:off x="4572000" y="6400800"/>
            <a:ext cx="220214" cy="107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130F0D-07C2-A70B-F519-6CD0F3A2D7F9}"/>
              </a:ext>
            </a:extLst>
          </p:cNvPr>
          <p:cNvSpPr txBox="1"/>
          <p:nvPr/>
        </p:nvSpPr>
        <p:spPr>
          <a:xfrm>
            <a:off x="7249094" y="506501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58B515-3796-19E0-E4AF-F2F4D81840D5}"/>
              </a:ext>
            </a:extLst>
          </p:cNvPr>
          <p:cNvSpPr txBox="1"/>
          <p:nvPr/>
        </p:nvSpPr>
        <p:spPr>
          <a:xfrm>
            <a:off x="6914012" y="610412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50851-0749-4AC7-7EA9-F1A8404EBFC1}"/>
              </a:ext>
            </a:extLst>
          </p:cNvPr>
          <p:cNvSpPr txBox="1"/>
          <p:nvPr/>
        </p:nvSpPr>
        <p:spPr>
          <a:xfrm>
            <a:off x="4315964" y="607382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DDEB4-3479-F028-4DD0-5F2B4D86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86" y="6369221"/>
            <a:ext cx="923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9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144" y="6493131"/>
            <a:ext cx="150552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1093" y="424138"/>
            <a:ext cx="4673644" cy="2729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RESULTS</a:t>
            </a:r>
            <a:r>
              <a:rPr spc="-10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DISCUSSION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F97254-72FC-E286-7FA4-E0BE00376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2" y="1769231"/>
            <a:ext cx="3373874" cy="25237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AF7D4-334F-55BE-5766-DEB4B502ED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78" y="1720898"/>
            <a:ext cx="3373874" cy="2530405"/>
          </a:xfrm>
          <a:prstGeom prst="rect">
            <a:avLst/>
          </a:prstGeom>
        </p:spPr>
      </p:pic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B556F271-4CD2-9A21-AA51-5A504091C4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37" y="1720898"/>
            <a:ext cx="3373874" cy="253040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45D5DF58-9FB1-4D88-B15A-EDE2A2F05C12}"/>
              </a:ext>
            </a:extLst>
          </p:cNvPr>
          <p:cNvSpPr/>
          <p:nvPr/>
        </p:nvSpPr>
        <p:spPr>
          <a:xfrm>
            <a:off x="452564" y="4435594"/>
            <a:ext cx="3190812" cy="632931"/>
          </a:xfrm>
          <a:prstGeom prst="round2Diag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distribution over the network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F92301BE-D287-00BD-69F7-09E6ABA7A0FC}"/>
              </a:ext>
            </a:extLst>
          </p:cNvPr>
          <p:cNvSpPr/>
          <p:nvPr/>
        </p:nvSpPr>
        <p:spPr>
          <a:xfrm>
            <a:off x="5020014" y="4449581"/>
            <a:ext cx="1943482" cy="345186"/>
          </a:xfrm>
          <a:prstGeom prst="round2Diag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LM Roman 12"/>
                <a:cs typeface="Times New Roman" panose="02020603050405020304" pitchFamily="18" charset="0"/>
              </a:rPr>
              <a:t>CH Invention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901CAD0B-CCA0-60CA-604F-024B9CA17AE4}"/>
              </a:ext>
            </a:extLst>
          </p:cNvPr>
          <p:cNvSpPr/>
          <p:nvPr/>
        </p:nvSpPr>
        <p:spPr>
          <a:xfrm>
            <a:off x="8548622" y="4449581"/>
            <a:ext cx="3254521" cy="345186"/>
          </a:xfrm>
          <a:prstGeom prst="round2Diag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Node Detection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7F2DAF-7140-A017-EFF7-D0C5FC8FF1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404" y="6316917"/>
            <a:ext cx="92392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144" y="6493131"/>
            <a:ext cx="150552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1093" y="424138"/>
            <a:ext cx="4673644" cy="2729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RESULTS</a:t>
            </a:r>
            <a:r>
              <a:rPr spc="-10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DISCUSSION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45D5DF58-9FB1-4D88-B15A-EDE2A2F05C12}"/>
              </a:ext>
            </a:extLst>
          </p:cNvPr>
          <p:cNvSpPr/>
          <p:nvPr/>
        </p:nvSpPr>
        <p:spPr>
          <a:xfrm>
            <a:off x="452564" y="4435594"/>
            <a:ext cx="3190812" cy="359173"/>
          </a:xfrm>
          <a:prstGeom prst="round2Diag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Energy of all nodes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F92301BE-D287-00BD-69F7-09E6ABA7A0FC}"/>
              </a:ext>
            </a:extLst>
          </p:cNvPr>
          <p:cNvSpPr/>
          <p:nvPr/>
        </p:nvSpPr>
        <p:spPr>
          <a:xfrm>
            <a:off x="5020014" y="4486275"/>
            <a:ext cx="1943482" cy="308492"/>
          </a:xfrm>
          <a:prstGeom prst="round2Diag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LM Roman 12"/>
                <a:cs typeface="Times New Roman" panose="02020603050405020304" pitchFamily="18" charset="0"/>
              </a:rPr>
              <a:t>Energy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901CAD0B-CCA0-60CA-604F-024B9CA17AE4}"/>
              </a:ext>
            </a:extLst>
          </p:cNvPr>
          <p:cNvSpPr/>
          <p:nvPr/>
        </p:nvSpPr>
        <p:spPr>
          <a:xfrm>
            <a:off x="8548622" y="4449581"/>
            <a:ext cx="3254521" cy="345186"/>
          </a:xfrm>
          <a:prstGeom prst="round2Diag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PDR And Delay Calculation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69D5702-7578-3AAF-A85C-B8B0AE9B81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090" y="1720898"/>
            <a:ext cx="3373874" cy="25304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673C97-8299-E109-37A3-0BF772666E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9756" y="1720897"/>
            <a:ext cx="3403997" cy="25304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E36305-66F6-79AD-3717-C1AB785498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5038" y="1692322"/>
            <a:ext cx="3403999" cy="25304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AEF841-8686-CB84-6A30-4A716F1A83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551" y="6316917"/>
            <a:ext cx="923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144" y="6493131"/>
            <a:ext cx="150552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1093" y="424138"/>
            <a:ext cx="4673644" cy="2729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RESULTS</a:t>
            </a:r>
            <a:r>
              <a:rPr spc="-10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DISCUSSION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45D5DF58-9FB1-4D88-B15A-EDE2A2F05C12}"/>
              </a:ext>
            </a:extLst>
          </p:cNvPr>
          <p:cNvSpPr/>
          <p:nvPr/>
        </p:nvSpPr>
        <p:spPr>
          <a:xfrm>
            <a:off x="452564" y="4435594"/>
            <a:ext cx="3190812" cy="359173"/>
          </a:xfrm>
          <a:prstGeom prst="round2Diag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F92301BE-D287-00BD-69F7-09E6ABA7A0FC}"/>
              </a:ext>
            </a:extLst>
          </p:cNvPr>
          <p:cNvSpPr/>
          <p:nvPr/>
        </p:nvSpPr>
        <p:spPr>
          <a:xfrm>
            <a:off x="4495800" y="4449581"/>
            <a:ext cx="3190812" cy="345186"/>
          </a:xfrm>
          <a:prstGeom prst="round2Diag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Comparison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901CAD0B-CCA0-60CA-604F-024B9CA17AE4}"/>
              </a:ext>
            </a:extLst>
          </p:cNvPr>
          <p:cNvSpPr/>
          <p:nvPr/>
        </p:nvSpPr>
        <p:spPr>
          <a:xfrm>
            <a:off x="8548622" y="4449581"/>
            <a:ext cx="3434589" cy="345186"/>
          </a:xfrm>
          <a:prstGeom prst="round2Diag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Residual Energy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1A8881A-B43C-421D-B2DF-D79189265A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748" y="1720898"/>
            <a:ext cx="3400443" cy="2545117"/>
          </a:xfrm>
          <a:prstGeom prst="rect">
            <a:avLst/>
          </a:prstGeom>
        </p:spPr>
      </p:pic>
      <p:pic>
        <p:nvPicPr>
          <p:cNvPr id="28" name="Picture 27" descr="F:\NS2_Projects_2022_23\jayam_2022_23\detection_Msc\phase2\snaps_warmhole\5.png">
            <a:extLst>
              <a:ext uri="{FF2B5EF4-FFF2-40B4-BE49-F238E27FC236}">
                <a16:creationId xmlns:a16="http://schemas.microsoft.com/office/drawing/2014/main" id="{F31D9797-6390-DD2C-953A-699DE201DE17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705755"/>
            <a:ext cx="3571897" cy="253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F:\NS2_Projects_2022_23\jayam_2022_23\detection_Msc\phase2\snaps_warmhole\1.png">
            <a:extLst>
              <a:ext uri="{FF2B5EF4-FFF2-40B4-BE49-F238E27FC236}">
                <a16:creationId xmlns:a16="http://schemas.microsoft.com/office/drawing/2014/main" id="{004FEF4C-5DFC-2682-50C8-018BF119FCA4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7" y="1705754"/>
            <a:ext cx="3714750" cy="253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E9A0F3-2650-7C5C-0A54-4CA71CF6DD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597" y="6290164"/>
            <a:ext cx="923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144" y="6493131"/>
            <a:ext cx="155114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-48006"/>
            <a:ext cx="1501140" cy="702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7342" y="424138"/>
            <a:ext cx="5828590" cy="2729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3590" y="297306"/>
            <a:ext cx="5822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  <a:r>
              <a:rPr spc="-6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0" dirty="0"/>
              <a:t>FUTURE</a:t>
            </a:r>
            <a:r>
              <a:rPr spc="-30" dirty="0"/>
              <a:t> </a:t>
            </a:r>
            <a:r>
              <a:rPr spc="-10" dirty="0"/>
              <a:t>WORK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24305" y="1976782"/>
            <a:ext cx="9789160" cy="293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HMND algorithm detects in-band and out-of-band malicious nodes using round trip time and transmission range.</a:t>
            </a:r>
          </a:p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detection leads to more secure wireless sensor networks.</a:t>
            </a:r>
          </a:p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ratio threshold reduces energy consumption and enhances algorithm efficiency.</a:t>
            </a:r>
          </a:p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focus: Ad-hoc networks in large topological areas for better wireless network detection.</a:t>
            </a:r>
          </a:p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efficiency: Overcoming limited energy supply for mobile nodes.</a:t>
            </a:r>
          </a:p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security: Studying wormhole attack detection to counter complex conditions in HWAD.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CE6909-3C22-6DC9-A287-3A78493D08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041" y="6316917"/>
            <a:ext cx="92392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144" y="6493131"/>
            <a:ext cx="155114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-48006"/>
            <a:ext cx="1501140" cy="7025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7727" y="342199"/>
            <a:ext cx="5822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PAPER SCREENSHOT</a:t>
            </a:r>
            <a:endParaRPr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5A684-F6E5-71A5-31E5-5639A9A26B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6493" y="3200400"/>
            <a:ext cx="6238106" cy="262918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24705C-B686-C33C-8772-65C6334767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3731" y="794319"/>
            <a:ext cx="3495596" cy="51643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C0382B-BA6C-3C2C-5385-FBC176F10D1B}"/>
              </a:ext>
            </a:extLst>
          </p:cNvPr>
          <p:cNvSpPr txBox="1"/>
          <p:nvPr/>
        </p:nvSpPr>
        <p:spPr>
          <a:xfrm>
            <a:off x="1156968" y="1506056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Attended the ICRTDA'23 international conference at SRM University.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a research paper at the conference.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1E1623F-FD86-8DFD-B089-362E53D8BA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668" y="6346845"/>
            <a:ext cx="923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5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44EA-716A-3502-120D-ABF0B969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76" y="297306"/>
            <a:ext cx="5957824" cy="430887"/>
          </a:xfrm>
        </p:spPr>
        <p:txBody>
          <a:bodyPr/>
          <a:lstStyle/>
          <a:p>
            <a:r>
              <a:rPr lang="en-US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PAPER STATUS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97FCA-6E57-F812-528F-27EAEE2AC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3149133"/>
            <a:ext cx="6740177" cy="2447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E5F58-5236-4CDC-193A-FF3876E6A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8630" y="3158133"/>
            <a:ext cx="4050083" cy="304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D6651-E450-D6FE-A111-1AB233141151}"/>
              </a:ext>
            </a:extLst>
          </p:cNvPr>
          <p:cNvSpPr txBox="1"/>
          <p:nvPr/>
        </p:nvSpPr>
        <p:spPr>
          <a:xfrm>
            <a:off x="838200" y="1609725"/>
            <a:ext cx="800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Received notification of paper acceptance for publication in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1C8E6E79-99C4-04F3-ADDD-93D27C8E93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0DD55DAA-9B2F-ED4F-EF1E-7759E13E37A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90859" y="-48006"/>
            <a:ext cx="1501140" cy="702563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9019768E-F59D-23B7-CA7E-0710FFE7CD2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717041" y="6493130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09-05-2023</a:t>
            </a:r>
            <a:endParaRPr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B10929CA-22E7-7464-2A0A-8267343E95F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09134" y="6448280"/>
            <a:ext cx="217614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</a:t>
            </a:r>
            <a:r>
              <a:rPr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Viva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Voce</a:t>
            </a:r>
            <a:r>
              <a:rPr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2989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9109" y="6493131"/>
            <a:ext cx="85722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066" y="1543557"/>
            <a:ext cx="1912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dirty="0">
                <a:latin typeface="Times New Roman"/>
                <a:cs typeface="Times New Roman"/>
              </a:rPr>
              <a:t>Members</a:t>
            </a:r>
            <a:r>
              <a:rPr sz="3200" i="0" spc="-75" dirty="0">
                <a:latin typeface="Times New Roman"/>
                <a:cs typeface="Times New Roman"/>
              </a:rPr>
              <a:t> </a:t>
            </a:r>
            <a:r>
              <a:rPr sz="3200" i="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066" y="2344038"/>
            <a:ext cx="9965055" cy="2094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065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1557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Vishnu K</a:t>
            </a:r>
            <a:r>
              <a:rPr sz="2800" spc="-20" dirty="0">
                <a:latin typeface="Times New Roman"/>
                <a:cs typeface="Times New Roman"/>
              </a:rPr>
              <a:t>-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RCAS202</a:t>
            </a:r>
            <a:r>
              <a:rPr lang="en-US"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lang="en-US" sz="2800" spc="-5" dirty="0">
                <a:latin typeface="Times New Roman"/>
                <a:cs typeface="Times New Roman"/>
              </a:rPr>
              <a:t>CS202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200" b="1" dirty="0">
                <a:latin typeface="Times New Roman"/>
                <a:cs typeface="Times New Roman"/>
              </a:rPr>
              <a:t>Supervisor:</a:t>
            </a:r>
            <a:endParaRPr lang="en-US" sz="32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lang="en-US" sz="3200" dirty="0">
                <a:latin typeface="Times New Roman"/>
                <a:cs typeface="Times New Roman"/>
              </a:rPr>
              <a:t>  </a:t>
            </a:r>
            <a:r>
              <a:rPr lang="en-US" sz="3200" dirty="0" err="1">
                <a:latin typeface="Times New Roman"/>
                <a:cs typeface="Times New Roman"/>
              </a:rPr>
              <a:t>Dr.P.Sivaprakash</a:t>
            </a:r>
            <a:r>
              <a:rPr lang="en-US" sz="3200" dirty="0">
                <a:latin typeface="Times New Roman"/>
                <a:cs typeface="Times New Roman"/>
              </a:rPr>
              <a:t> M.Tech.,</a:t>
            </a:r>
            <a:r>
              <a:rPr lang="en-US" sz="3200" dirty="0" err="1">
                <a:latin typeface="Times New Roman"/>
                <a:cs typeface="Times New Roman"/>
              </a:rPr>
              <a:t>Ph.D</a:t>
            </a:r>
            <a:r>
              <a:rPr lang="en-US" sz="3200" dirty="0">
                <a:latin typeface="Times New Roman"/>
                <a:cs typeface="Times New Roman"/>
              </a:rPr>
              <a:t>.,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4518" y="535390"/>
            <a:ext cx="2797401" cy="27299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542790" y="407873"/>
            <a:ext cx="2775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40" dirty="0">
                <a:latin typeface="Times New Roman"/>
                <a:cs typeface="Times New Roman"/>
              </a:rPr>
              <a:t>BATCH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spc="-30" dirty="0">
                <a:latin typeface="Times New Roman"/>
                <a:cs typeface="Times New Roman"/>
              </a:rPr>
              <a:t>DETAILS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504570" y="6431684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09-05-2023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020014" y="6397750"/>
            <a:ext cx="217614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4020" y="6493131"/>
            <a:ext cx="164238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34890" y="461899"/>
            <a:ext cx="2524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703" y="1524000"/>
            <a:ext cx="10817225" cy="3638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2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GY, P. K., &amp; </a:t>
            </a:r>
            <a:r>
              <a:rPr lang="en-IN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Pushpalatha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Detection And Prevention Of Malicious Node In Manet’s Through Reliable Multipath </a:t>
            </a:r>
            <a:r>
              <a:rPr lang="en-IN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Routing.Sep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9, 2022.</a:t>
            </a:r>
          </a:p>
          <a:p>
            <a:pPr marL="355600" marR="5715" indent="-342900" algn="just">
              <a:lnSpc>
                <a:spcPct val="2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Singh, S., &amp; Saini, H. S. (2022). Intelligent ad-hoc-on demand multipath distance vector for wormhole attack in clustered WSN. Wireless Personal Communications, 122(2), 1305-1327.</a:t>
            </a:r>
          </a:p>
          <a:p>
            <a:pPr marL="355600" marR="5715" indent="-342900" algn="just">
              <a:lnSpc>
                <a:spcPct val="2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Tahboush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IN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Agoyi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(2021). A hybrid wormhole attack detection in mobile ad-hoc network (MANET). IEEE Access, 9, 11872-11883.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717041" y="6493130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09-05-2023</a:t>
            </a:r>
            <a:endParaRPr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3622" y="6607941"/>
            <a:ext cx="76699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8" y="20167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60" y="123954"/>
            <a:ext cx="1501140" cy="702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7550" y="619729"/>
            <a:ext cx="3144859" cy="2364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0512" y="508459"/>
            <a:ext cx="3166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TABLE</a:t>
            </a:r>
            <a:r>
              <a:rPr sz="2400" spc="-40" dirty="0"/>
              <a:t> </a:t>
            </a:r>
            <a:r>
              <a:rPr sz="2400" dirty="0"/>
              <a:t>OF</a:t>
            </a:r>
            <a:r>
              <a:rPr sz="2400" spc="-90" dirty="0"/>
              <a:t> </a:t>
            </a:r>
            <a:r>
              <a:rPr sz="2400" spc="-5" dirty="0"/>
              <a:t>CONTENTS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661828" y="1160838"/>
            <a:ext cx="5791200" cy="509113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Introduction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Objective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Base Paper 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Challenges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Proposed</a:t>
            </a:r>
            <a:r>
              <a:rPr lang="en-IN" sz="2000" spc="-75" dirty="0">
                <a:latin typeface="Times New Roman"/>
                <a:cs typeface="Times New Roman"/>
              </a:rPr>
              <a:t> Architecture</a:t>
            </a:r>
            <a:endParaRPr lang="en-IN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Results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Discussion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Conclusion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Work</a:t>
            </a:r>
            <a:endParaRPr lang="en-US" sz="2000" spc="-3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000" spc="-35" dirty="0">
                <a:latin typeface="Times New Roman"/>
                <a:cs typeface="Times New Roman"/>
              </a:rPr>
              <a:t>Research Paper Screenshot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000" spc="-35" dirty="0">
                <a:latin typeface="Times New Roman"/>
                <a:cs typeface="Times New Roman"/>
              </a:rPr>
              <a:t>GitHub Link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References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5020015" y="6512560"/>
            <a:ext cx="2262505" cy="345440"/>
            <a:chOff x="5020014" y="6397750"/>
            <a:chExt cx="2262505" cy="34544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009135" y="6563090"/>
            <a:ext cx="217614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1754612" y="6563090"/>
            <a:ext cx="22860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51C29-0716-7FDA-B1DA-AA2E07BF9BDA}"/>
              </a:ext>
            </a:extLst>
          </p:cNvPr>
          <p:cNvSpPr txBox="1"/>
          <p:nvPr/>
        </p:nvSpPr>
        <p:spPr>
          <a:xfrm>
            <a:off x="359410" y="6523035"/>
            <a:ext cx="6093618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spc="-5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09-05-2023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3621" y="6493131"/>
            <a:ext cx="81211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5568" y="520150"/>
            <a:ext cx="2790156" cy="2729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54677" y="392125"/>
            <a:ext cx="274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</a:t>
            </a:r>
            <a:r>
              <a:rPr spc="-20" dirty="0"/>
              <a:t>R</a:t>
            </a:r>
            <a:r>
              <a:rPr spc="-5" dirty="0"/>
              <a:t>O</a:t>
            </a:r>
            <a:r>
              <a:rPr spc="-15" dirty="0"/>
              <a:t>D</a:t>
            </a:r>
            <a:r>
              <a:rPr spc="-5" dirty="0"/>
              <a:t>U</a:t>
            </a:r>
            <a:r>
              <a:rPr spc="-20" dirty="0"/>
              <a:t>C</a:t>
            </a:r>
            <a:r>
              <a:rPr spc="-5" dirty="0"/>
              <a:t>TION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24560" y="1515617"/>
            <a:ext cx="9848850" cy="3287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 Sensor Networks (WSN) face significant security threats.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Attackers can intercept or modify information, leading to data tampering or theft.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Malicious nodes can establish better communication channels over long ranges by using superior nodes.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Attackers can forward data through compromised nodes, leading to routing algorithm issues.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malicious node and Blockhole attack is a significant threat that is challenging to detect and stop.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WSN does not have routers, and all nodes use the same routing protocol, which makes the network vulnerable.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paper suggests a new routing technique to ensure secure data transmission.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504570" y="6455020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3621" y="6493131"/>
            <a:ext cx="85722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718" y="520150"/>
            <a:ext cx="5685442" cy="3321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87978" y="392125"/>
            <a:ext cx="5672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7955" algn="l"/>
              </a:tabLst>
            </a:pPr>
            <a:r>
              <a:rPr spc="-5" dirty="0"/>
              <a:t>OBJECTIVE</a:t>
            </a:r>
            <a:r>
              <a:rPr spc="10" dirty="0"/>
              <a:t> </a:t>
            </a:r>
            <a:r>
              <a:rPr spc="-5" dirty="0"/>
              <a:t>(S)	OF</a:t>
            </a:r>
            <a:r>
              <a:rPr spc="-80" dirty="0"/>
              <a:t> </a:t>
            </a:r>
            <a:r>
              <a:rPr spc="-10" dirty="0"/>
              <a:t>THE</a:t>
            </a:r>
            <a:r>
              <a:rPr spc="-15" dirty="0"/>
              <a:t> </a:t>
            </a:r>
            <a:r>
              <a:rPr spc="-10" dirty="0"/>
              <a:t>PROJECT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6913" y="1587803"/>
            <a:ext cx="10264707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non malicious path with the help of routing protocol AOMDV.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state of art for malicious node prevention and detection in clustered WSN,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and evaluate the current work in the field,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hybrid smart technique for the spotting and prevention of wormholes in the WSN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transmit the data efficiently.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the high security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high QOS such as PDR, Delay, Energy efficiency, Consumption.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621749" y="6448279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3621" y="6493131"/>
            <a:ext cx="85722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2800" y="259587"/>
            <a:ext cx="5672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2687955" algn="l"/>
              </a:tabLst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PAPER</a:t>
            </a:r>
            <a:endParaRPr lang="en-US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29406" y="974597"/>
            <a:ext cx="10264707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1: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Detection and Prevention of malicious node in MANETs through reliable multipath routing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G.Y,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Pushpalatha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 2022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 for detection and prevention of malicious nodes in MANETs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multipath routing is used to deliver more packets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node's address is used as the bait's target address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Induces RREP to bait the malicious node and respond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the malicious node through the baiting process and prevents the attack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2: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Intelligent Ad-Hoc-On Demand Multipath Distance Vector for Wormhole Attack in Clustered WSN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Surinder Singh, Hardeep Singh Saini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 2019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validated based on performance-related 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include energy efficiency, delay from end to end, throughput, and delivery ratio of packets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performance-related parameters tested, including energy efficiency, packet loss, and throughput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621749" y="6448279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93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56" y="6493131"/>
            <a:ext cx="72187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1666" y="565870"/>
            <a:ext cx="6369846" cy="3321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8652" y="438099"/>
            <a:ext cx="6360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CHALLENGE(S)</a:t>
            </a:r>
            <a:r>
              <a:rPr spc="50" dirty="0"/>
              <a:t> </a:t>
            </a:r>
            <a:r>
              <a:rPr spc="-5" dirty="0"/>
              <a:t>IN EXISTING</a:t>
            </a:r>
            <a:r>
              <a:rPr spc="5" dirty="0"/>
              <a:t> </a:t>
            </a:r>
            <a:r>
              <a:rPr dirty="0"/>
              <a:t>SYSTEM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1177" y="1600200"/>
            <a:ext cx="11129645" cy="3870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4604" indent="-286385" algn="just">
              <a:lnSpc>
                <a:spcPct val="200000"/>
              </a:lnSpc>
              <a:spcBef>
                <a:spcPts val="85"/>
              </a:spcBef>
              <a:buChar char="•"/>
              <a:tabLst>
                <a:tab pos="2990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malicious node can create holes in a network and receive data packets without informing the source.</a:t>
            </a:r>
          </a:p>
          <a:p>
            <a:pPr marL="298450" marR="14604" indent="-286385" algn="just">
              <a:lnSpc>
                <a:spcPct val="200000"/>
              </a:lnSpc>
              <a:spcBef>
                <a:spcPts val="85"/>
              </a:spcBef>
              <a:buChar char="•"/>
              <a:tabLst>
                <a:tab pos="2990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a malicious node can consume the energy of the network's nodes.</a:t>
            </a:r>
          </a:p>
          <a:p>
            <a:pPr marL="298450" marR="14604" indent="-286385" algn="just">
              <a:lnSpc>
                <a:spcPct val="200000"/>
              </a:lnSpc>
              <a:spcBef>
                <a:spcPts val="85"/>
              </a:spcBef>
              <a:buChar char="•"/>
              <a:tabLst>
                <a:tab pos="2990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malicious node can disrupt the delivery of data packets.</a:t>
            </a:r>
          </a:p>
          <a:p>
            <a:pPr marL="298450" marR="14604" indent="-286385" algn="just">
              <a:lnSpc>
                <a:spcPct val="200000"/>
              </a:lnSpc>
              <a:spcBef>
                <a:spcPts val="85"/>
              </a:spcBef>
              <a:buChar char="•"/>
              <a:tabLst>
                <a:tab pos="2990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received packets by a malicious node can affect the overall performance of the WSN.</a:t>
            </a:r>
          </a:p>
          <a:p>
            <a:pPr marL="298450" marR="14604" indent="-286385" algn="just">
              <a:lnSpc>
                <a:spcPct val="200000"/>
              </a:lnSpc>
              <a:spcBef>
                <a:spcPts val="85"/>
              </a:spcBef>
              <a:buChar char="•"/>
              <a:tabLst>
                <a:tab pos="2990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node detection and avoidance are crucial in clustered WSNs.</a:t>
            </a:r>
          </a:p>
          <a:p>
            <a:pPr marL="298450" marR="14604" indent="-286385" algn="just">
              <a:lnSpc>
                <a:spcPct val="200000"/>
              </a:lnSpc>
              <a:spcBef>
                <a:spcPts val="85"/>
              </a:spcBef>
              <a:buChar char="•"/>
              <a:tabLst>
                <a:tab pos="2990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presence of a malicious node and finding a hole-free path for data transmission are essential requirements for secure data transmission in WSNs.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666177" y="6463053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332" y="6474462"/>
            <a:ext cx="155114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735" y="68199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7047" y="-9525"/>
            <a:ext cx="1501140" cy="7025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95788" y="520598"/>
            <a:ext cx="3417856" cy="27299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56748" y="450094"/>
            <a:ext cx="6043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PROPOSED</a:t>
            </a:r>
            <a:r>
              <a:rPr spc="45" dirty="0"/>
              <a:t> </a:t>
            </a:r>
            <a:r>
              <a:rPr dirty="0"/>
              <a:t>SYSTE</a:t>
            </a:r>
            <a:r>
              <a:rPr lang="en-US" dirty="0"/>
              <a:t>M</a:t>
            </a:r>
            <a:endParaRPr spc="-1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4996202" y="6379081"/>
            <a:ext cx="2262505" cy="345440"/>
            <a:chOff x="5020014" y="6397750"/>
            <a:chExt cx="2262505" cy="34544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607271" y="6452247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4985322" y="6429611"/>
            <a:ext cx="217614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11730799" y="6429611"/>
            <a:ext cx="22860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6E4AE-C4DB-4000-0A74-3BFED6693DA6}"/>
              </a:ext>
            </a:extLst>
          </p:cNvPr>
          <p:cNvSpPr txBox="1"/>
          <p:nvPr/>
        </p:nvSpPr>
        <p:spPr>
          <a:xfrm>
            <a:off x="1241494" y="1069045"/>
            <a:ext cx="10330306" cy="5092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LNCA method: Detects and prevents malicious nodes in WSN clusters using a distributed trust evaluation mechanism.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 Assigns trust values to neighbors based on behavior and communication reliability to identify and isolate malicious nodes.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Prevention: Isolates and replaces malicious nodes with backup nodes, and employs reputation-based mechanisms to discourage malicious behavior. 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In-band malicious node attacks: Pretend to be part of a cluster, forward packets to disrupt network operation.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Out-of-band malicious node attacks: Create shortcut paths between clusters to disrupt network performance.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address attacks: Use distributed trust management, secure routing protocols, and energy-efficient security mechanisms to detect and mitigate attacks.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144" y="6493131"/>
            <a:ext cx="155114" cy="118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" y="86868"/>
            <a:ext cx="1046988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0859" y="9144"/>
            <a:ext cx="1501140" cy="7025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9600" y="539267"/>
            <a:ext cx="3417856" cy="27299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80560" y="468763"/>
            <a:ext cx="6043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PROPOSED</a:t>
            </a:r>
            <a:r>
              <a:rPr spc="45" dirty="0"/>
              <a:t> </a:t>
            </a:r>
            <a:r>
              <a:rPr dirty="0"/>
              <a:t>SYSTE</a:t>
            </a:r>
            <a:r>
              <a:rPr lang="en-US" dirty="0"/>
              <a:t>M</a:t>
            </a:r>
            <a:endParaRPr spc="-1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5020014" y="6397750"/>
            <a:ext cx="2262505" cy="345440"/>
            <a:chOff x="5020014" y="6397750"/>
            <a:chExt cx="2262505" cy="34544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14" y="6493130"/>
              <a:ext cx="1512671" cy="1498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760" y="6397750"/>
              <a:ext cx="258317" cy="3451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6397750"/>
              <a:ext cx="732281" cy="345186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641786" y="6455020"/>
            <a:ext cx="7359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</a:t>
            </a:r>
            <a:r>
              <a:rPr lang="en-US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Major </a:t>
            </a:r>
            <a:r>
              <a:rPr spc="-10" dirty="0"/>
              <a:t>Project</a:t>
            </a:r>
            <a:r>
              <a:rPr spc="20" dirty="0"/>
              <a:t> </a:t>
            </a:r>
            <a:r>
              <a:rPr spc="-25" dirty="0"/>
              <a:t>Viva</a:t>
            </a:r>
            <a:r>
              <a:rPr dirty="0"/>
              <a:t> </a:t>
            </a:r>
            <a:r>
              <a:rPr spc="-35" dirty="0"/>
              <a:t>Voce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External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6E4AE-C4DB-4000-0A74-3BFED6693DA6}"/>
              </a:ext>
            </a:extLst>
          </p:cNvPr>
          <p:cNvSpPr txBox="1"/>
          <p:nvPr/>
        </p:nvSpPr>
        <p:spPr>
          <a:xfrm>
            <a:off x="1367532" y="1722040"/>
            <a:ext cx="10330306" cy="300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methods detects malicious node attacks using RTT, PDR, and transmission range features.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can detect both out-of-band and in-band malicious node attacks.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Neighbor ratio threshold (NRT) is used to minimize the number of nodes needed to be detected.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neighboring node is outside the transmission range of the source, it is classified as an out-of-band malicious attack.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neighboring node is within the transmission range of the source, RTT based on hop count and PDR is used to determine in-band attacks.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6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1332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Members :</vt:lpstr>
      <vt:lpstr>TABLE OF CONTENTS</vt:lpstr>
      <vt:lpstr>INTRODUCTION</vt:lpstr>
      <vt:lpstr>OBJECTIVE (S) OF THE PROJECT</vt:lpstr>
      <vt:lpstr>BASE PAPER</vt:lpstr>
      <vt:lpstr>CHALLENGE(S) IN EXISTING SYSTEM</vt:lpstr>
      <vt:lpstr>PROPOSED SYSTEM</vt:lpstr>
      <vt:lpstr>PROPOSED SYSTEM</vt:lpstr>
      <vt:lpstr>PROPOSED SYSTEM</vt:lpstr>
      <vt:lpstr>MODULE(S)</vt:lpstr>
      <vt:lpstr>PROPOSED ARCHITECTURE </vt:lpstr>
      <vt:lpstr>WORKING ARCHITECTURE</vt:lpstr>
      <vt:lpstr>RESULTS AND DISCUSSION</vt:lpstr>
      <vt:lpstr>RESULTS AND DISCUSSION</vt:lpstr>
      <vt:lpstr>RESULTS AND DISCUSSION</vt:lpstr>
      <vt:lpstr>CONCLUSION AND FUTURE WORK</vt:lpstr>
      <vt:lpstr>RESEARCH PAPER SCREENSHOT</vt:lpstr>
      <vt:lpstr>RESEARCH PAPER STATUS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Anand</dc:creator>
  <cp:lastModifiedBy>Vishnu  Kannappan</cp:lastModifiedBy>
  <cp:revision>16</cp:revision>
  <dcterms:created xsi:type="dcterms:W3CDTF">2023-03-22T12:04:13Z</dcterms:created>
  <dcterms:modified xsi:type="dcterms:W3CDTF">2023-05-09T01:42:45Z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2023-03-22T00:00:00Z</vt:filetime>
  </property>
</Properties>
</file>