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5" r:id="rId6"/>
    <p:sldId id="297" r:id="rId7"/>
    <p:sldId id="261" r:id="rId8"/>
    <p:sldId id="257" r:id="rId9"/>
    <p:sldId id="298" r:id="rId10"/>
    <p:sldId id="299" r:id="rId11"/>
    <p:sldId id="300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21" r:id="rId20"/>
    <p:sldId id="318" r:id="rId21"/>
    <p:sldId id="323" r:id="rId22"/>
    <p:sldId id="322" r:id="rId23"/>
    <p:sldId id="324" r:id="rId24"/>
    <p:sldId id="319" r:id="rId25"/>
    <p:sldId id="310" r:id="rId26"/>
    <p:sldId id="311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57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34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3062859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000" b="1" strike="noStrike" spc="-52" dirty="0">
                <a:solidFill>
                  <a:schemeClr val="tx1">
                    <a:lumMod val="85000"/>
                  </a:schemeClr>
                </a:solidFill>
              </a:rPr>
              <a:t>SENTIMENT ANALYSIS</a:t>
            </a:r>
            <a:endParaRPr lang="en-US" sz="4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600" b="0" strike="noStrike" cap="all" spc="199" dirty="0">
                <a:latin typeface="Franklin Gothic Book"/>
              </a:rPr>
              <a:t>TWITTER DATA ANALYSIS</a:t>
            </a:r>
            <a:endParaRPr lang="en-IN" sz="16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3B1-9960-8D1A-8FA9-94ADB03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186"/>
            <a:ext cx="11029616" cy="12726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+mn-lt"/>
              </a:rPr>
              <a:t>Lowercasing All the Tweets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&amp;</a:t>
            </a:r>
            <a:br>
              <a:rPr lang="en-IN" dirty="0">
                <a:latin typeface="+mn-lt"/>
              </a:rPr>
            </a:br>
            <a:r>
              <a:rPr lang="en-IN" sz="2800" dirty="0"/>
              <a:t>Removing ‘web links’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E55DC-3BE4-554F-F9BE-974F05FA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23" y="1890876"/>
            <a:ext cx="7767410" cy="4804518"/>
          </a:xfrm>
        </p:spPr>
      </p:pic>
    </p:spTree>
    <p:extLst>
      <p:ext uri="{BB962C8B-B14F-4D97-AF65-F5344CB8AC3E}">
        <p14:creationId xmlns:p14="http://schemas.microsoft.com/office/powerpoint/2010/main" val="228162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0E87-D980-FD89-E213-C55764D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Removal of ’twitter mentions’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2621D-5648-AD36-C754-C74D3FB62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986" y="1493950"/>
            <a:ext cx="7800027" cy="4951926"/>
          </a:xfrm>
        </p:spPr>
      </p:pic>
    </p:spTree>
    <p:extLst>
      <p:ext uri="{BB962C8B-B14F-4D97-AF65-F5344CB8AC3E}">
        <p14:creationId xmlns:p14="http://schemas.microsoft.com/office/powerpoint/2010/main" val="8213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5E61-E3DE-645F-BEEA-1E8AF3A7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Removal  of ’punctuations’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13E3E-11A5-E66D-5DCF-6197481F1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1" y="1616299"/>
            <a:ext cx="8150237" cy="4230263"/>
          </a:xfrm>
        </p:spPr>
      </p:pic>
    </p:spTree>
    <p:extLst>
      <p:ext uri="{BB962C8B-B14F-4D97-AF65-F5344CB8AC3E}">
        <p14:creationId xmlns:p14="http://schemas.microsoft.com/office/powerpoint/2010/main" val="35748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AB57-02D6-AAF6-B7C0-95520C4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Removal of ‘</a:t>
            </a:r>
            <a:r>
              <a:rPr lang="en-IN" sz="2800" dirty="0" err="1"/>
              <a:t>Stopwords</a:t>
            </a:r>
            <a:r>
              <a:rPr lang="en-IN" sz="2800" dirty="0"/>
              <a:t>’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6D63D-5541-9374-19EE-D4BACD89C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18" y="1742874"/>
            <a:ext cx="6407363" cy="4833695"/>
          </a:xfrm>
        </p:spPr>
      </p:pic>
    </p:spTree>
    <p:extLst>
      <p:ext uri="{BB962C8B-B14F-4D97-AF65-F5344CB8AC3E}">
        <p14:creationId xmlns:p14="http://schemas.microsoft.com/office/powerpoint/2010/main" val="128251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4C3B-062E-6AEC-7C5E-FEC6B68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Lemmatization</a:t>
            </a:r>
            <a:br>
              <a:rPr lang="en-IN" sz="28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85031-71D1-AEB8-3970-C4E3B60A6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625" y="1601989"/>
            <a:ext cx="6854750" cy="5189964"/>
          </a:xfrm>
        </p:spPr>
      </p:pic>
    </p:spTree>
    <p:extLst>
      <p:ext uri="{BB962C8B-B14F-4D97-AF65-F5344CB8AC3E}">
        <p14:creationId xmlns:p14="http://schemas.microsoft.com/office/powerpoint/2010/main" val="131647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8A6C98-1B49-DEC5-6437-9CFF929D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76030" y="1147445"/>
            <a:ext cx="7363710" cy="5247092"/>
          </a:xfr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0C2334E-A33F-34F0-0AF9-800080B9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 MODEL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61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42B03D-E281-2639-0542-162DEAA1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453" y="701458"/>
            <a:ext cx="7231548" cy="56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0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19391B-95E3-6F0E-7640-09FE4725B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39" b="1239"/>
          <a:stretch/>
        </p:blipFill>
        <p:spPr>
          <a:xfrm>
            <a:off x="4582573" y="1440105"/>
            <a:ext cx="6242971" cy="49231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9894-5FCF-7AFF-6524-F776518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890" y="702463"/>
            <a:ext cx="6549231" cy="737642"/>
          </a:xfrm>
        </p:spPr>
        <p:txBody>
          <a:bodyPr>
            <a:normAutofit fontScale="55000" lnSpcReduction="20000"/>
          </a:bodyPr>
          <a:lstStyle/>
          <a:p>
            <a:r>
              <a:rPr lang="en-IN" sz="4400" b="1" i="0" cap="all" dirty="0" err="1">
                <a:solidFill>
                  <a:schemeClr val="tx1"/>
                </a:solidFill>
                <a:effectLst/>
                <a:latin typeface="Helvetica Neue"/>
              </a:rPr>
              <a:t>confusion_matrix</a:t>
            </a:r>
            <a:r>
              <a:rPr lang="en-IN" sz="4400" b="1" cap="all" dirty="0">
                <a:solidFill>
                  <a:schemeClr val="tx1"/>
                </a:solidFill>
                <a:latin typeface="Helvetica Neue"/>
              </a:rPr>
              <a:t> graph(</a:t>
            </a:r>
            <a:r>
              <a:rPr lang="en-IN" sz="4400" dirty="0">
                <a:solidFill>
                  <a:schemeClr val="tx1"/>
                </a:solidFill>
                <a:latin typeface="Helvetica Neue"/>
              </a:rPr>
              <a:t>test case</a:t>
            </a:r>
            <a:r>
              <a:rPr lang="en-IN" sz="4400" b="1" cap="all" dirty="0">
                <a:solidFill>
                  <a:schemeClr val="tx1"/>
                </a:solidFill>
                <a:latin typeface="Helvetica Neue"/>
              </a:rPr>
              <a:t>)</a:t>
            </a:r>
          </a:p>
          <a:p>
            <a:r>
              <a:rPr lang="en-GB" sz="1600" b="0" i="0" cap="none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Annotate each cell with the numeric value using integer formatting. </a:t>
            </a:r>
            <a:r>
              <a:rPr lang="en-GB" sz="1600" cap="none" dirty="0">
                <a:solidFill>
                  <a:srgbClr val="444444"/>
                </a:solidFill>
                <a:latin typeface="Roboto" panose="020B0604020202020204" pitchFamily="2" charset="0"/>
              </a:rPr>
              <a:t>Map contains</a:t>
            </a:r>
            <a:r>
              <a:rPr lang="en-GB" sz="1600" b="0" i="0" cap="none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 positive and negative tweets</a:t>
            </a:r>
            <a:endParaRPr lang="en-IN" sz="16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B2353C-3869-84C5-CA2B-3B50BC4A90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652" r="18652"/>
          <a:stretch>
            <a:fillRect/>
          </a:stretch>
        </p:blipFill>
        <p:spPr>
          <a:xfrm>
            <a:off x="1516739" y="1798025"/>
            <a:ext cx="1534087" cy="111427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2A8A0B-F7EB-D270-43A6-FAFEA54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cap="all" dirty="0">
                <a:solidFill>
                  <a:schemeClr val="bg1"/>
                </a:solidFill>
              </a:rPr>
              <a:t>Data</a:t>
            </a:r>
            <a:r>
              <a:rPr lang="en-US" sz="2400" b="1" cap="all" dirty="0">
                <a:solidFill>
                  <a:schemeClr val="bg1"/>
                </a:solidFill>
              </a:rPr>
              <a:t> Visualization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E1F708-EBE3-33D0-441A-107121E07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391" y="1615858"/>
            <a:ext cx="7371971" cy="480565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95119D-BFA8-3997-2CB7-D132151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049" y="718720"/>
            <a:ext cx="6075124" cy="897138"/>
          </a:xfrm>
        </p:spPr>
        <p:txBody>
          <a:bodyPr>
            <a:normAutofit/>
          </a:bodyPr>
          <a:lstStyle/>
          <a:p>
            <a:r>
              <a:rPr lang="en-IN" sz="2400" b="1" i="0" cap="all" dirty="0" err="1">
                <a:solidFill>
                  <a:schemeClr val="tx1"/>
                </a:solidFill>
                <a:effectLst/>
                <a:latin typeface="Helvetica Neue"/>
              </a:rPr>
              <a:t>confusion_matrix</a:t>
            </a:r>
            <a:r>
              <a:rPr lang="en-IN" sz="2400" b="1" cap="all" dirty="0">
                <a:solidFill>
                  <a:schemeClr val="tx1"/>
                </a:solidFill>
                <a:latin typeface="Helvetica Neue"/>
              </a:rPr>
              <a:t> graph(</a:t>
            </a:r>
            <a:r>
              <a:rPr lang="en-IN" cap="none" dirty="0">
                <a:solidFill>
                  <a:schemeClr val="tx1"/>
                </a:solidFill>
                <a:latin typeface="Helvetica Neue"/>
              </a:rPr>
              <a:t>train case</a:t>
            </a:r>
            <a:r>
              <a:rPr lang="en-IN" sz="2400" b="1" cap="all" dirty="0">
                <a:solidFill>
                  <a:schemeClr val="tx1"/>
                </a:solidFill>
                <a:latin typeface="Helvetica Neue"/>
              </a:rPr>
              <a:t>)</a:t>
            </a:r>
            <a:br>
              <a:rPr lang="en-IN" sz="2400" b="1" cap="all" dirty="0">
                <a:solidFill>
                  <a:schemeClr val="tx1"/>
                </a:solidFill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96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A8548-13F1-CFEC-DDF0-6B3FE126A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65945" y="2066795"/>
            <a:ext cx="6148384" cy="43465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E7C1069-8088-6F25-4E5C-8AAEF76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055" y="670142"/>
            <a:ext cx="7713945" cy="1440493"/>
          </a:xfrm>
        </p:spPr>
        <p:txBody>
          <a:bodyPr>
            <a:normAutofit/>
          </a:bodyPr>
          <a:lstStyle/>
          <a:p>
            <a:r>
              <a:rPr lang="en-GB" sz="2200" b="1" i="0" dirty="0">
                <a:solidFill>
                  <a:schemeClr val="tx1"/>
                </a:solidFill>
                <a:effectLst/>
                <a:latin typeface="Helvetica Neue"/>
              </a:rPr>
              <a:t>Histogram method of graph(</a:t>
            </a:r>
            <a:r>
              <a:rPr lang="en-GB" sz="2200" i="0" cap="none" dirty="0">
                <a:solidFill>
                  <a:schemeClr val="tx1"/>
                </a:solidFill>
                <a:effectLst/>
                <a:latin typeface="Helvetica Neue"/>
              </a:rPr>
              <a:t>test case</a:t>
            </a:r>
            <a:r>
              <a:rPr lang="en-GB" sz="2200" b="1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br>
              <a:rPr lang="en-GB" sz="2400" b="1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en-GB" sz="2400" b="1" i="0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IN" sz="2000" cap="none" dirty="0">
                <a:solidFill>
                  <a:schemeClr val="tx1"/>
                </a:solidFill>
              </a:rPr>
              <a:t>Graph showing the  positive(1) tweets and negative(0) tweets</a:t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8A6A802-29C1-4E66-565E-99E0CB9008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366" r="19366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74F65C-91FC-6BC2-A843-A3F0F5B2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9375" y="4142617"/>
            <a:ext cx="3082003" cy="177617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Trainer</a:t>
            </a:r>
            <a:br>
              <a:rPr lang="en-US" b="1" u="sng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Mrs. Amruta </a:t>
            </a:r>
            <a:r>
              <a:rPr lang="en-US" b="1" dirty="0" err="1">
                <a:solidFill>
                  <a:schemeClr val="bg1"/>
                </a:solidFill>
              </a:rPr>
              <a:t>Chimote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Edubridge</a:t>
            </a:r>
            <a:r>
              <a:rPr lang="en-US" dirty="0">
                <a:solidFill>
                  <a:schemeClr val="bg1"/>
                </a:solidFill>
              </a:rPr>
              <a:t> learning </a:t>
            </a:r>
            <a:r>
              <a:rPr lang="en-US" dirty="0" err="1">
                <a:solidFill>
                  <a:schemeClr val="bg1"/>
                </a:solidFill>
              </a:rPr>
              <a:t>pvt.ltd</a:t>
            </a:r>
            <a:r>
              <a:rPr lang="en-US" dirty="0">
                <a:solidFill>
                  <a:schemeClr val="bg1"/>
                </a:solidFill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2021 - 2022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E97CD-E8CC-E8EC-B538-812B67D1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05" y="4064041"/>
            <a:ext cx="11531389" cy="1475013"/>
          </a:xfrm>
        </p:spPr>
        <p:txBody>
          <a:bodyPr>
            <a:normAutofit/>
          </a:bodyPr>
          <a:lstStyle/>
          <a:p>
            <a:r>
              <a:rPr lang="en-IN" sz="1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presented by:</a:t>
            </a:r>
            <a:br>
              <a:rPr lang="en-IN" sz="36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SNEHA B                                                       </a:t>
            </a:r>
            <a:br>
              <a:rPr lang="en-IN" sz="2200" b="1" strike="noStrike" spc="-1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VIDYASAGAR M                                             </a:t>
            </a:r>
            <a:br>
              <a:rPr lang="en-IN" sz="2200" b="1" strike="noStrike" spc="-1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IN" sz="2200" b="1" strike="noStrike" cap="all" spc="199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VISHNU A</a:t>
            </a:r>
            <a:endParaRPr lang="en-IN" sz="2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2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33F0E-8CF3-EA4C-E730-F995D19C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690995" y="2165960"/>
            <a:ext cx="5818843" cy="424736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9385001-516F-AF82-ADFF-B6942460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32" y="820456"/>
            <a:ext cx="7315199" cy="1246338"/>
          </a:xfrm>
        </p:spPr>
        <p:txBody>
          <a:bodyPr>
            <a:normAutofit fontScale="90000"/>
          </a:bodyPr>
          <a:lstStyle/>
          <a:p>
            <a: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  <a:t>Histogram method of graph(</a:t>
            </a:r>
            <a:r>
              <a:rPr lang="en-GB" sz="2700" i="0" cap="none" dirty="0">
                <a:solidFill>
                  <a:schemeClr val="tx1"/>
                </a:solidFill>
                <a:effectLst/>
                <a:latin typeface="Helvetica Neue"/>
              </a:rPr>
              <a:t>train case</a:t>
            </a:r>
            <a: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b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en-GB" sz="2700" b="1" i="0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IN" sz="2400" cap="none" dirty="0">
                <a:solidFill>
                  <a:schemeClr val="tx1"/>
                </a:solidFill>
              </a:rPr>
              <a:t>Graph showing the  positive(1) tweets and negative(0) tweets</a:t>
            </a:r>
            <a:br>
              <a:rPr lang="en-IN" sz="240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3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F5E0-9F5E-F024-3A0B-1CF32AB7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138" y="1373982"/>
            <a:ext cx="6650991" cy="4658216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accuracy_score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IN" dirty="0"/>
              <a:t>       Test </a:t>
            </a:r>
            <a:r>
              <a:rPr lang="en-IN" dirty="0" err="1"/>
              <a:t>accuracy_score</a:t>
            </a:r>
            <a:r>
              <a:rPr lang="en-IN" dirty="0"/>
              <a:t> :  90%</a:t>
            </a:r>
          </a:p>
          <a:p>
            <a:pPr marL="0" indent="0">
              <a:buNone/>
            </a:pPr>
            <a:r>
              <a:rPr lang="en-IN" dirty="0"/>
              <a:t>       Train </a:t>
            </a:r>
            <a:r>
              <a:rPr lang="en-IN" dirty="0" err="1"/>
              <a:t>accuracy_score</a:t>
            </a:r>
            <a:r>
              <a:rPr lang="en-IN" dirty="0"/>
              <a:t> :  93%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 Model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confusion_matrix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1800" i="0" dirty="0">
                <a:solidFill>
                  <a:srgbClr val="000000"/>
                </a:solidFill>
                <a:effectLst/>
                <a:latin typeface="Helvetica Neue"/>
              </a:rPr>
              <a:t>est case    </a:t>
            </a:r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Helvetica Neue"/>
              </a:rPr>
              <a:t>Train case  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:     </a:t>
            </a:r>
            <a:endParaRPr lang="en-IN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85D58B-9488-D15B-3E22-3F1D4A79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05" y="2513836"/>
            <a:ext cx="3031852" cy="1990202"/>
          </a:xfrm>
        </p:spPr>
        <p:txBody>
          <a:bodyPr/>
          <a:lstStyle/>
          <a:p>
            <a:pPr algn="ctr"/>
            <a:r>
              <a:rPr lang="en-US" sz="2400" b="1" spc="-1" dirty="0">
                <a:solidFill>
                  <a:schemeClr val="bg1"/>
                </a:solidFill>
                <a:latin typeface="+mj-lt"/>
              </a:rPr>
              <a:t>Result &amp; discussion</a:t>
            </a:r>
            <a:br>
              <a:rPr lang="en-US" sz="2400" b="1" spc="-1" dirty="0">
                <a:solidFill>
                  <a:schemeClr val="accent1"/>
                </a:solidFill>
                <a:latin typeface="+mj-lt"/>
              </a:rPr>
            </a:b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E9AC934-B8DC-070B-819B-A065494D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79" y="4347429"/>
            <a:ext cx="152817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array([[ 270, 189], [ 4, 1600]],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=int64)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B907D98-1288-E710-FD5E-1D74C809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79" y="5253185"/>
            <a:ext cx="157828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array([[1311, 544], [ 0, 6396]],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=int64)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C5CB-1F7C-A5D1-CC8F-A125BF6A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6" y="1179829"/>
            <a:ext cx="6650991" cy="4658216"/>
          </a:xfrm>
        </p:spPr>
        <p:txBody>
          <a:bodyPr/>
          <a:lstStyle/>
          <a:p>
            <a:pPr marL="450900" indent="-3429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Social sentiment is a way of measuring the emotions  behind social media and other online mentions. Social sentiment can be: Positive: Consumers are enthusiastic, happy, or excited. Negative: Consumers are angry, annoyed, or frustrated.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The outcome is a numerical sentiment score for each phrase, usually on a scale of -1 (very negative) to +1 (very positive).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9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570-7920-7BD8-B73F-513CFBD06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have seen that sentiment analysis can be used for analyzing opinions in blogs, articles, Product reviews, social media websites, movie-review websites where a third person narrates his views. </a:t>
            </a:r>
          </a:p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also studied NLP and use of NLTK which approaches for sentiment analysis.</a:t>
            </a:r>
          </a:p>
          <a:p>
            <a:r>
              <a:rPr lang="en-US" sz="2000" b="1" strike="noStrike" spc="-1" dirty="0">
                <a:solidFill>
                  <a:srgbClr val="404040"/>
                </a:solidFill>
                <a:latin typeface="Franklin Gothic Book"/>
              </a:rPr>
              <a:t>We have seen that sentiment analysis has many applications and it is important field to study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25805-24F5-AD76-CCC0-6462603B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760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B8FAFD-1688-C84F-76B9-5BE13255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0" t="-682" r="230" b="10502"/>
          <a:stretch/>
        </p:blipFill>
        <p:spPr>
          <a:xfrm>
            <a:off x="2151873" y="875762"/>
            <a:ext cx="7888253" cy="4771607"/>
          </a:xfrm>
        </p:spPr>
      </p:pic>
    </p:spTree>
    <p:extLst>
      <p:ext uri="{BB962C8B-B14F-4D97-AF65-F5344CB8AC3E}">
        <p14:creationId xmlns:p14="http://schemas.microsoft.com/office/powerpoint/2010/main" val="33338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718-997C-47AA-3F1B-6E0FC68B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About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2F92F-23C5-E395-C34C-2C5684BD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64434"/>
            <a:ext cx="11030288" cy="600293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Aim :  </a:t>
            </a:r>
            <a:r>
              <a:rPr lang="en-GB" sz="6400" cap="none" spc="100" dirty="0">
                <a:solidFill>
                  <a:schemeClr val="bg1">
                    <a:lumMod val="95000"/>
                  </a:schemeClr>
                </a:solidFill>
              </a:rPr>
              <a:t>To keep track of what's being said about your product or service on social media, and can help you detect angry customers or negative mentions before they </a:t>
            </a:r>
            <a:r>
              <a:rPr lang="en-GB" sz="6400" cap="none" spc="100" dirty="0" err="1">
                <a:solidFill>
                  <a:schemeClr val="bg1">
                    <a:lumMod val="95000"/>
                  </a:schemeClr>
                </a:solidFill>
              </a:rPr>
              <a:t>they</a:t>
            </a:r>
            <a:r>
              <a:rPr lang="en-GB" sz="6400" cap="none" spc="100" dirty="0">
                <a:solidFill>
                  <a:schemeClr val="bg1">
                    <a:lumMod val="95000"/>
                  </a:schemeClr>
                </a:solidFill>
              </a:rPr>
              <a:t> escalate.</a:t>
            </a:r>
            <a:endParaRPr lang="en-IN" sz="6400" cap="none" spc="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Objectives : </a:t>
            </a:r>
            <a:r>
              <a:rPr lang="en-US" sz="6400" b="1" strike="noStrike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Analyze data to find </a:t>
            </a:r>
            <a:r>
              <a:rPr lang="en-US" sz="6400" b="1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tweets are influencing </a:t>
            </a:r>
            <a:r>
              <a:rPr lang="en-US" sz="6400" b="1" strike="noStrike" cap="none" spc="100" dirty="0">
                <a:solidFill>
                  <a:schemeClr val="bg1">
                    <a:lumMod val="95000"/>
                  </a:schemeClr>
                </a:solidFill>
                <a:latin typeface="Franklin Gothic Book"/>
              </a:rPr>
              <a:t>positively or negatively </a:t>
            </a: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70000"/>
              </a:lnSpc>
              <a:buFont typeface="Wingdings" panose="05000000000000000000" pitchFamily="2" charset="2"/>
              <a:buChar char="Ø"/>
            </a:pPr>
            <a:r>
              <a:rPr lang="en-US" sz="6400" dirty="0">
                <a:solidFill>
                  <a:schemeClr val="bg1">
                    <a:lumMod val="95000"/>
                  </a:schemeClr>
                </a:solidFill>
              </a:rPr>
              <a:t>Data Source : </a:t>
            </a:r>
            <a:r>
              <a:rPr lang="en-US" sz="6400" cap="none" dirty="0">
                <a:solidFill>
                  <a:schemeClr val="bg1">
                    <a:lumMod val="95000"/>
                  </a:schemeClr>
                </a:solidFill>
              </a:rPr>
              <a:t>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6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</a:pPr>
            <a:r>
              <a:rPr lang="en-IN" sz="1600" b="1" strike="noStrike" spc="-1" dirty="0">
                <a:solidFill>
                  <a:schemeClr val="accent1"/>
                </a:solidFill>
                <a:latin typeface="+mj-lt"/>
              </a:rPr>
              <a:t>INTRODUCTION</a:t>
            </a:r>
            <a:endParaRPr lang="en-US" sz="1600" b="0" strike="noStrike" spc="-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spc="-1" dirty="0">
                <a:solidFill>
                  <a:schemeClr val="accent1"/>
                </a:solidFill>
                <a:latin typeface="+mj-lt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DATA COLLECTION &amp; PREPROCESSING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Importing Libraries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Importing Dataset</a:t>
            </a:r>
          </a:p>
          <a:p>
            <a:pPr marL="744538" indent="-304800">
              <a:lnSpc>
                <a:spcPct val="150000"/>
              </a:lnSpc>
              <a:tabLst>
                <a:tab pos="627063" algn="l"/>
              </a:tabLst>
            </a:pPr>
            <a:r>
              <a:rPr lang="en-US" sz="1600" dirty="0"/>
              <a:t>Shape of the Data</a:t>
            </a:r>
            <a:endParaRPr lang="en-US" sz="1800" b="1" cap="all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cap="all" dirty="0">
                <a:solidFill>
                  <a:schemeClr val="accent1"/>
                </a:solidFill>
              </a:rPr>
              <a:t>Exploratory Data Analysis</a:t>
            </a:r>
          </a:p>
          <a:p>
            <a:pPr marL="744538" indent="-304800">
              <a:lnSpc>
                <a:spcPct val="150000"/>
              </a:lnSpc>
            </a:pPr>
            <a:r>
              <a:rPr lang="en-US" sz="1600" dirty="0"/>
              <a:t>Dataset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PREPROCESSING OF PREDICTION MODEL</a:t>
            </a:r>
          </a:p>
          <a:p>
            <a:pPr>
              <a:lnSpc>
                <a:spcPct val="150000"/>
              </a:lnSpc>
            </a:pPr>
            <a:r>
              <a:rPr lang="en-US" sz="1600" b="1" spc="-1" dirty="0">
                <a:solidFill>
                  <a:schemeClr val="accent1"/>
                </a:solidFill>
                <a:latin typeface="+mj-lt"/>
              </a:rPr>
              <a:t>PREDICTION MODEL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DATA VISUALIZATION</a:t>
            </a:r>
            <a:endParaRPr lang="en-US" sz="1600" b="1" spc="-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cap="all" spc="-1" dirty="0">
                <a:solidFill>
                  <a:schemeClr val="accent1"/>
                </a:solidFill>
                <a:latin typeface="+mj-lt"/>
              </a:rPr>
              <a:t>Result &amp; discussion</a:t>
            </a:r>
          </a:p>
          <a:p>
            <a:pPr>
              <a:lnSpc>
                <a:spcPct val="150000"/>
              </a:lnSpc>
            </a:pPr>
            <a:r>
              <a:rPr lang="en-US" sz="1600" b="1" cap="all" spc="-1" dirty="0">
                <a:solidFill>
                  <a:schemeClr val="accent1"/>
                </a:solidFill>
                <a:latin typeface="+mj-lt"/>
              </a:rPr>
              <a:t>CONCLUSION</a:t>
            </a:r>
            <a:endParaRPr lang="en-US" sz="1400" cap="all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14508" y="5976891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438902" y="1349906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602" y="574"/>
              <a:ext cx="129" cy="37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439128" y="3415481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439786" y="472651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06" y="859"/>
              <a:ext cx="115" cy="157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9120" y="1048797"/>
            <a:ext cx="6650991" cy="4658216"/>
          </a:xfrm>
        </p:spPr>
        <p:txBody>
          <a:bodyPr/>
          <a:lstStyle/>
          <a:p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Sentiment Analysis is a technique widely used in text mining. Twitter Sentiment Analysis, therefore means, using advanced text mining techniques to </a:t>
            </a:r>
            <a:r>
              <a:rPr lang="en-GB" sz="2000" b="1" strike="noStrike" spc="-1" dirty="0" err="1">
                <a:solidFill>
                  <a:srgbClr val="404040"/>
                </a:solidFill>
                <a:latin typeface="Franklin Gothic Book"/>
              </a:rPr>
              <a:t>analyze</a:t>
            </a:r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 the sentiment of the text (here, tweet) in the form of positive, negative and neutral. It is also known as Opinion Mining, is primarily for </a:t>
            </a:r>
            <a:r>
              <a:rPr lang="en-GB" sz="2000" b="1" strike="noStrike" spc="-1" dirty="0" err="1">
                <a:solidFill>
                  <a:srgbClr val="404040"/>
                </a:solidFill>
                <a:latin typeface="Franklin Gothic Book"/>
              </a:rPr>
              <a:t>analyzing</a:t>
            </a:r>
            <a:r>
              <a:rPr lang="en-GB" sz="2000" b="1" strike="noStrike" spc="-1" dirty="0">
                <a:solidFill>
                  <a:srgbClr val="404040"/>
                </a:solidFill>
                <a:latin typeface="Franklin Gothic Book"/>
              </a:rPr>
              <a:t> conversations, opinions, and sharing of views (all in the form of tweets) for deciding business strategy, political analysis, and also for assessing public actions.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8559" y="2550572"/>
            <a:ext cx="3029386" cy="172241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EC7016"/>
              </a:buClr>
            </a:pPr>
            <a:r>
              <a:rPr lang="en-IN" sz="2400" b="1" strike="noStrike" spc="-1" dirty="0">
                <a:solidFill>
                  <a:schemeClr val="bg1"/>
                </a:solidFill>
                <a:latin typeface="+mj-lt"/>
              </a:rPr>
              <a:t>INTRODUCTION</a:t>
            </a:r>
            <a:endParaRPr lang="en-US" sz="2400" b="0" strike="noStrike" spc="-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D767-09E2-2278-839F-314D94A98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139" y="1179829"/>
            <a:ext cx="6650991" cy="4658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TONE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POLARITY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SARCASM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EMOJIS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NEGATIONS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EMPLOYEE BIAS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836411-2C7A-94CD-B145-E5D31B40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A3850-C276-75EF-D4F3-3087E0BF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83" y="2929936"/>
            <a:ext cx="3365284" cy="337138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5D013FD-74DA-3D74-C9F8-61B23408F9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680" r="6680"/>
          <a:stretch>
            <a:fillRect/>
          </a:stretch>
        </p:blipFill>
        <p:spPr>
          <a:xfrm>
            <a:off x="7664387" y="1089757"/>
            <a:ext cx="4048307" cy="4050217"/>
          </a:xfrm>
        </p:spPr>
      </p:pic>
    </p:spTree>
    <p:extLst>
      <p:ext uri="{BB962C8B-B14F-4D97-AF65-F5344CB8AC3E}">
        <p14:creationId xmlns:p14="http://schemas.microsoft.com/office/powerpoint/2010/main" val="13353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3C56E41-4730-8143-121F-CD77180855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93" r="393"/>
          <a:stretch/>
        </p:blipFill>
        <p:spPr>
          <a:xfrm>
            <a:off x="1170523" y="4314305"/>
            <a:ext cx="2083585" cy="149848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69F7-8534-EF57-DE4B-DE05FD31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337" y="795737"/>
            <a:ext cx="7070661" cy="5556202"/>
          </a:xfrm>
        </p:spPr>
        <p:txBody>
          <a:bodyPr>
            <a:normAutofit fontScale="92500" lnSpcReduction="10000"/>
          </a:bodyPr>
          <a:lstStyle/>
          <a:p>
            <a:endParaRPr lang="en-US" sz="1800" b="1" cap="all" dirty="0"/>
          </a:p>
          <a:p>
            <a:r>
              <a:rPr lang="en-US" sz="1800" b="1" cap="all" dirty="0"/>
              <a:t>Importing libraries</a:t>
            </a:r>
          </a:p>
          <a:p>
            <a:pPr marL="342900" lvl="0" indent="-342900">
              <a:buFont typeface="+mj-lt"/>
              <a:buAutoNum type="alphaLcParenR"/>
            </a:pPr>
            <a:endParaRPr lang="en-US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/>
              <a:t>NLP &amp; NLTK               - Used for Preprocessing Data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err="1"/>
              <a:t>Numpy</a:t>
            </a:r>
            <a:r>
              <a:rPr lang="en-US" sz="2000" dirty="0"/>
              <a:t> &amp; Pandas          - Used for EDA</a:t>
            </a:r>
            <a:endParaRPr lang="en-IN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/>
              <a:t>Seaborn &amp; Matplotlib    </a:t>
            </a:r>
            <a:r>
              <a:rPr lang="en-US" dirty="0"/>
              <a:t>-</a:t>
            </a:r>
            <a:r>
              <a:rPr lang="en-US" sz="2000" dirty="0"/>
              <a:t> </a:t>
            </a:r>
            <a:r>
              <a:rPr lang="en-US" dirty="0"/>
              <a:t>U</a:t>
            </a:r>
            <a:r>
              <a:rPr lang="en-US" sz="2000" dirty="0"/>
              <a:t>sed for visualization</a:t>
            </a:r>
            <a:endParaRPr lang="en-IN" sz="2000" dirty="0"/>
          </a:p>
          <a:p>
            <a:pPr marL="342900" lvl="0" indent="-342900">
              <a:buFont typeface="+mj-lt"/>
              <a:buAutoNum type="alphaLcParenR"/>
            </a:pPr>
            <a:r>
              <a:rPr lang="en-US" sz="2000" dirty="0" err="1"/>
              <a:t>Sklearn</a:t>
            </a:r>
            <a:r>
              <a:rPr lang="en-US" sz="2000" dirty="0"/>
              <a:t>                        - Used for creating  prediction model</a:t>
            </a:r>
          </a:p>
          <a:p>
            <a:pPr marL="342900" lvl="0" indent="-342900">
              <a:buFont typeface="+mj-lt"/>
              <a:buAutoNum type="alphaLcParenR"/>
            </a:pPr>
            <a:endParaRPr lang="en-US" sz="2000" dirty="0"/>
          </a:p>
          <a:p>
            <a:r>
              <a:rPr lang="en-US" b="1" cap="all" dirty="0"/>
              <a:t>Importing dataset</a:t>
            </a:r>
          </a:p>
          <a:p>
            <a:pPr marL="0" indent="0">
              <a:buNone/>
            </a:pPr>
            <a:r>
              <a:rPr lang="en-US" b="1" cap="all" dirty="0"/>
              <a:t>   </a:t>
            </a:r>
            <a:r>
              <a:rPr lang="en-US" sz="2000" dirty="0"/>
              <a:t> “sentiment_tweets3.csv”  using  “</a:t>
            </a:r>
            <a:r>
              <a:rPr lang="en-US" sz="2000" dirty="0" err="1"/>
              <a:t>pd.read_csv</a:t>
            </a:r>
            <a:r>
              <a:rPr lang="en-US" sz="2000" dirty="0"/>
              <a:t>” and saving it to        variable “</a:t>
            </a:r>
            <a:r>
              <a:rPr lang="en-US" sz="2000" dirty="0" err="1"/>
              <a:t>df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1800" b="1" cap="all" dirty="0"/>
              <a:t>Shape of the data</a:t>
            </a:r>
          </a:p>
          <a:p>
            <a:pPr marL="0" indent="0">
              <a:buNone/>
            </a:pPr>
            <a:r>
              <a:rPr lang="en-US" sz="1800" b="1" cap="all" dirty="0"/>
              <a:t>   </a:t>
            </a:r>
            <a:r>
              <a:rPr lang="en-US" sz="2000" dirty="0"/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10313</a:t>
            </a:r>
            <a:r>
              <a:rPr lang="en-US" sz="2000" dirty="0"/>
              <a:t> rows &amp; </a:t>
            </a:r>
            <a:r>
              <a:rPr lang="en-US" dirty="0"/>
              <a:t>3</a:t>
            </a:r>
            <a:r>
              <a:rPr lang="en-US" sz="2000" dirty="0"/>
              <a:t> columns using </a:t>
            </a:r>
            <a:r>
              <a:rPr lang="en-US" sz="2000" dirty="0" err="1"/>
              <a:t>using</a:t>
            </a:r>
            <a:r>
              <a:rPr lang="en-US" sz="2000" dirty="0"/>
              <a:t> ‘</a:t>
            </a:r>
            <a:r>
              <a:rPr lang="en-US" sz="2000" dirty="0" err="1"/>
              <a:t>data.shape</a:t>
            </a:r>
            <a:r>
              <a:rPr lang="en-US" sz="2000" dirty="0"/>
              <a:t>’</a:t>
            </a:r>
            <a:endParaRPr lang="en-IN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EFA68C-77BC-85E4-0662-5AF3DD0282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730" b="8730"/>
          <a:stretch/>
        </p:blipFill>
        <p:spPr>
          <a:xfrm>
            <a:off x="1660033" y="1115013"/>
            <a:ext cx="1104564" cy="110456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E3148C-1EAA-5FFB-4B43-8C215FD1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COLLECTION &amp; PREPROCESSING</a:t>
            </a:r>
            <a:br>
              <a:rPr lang="en-US" sz="2000" b="1" dirty="0">
                <a:solidFill>
                  <a:schemeClr val="accent1"/>
                </a:solidFill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97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6680C69-59A4-E5E9-160D-ADD122680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750" r="23750"/>
          <a:stretch>
            <a:fillRect/>
          </a:stretch>
        </p:blipFill>
        <p:spPr>
          <a:xfrm>
            <a:off x="1242819" y="860558"/>
            <a:ext cx="2081928" cy="20819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6FDEEF-4615-7F01-071C-46765D25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3322281"/>
            <a:ext cx="3127068" cy="1459124"/>
          </a:xfrm>
        </p:spPr>
        <p:txBody>
          <a:bodyPr/>
          <a:lstStyle/>
          <a:p>
            <a:pPr algn="ctr"/>
            <a:r>
              <a:rPr lang="en-US" sz="2400" b="1" cap="all" dirty="0">
                <a:solidFill>
                  <a:schemeClr val="bg1"/>
                </a:solidFill>
              </a:rPr>
              <a:t>Exploratory Data Analysis</a:t>
            </a:r>
            <a:br>
              <a:rPr lang="en-US" sz="2400" b="1" cap="all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D8D824-8500-100F-2598-784CA97A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85" y="935524"/>
            <a:ext cx="6650991" cy="4658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cap="all" dirty="0"/>
              <a:t>Dataset Details</a:t>
            </a:r>
          </a:p>
          <a:p>
            <a:r>
              <a:rPr lang="en-US" sz="1800" b="1" dirty="0"/>
              <a:t>Column names &amp; datatypes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using ‘df.info()’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2 integers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1 object</a:t>
            </a:r>
          </a:p>
          <a:p>
            <a:pPr marL="0" indent="0">
              <a:buNone/>
            </a:pPr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endParaRPr lang="en-US" sz="1800" b="1" cap="all" dirty="0"/>
          </a:p>
          <a:p>
            <a:pPr marL="0" indent="0">
              <a:buNone/>
            </a:pPr>
            <a:endParaRPr lang="en-US" sz="1800" b="1" cap="all" dirty="0"/>
          </a:p>
          <a:p>
            <a:endParaRPr lang="en-IN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D97C595-3A60-771C-3820-48762E9B16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868" t="3170" r="1857" b="3170"/>
          <a:stretch/>
        </p:blipFill>
        <p:spPr>
          <a:xfrm>
            <a:off x="4781885" y="3333674"/>
            <a:ext cx="6707446" cy="3074006"/>
          </a:xfrm>
        </p:spPr>
      </p:pic>
    </p:spTree>
    <p:extLst>
      <p:ext uri="{BB962C8B-B14F-4D97-AF65-F5344CB8AC3E}">
        <p14:creationId xmlns:p14="http://schemas.microsoft.com/office/powerpoint/2010/main" val="26115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6C61-8EDE-5B66-42AC-F1498642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6" y="632477"/>
            <a:ext cx="6650991" cy="4658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Lowercasing All the Tweets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Removing ‘web links’ , ’twitter mentions’ , ’punctuations’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Removal of ‘</a:t>
            </a:r>
            <a:r>
              <a:rPr lang="en-IN" sz="2400" dirty="0" err="1"/>
              <a:t>Stopwords</a:t>
            </a:r>
            <a:r>
              <a:rPr lang="en-IN" sz="2400" dirty="0"/>
              <a:t>’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Lemmatization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628977-565E-9207-3253-976983E0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653991"/>
            <a:ext cx="3031852" cy="1722419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PREPROCESSING OF DATA</a:t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1473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1911</TotalTime>
  <Words>678</Words>
  <Application>Microsoft Office PowerPoint</Application>
  <PresentationFormat>Widescreen</PresentationFormat>
  <Paragraphs>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Franklin Gothic Book</vt:lpstr>
      <vt:lpstr>Gill Sans MT</vt:lpstr>
      <vt:lpstr>Helvetica Neue</vt:lpstr>
      <vt:lpstr>Roboto</vt:lpstr>
      <vt:lpstr>Wingdings</vt:lpstr>
      <vt:lpstr>Wingdings 2</vt:lpstr>
      <vt:lpstr>DividendVTI</vt:lpstr>
      <vt:lpstr>SENTIMENT ANALYSIS</vt:lpstr>
      <vt:lpstr>Project presented by: SNEHA B                                                        VIDYASAGAR M                                              VISHNU A</vt:lpstr>
      <vt:lpstr>About  project</vt:lpstr>
      <vt:lpstr>contents</vt:lpstr>
      <vt:lpstr>INTRODUCTION</vt:lpstr>
      <vt:lpstr>CHALLENGES</vt:lpstr>
      <vt:lpstr>DATA COLLECTION &amp; PREPROCESSING </vt:lpstr>
      <vt:lpstr>Exploratory Data Analysis </vt:lpstr>
      <vt:lpstr>PREPROCESSING OF DATA </vt:lpstr>
      <vt:lpstr>Lowercasing All the Tweets &amp; Removing ‘web links’</vt:lpstr>
      <vt:lpstr>Removal of ’twitter mentions’ </vt:lpstr>
      <vt:lpstr>Removal  of ’punctuations’ </vt:lpstr>
      <vt:lpstr>Removal of ‘Stopwords’ </vt:lpstr>
      <vt:lpstr>Lemmatization </vt:lpstr>
      <vt:lpstr>PREDICTION MODEL </vt:lpstr>
      <vt:lpstr>PowerPoint Presentation</vt:lpstr>
      <vt:lpstr>Data Visualization</vt:lpstr>
      <vt:lpstr>confusion_matrix graph(train case) </vt:lpstr>
      <vt:lpstr>Histogram method of graph(test case)  Graph showing the  positive(1) tweets and negative(0) tweets </vt:lpstr>
      <vt:lpstr>Histogram method of graph(train case)  Graph showing the  positive(1) tweets and negative(0) tweets </vt:lpstr>
      <vt:lpstr>Result &amp; discussion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a.vishnuraveendran@gmail.com</dc:creator>
  <cp:lastModifiedBy>a.vishnuraveendran@gmail.com</cp:lastModifiedBy>
  <cp:revision>16</cp:revision>
  <dcterms:created xsi:type="dcterms:W3CDTF">2022-06-02T03:17:11Z</dcterms:created>
  <dcterms:modified xsi:type="dcterms:W3CDTF">2022-06-14T03:34:52Z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