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95" r:id="rId2"/>
    <p:sldId id="257" r:id="rId3"/>
    <p:sldId id="304" r:id="rId4"/>
    <p:sldId id="297" r:id="rId5"/>
    <p:sldId id="296" r:id="rId6"/>
    <p:sldId id="298" r:id="rId7"/>
    <p:sldId id="299" r:id="rId8"/>
    <p:sldId id="301" r:id="rId9"/>
    <p:sldId id="302" r:id="rId10"/>
    <p:sldId id="305" r:id="rId11"/>
    <p:sldId id="306" r:id="rId12"/>
    <p:sldId id="307" r:id="rId13"/>
    <p:sldId id="300" r:id="rId14"/>
    <p:sldId id="303" r:id="rId15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ews Cycle" panose="020B0604020202020204" charset="2"/>
      <p:regular r:id="rId23"/>
      <p:bold r:id="rId24"/>
    </p:embeddedFont>
    <p:embeddedFont>
      <p:font typeface="Oswald" panose="00000500000000000000" pitchFamily="2" charset="0"/>
      <p:regular r:id="rId25"/>
      <p:bold r:id="rId2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5681E7-3F6B-493A-A081-50176DB923CF}">
  <a:tblStyle styleId="{6B5681E7-3F6B-493A-A081-50176DB923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1EFF09-86D4-41D1-8CD3-602A2CEEB6E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6" autoAdjust="0"/>
  </p:normalViewPr>
  <p:slideViewPr>
    <p:cSldViewPr>
      <p:cViewPr varScale="1">
        <p:scale>
          <a:sx n="105" d="100"/>
          <a:sy n="105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3;n">
            <a:extLst>
              <a:ext uri="{FF2B5EF4-FFF2-40B4-BE49-F238E27FC236}">
                <a16:creationId xmlns:a16="http://schemas.microsoft.com/office/drawing/2014/main" id="{944C2D95-E2C0-937C-AA39-43080E9DB9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Google Shape;4;n">
            <a:extLst>
              <a:ext uri="{FF2B5EF4-FFF2-40B4-BE49-F238E27FC236}">
                <a16:creationId xmlns:a16="http://schemas.microsoft.com/office/drawing/2014/main" id="{C13C81BE-D49C-B42F-0904-F826FBC919F3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33;g3606f1c2d_30:notes">
            <a:extLst>
              <a:ext uri="{FF2B5EF4-FFF2-40B4-BE49-F238E27FC236}">
                <a16:creationId xmlns:a16="http://schemas.microsoft.com/office/drawing/2014/main" id="{DFECE2A8-1394-51A9-DBF1-0D696196523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6147" name="Google Shape;134;g3606f1c2d_30:notes">
            <a:extLst>
              <a:ext uri="{FF2B5EF4-FFF2-40B4-BE49-F238E27FC236}">
                <a16:creationId xmlns:a16="http://schemas.microsoft.com/office/drawing/2014/main" id="{92B546C0-E357-6EEC-D9D5-EBCD0D76082D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33;g3606f1c2d_30:notes">
            <a:extLst>
              <a:ext uri="{FF2B5EF4-FFF2-40B4-BE49-F238E27FC236}">
                <a16:creationId xmlns:a16="http://schemas.microsoft.com/office/drawing/2014/main" id="{F19EE75F-B74E-7C50-95CA-BB32581F3BF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10243" name="Google Shape;134;g3606f1c2d_30:notes">
            <a:extLst>
              <a:ext uri="{FF2B5EF4-FFF2-40B4-BE49-F238E27FC236}">
                <a16:creationId xmlns:a16="http://schemas.microsoft.com/office/drawing/2014/main" id="{BE74644B-C0C6-7CB2-BAD6-D75B3A79BC42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33;g3606f1c2d_30:notes">
            <a:extLst>
              <a:ext uri="{FF2B5EF4-FFF2-40B4-BE49-F238E27FC236}">
                <a16:creationId xmlns:a16="http://schemas.microsoft.com/office/drawing/2014/main" id="{F19EE75F-B74E-7C50-95CA-BB32581F3BF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10243" name="Google Shape;134;g3606f1c2d_30:notes">
            <a:extLst>
              <a:ext uri="{FF2B5EF4-FFF2-40B4-BE49-F238E27FC236}">
                <a16:creationId xmlns:a16="http://schemas.microsoft.com/office/drawing/2014/main" id="{BE74644B-C0C6-7CB2-BAD6-D75B3A79BC42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00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69;p7">
            <a:extLst>
              <a:ext uri="{FF2B5EF4-FFF2-40B4-BE49-F238E27FC236}">
                <a16:creationId xmlns:a16="http://schemas.microsoft.com/office/drawing/2014/main" id="{6296E41C-D8C8-5B42-92F1-B03838FE0095}"/>
              </a:ext>
            </a:extLst>
          </p:cNvPr>
          <p:cNvGrpSpPr>
            <a:grpSpLocks/>
          </p:cNvGrpSpPr>
          <p:nvPr/>
        </p:nvGrpSpPr>
        <p:grpSpPr bwMode="auto">
          <a:xfrm>
            <a:off x="6962775" y="0"/>
            <a:ext cx="1952625" cy="5143500"/>
            <a:chOff x="6963076" y="0"/>
            <a:chExt cx="1952316" cy="5143493"/>
          </a:xfrm>
        </p:grpSpPr>
        <p:sp>
          <p:nvSpPr>
            <p:cNvPr id="6" name="Google Shape;70;p7">
              <a:extLst>
                <a:ext uri="{FF2B5EF4-FFF2-40B4-BE49-F238E27FC236}">
                  <a16:creationId xmlns:a16="http://schemas.microsoft.com/office/drawing/2014/main" id="{A8329726-01C8-7343-04AE-20F1333CC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3076" y="3275009"/>
              <a:ext cx="358718" cy="186848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753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45700" rIns="45700" bIns="45700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800"/>
                <a:buFont typeface="Calibri" panose="020F0502020204030204" pitchFamily="34" charset="0"/>
                <a:buNone/>
                <a:defRPr/>
              </a:pPr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" name="Google Shape;71;p7">
              <a:extLst>
                <a:ext uri="{FF2B5EF4-FFF2-40B4-BE49-F238E27FC236}">
                  <a16:creationId xmlns:a16="http://schemas.microsoft.com/office/drawing/2014/main" id="{BABE6B5D-BA85-EAB4-CA51-446DFFBD2434}"/>
                </a:ext>
              </a:extLst>
            </p:cNvPr>
            <p:cNvSpPr/>
            <p:nvPr/>
          </p:nvSpPr>
          <p:spPr>
            <a:xfrm>
              <a:off x="6963076" y="977899"/>
              <a:ext cx="358718" cy="43973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18401"/>
                  </a:lnTo>
                  <a:lnTo>
                    <a:pt x="21600" y="0"/>
                  </a:lnTo>
                  <a:lnTo>
                    <a:pt x="0" y="319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45700" tIns="45700" rIns="45700" bIns="457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defRPr/>
              </a:pPr>
              <a:endParaRPr sz="1800" kern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2;p7">
              <a:extLst>
                <a:ext uri="{FF2B5EF4-FFF2-40B4-BE49-F238E27FC236}">
                  <a16:creationId xmlns:a16="http://schemas.microsoft.com/office/drawing/2014/main" id="{A552C2B3-D077-6566-968A-FC1DC66030ED}"/>
                </a:ext>
              </a:extLst>
            </p:cNvPr>
            <p:cNvSpPr/>
            <p:nvPr/>
          </p:nvSpPr>
          <p:spPr>
            <a:xfrm>
              <a:off x="6963076" y="0"/>
              <a:ext cx="358718" cy="95408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012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45700" tIns="45700" rIns="45700" bIns="457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defRPr/>
              </a:pPr>
              <a:endParaRPr sz="1800" kern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3;p7">
              <a:extLst>
                <a:ext uri="{FF2B5EF4-FFF2-40B4-BE49-F238E27FC236}">
                  <a16:creationId xmlns:a16="http://schemas.microsoft.com/office/drawing/2014/main" id="{3355E713-3BBC-299B-7413-626525116F99}"/>
                </a:ext>
              </a:extLst>
            </p:cNvPr>
            <p:cNvSpPr/>
            <p:nvPr/>
          </p:nvSpPr>
          <p:spPr>
            <a:xfrm>
              <a:off x="7415442" y="1035049"/>
              <a:ext cx="838067" cy="296227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1107"/>
                  </a:lnTo>
                  <a:lnTo>
                    <a:pt x="0" y="21600"/>
                  </a:lnTo>
                  <a:lnTo>
                    <a:pt x="21600" y="2049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45700" tIns="45700" rIns="45700" bIns="457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defRPr/>
              </a:pPr>
              <a:endParaRPr sz="1800" kern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;p7">
              <a:extLst>
                <a:ext uri="{FF2B5EF4-FFF2-40B4-BE49-F238E27FC236}">
                  <a16:creationId xmlns:a16="http://schemas.microsoft.com/office/drawing/2014/main" id="{861A8FB9-919B-9FA8-7E16-3E69F199D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5442" y="0"/>
              <a:ext cx="838067" cy="109219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 extrusionOk="0">
                  <a:moveTo>
                    <a:pt x="0" y="21600"/>
                  </a:moveTo>
                  <a:lnTo>
                    <a:pt x="21600" y="18596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45700" rIns="45700" bIns="45700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800"/>
                <a:buFont typeface="Calibri" panose="020F0502020204030204" pitchFamily="34" charset="0"/>
                <a:buNone/>
                <a:defRPr/>
              </a:pPr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" name="Google Shape;75;p7">
              <a:extLst>
                <a:ext uri="{FF2B5EF4-FFF2-40B4-BE49-F238E27FC236}">
                  <a16:creationId xmlns:a16="http://schemas.microsoft.com/office/drawing/2014/main" id="{5BCBC4C0-5E33-3D52-CC0B-C1DDB039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7157" y="1552573"/>
              <a:ext cx="568235" cy="113982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 extrusionOk="0">
                  <a:moveTo>
                    <a:pt x="0" y="21600"/>
                  </a:moveTo>
                  <a:lnTo>
                    <a:pt x="21600" y="19647"/>
                  </a:lnTo>
                  <a:lnTo>
                    <a:pt x="21600" y="0"/>
                  </a:lnTo>
                  <a:lnTo>
                    <a:pt x="0" y="195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45700" tIns="45700" rIns="45700" bIns="45700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800"/>
                <a:buFont typeface="Calibri" panose="020F0502020204030204" pitchFamily="34" charset="0"/>
                <a:buNone/>
                <a:defRPr/>
              </a:pPr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2" name="Google Shape;76;p7">
              <a:extLst>
                <a:ext uri="{FF2B5EF4-FFF2-40B4-BE49-F238E27FC236}">
                  <a16:creationId xmlns:a16="http://schemas.microsoft.com/office/drawing/2014/main" id="{DD31B593-FC8A-E471-65DE-9201DA3E608F}"/>
                </a:ext>
              </a:extLst>
            </p:cNvPr>
            <p:cNvSpPr/>
            <p:nvPr/>
          </p:nvSpPr>
          <p:spPr>
            <a:xfrm>
              <a:off x="8347157" y="4575169"/>
              <a:ext cx="568235" cy="5683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391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45700" tIns="45700" rIns="45700" bIns="457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defRPr/>
              </a:pPr>
              <a:endParaRPr sz="1800" kern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7;p7">
              <a:extLst>
                <a:ext uri="{FF2B5EF4-FFF2-40B4-BE49-F238E27FC236}">
                  <a16:creationId xmlns:a16="http://schemas.microsoft.com/office/drawing/2014/main" id="{7C8C29D3-A217-A8C5-180C-F97E844C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7157" y="2682871"/>
              <a:ext cx="568235" cy="190182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 extrusionOk="0">
                  <a:moveTo>
                    <a:pt x="21600" y="0"/>
                  </a:moveTo>
                  <a:lnTo>
                    <a:pt x="0" y="1170"/>
                  </a:lnTo>
                  <a:lnTo>
                    <a:pt x="0" y="21600"/>
                  </a:lnTo>
                  <a:lnTo>
                    <a:pt x="21600" y="204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45700" tIns="45700" rIns="45700" bIns="45700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800"/>
                <a:buFont typeface="Calibri" panose="020F0502020204030204" pitchFamily="34" charset="0"/>
                <a:buNone/>
                <a:defRPr/>
              </a:pPr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550500" y="759800"/>
            <a:ext cx="6107700" cy="396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550500" y="1353950"/>
            <a:ext cx="2853600" cy="3418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2"/>
          </p:nvPr>
        </p:nvSpPr>
        <p:spPr>
          <a:xfrm>
            <a:off x="3804472" y="1353950"/>
            <a:ext cx="2853600" cy="3418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" name="Google Shape;68;p7">
            <a:extLst>
              <a:ext uri="{FF2B5EF4-FFF2-40B4-BE49-F238E27FC236}">
                <a16:creationId xmlns:a16="http://schemas.microsoft.com/office/drawing/2014/main" id="{59ACCE17-A1FF-0BA4-17B2-D3E90580DB17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3A928F5-B6A3-43D6-BF82-4B92C7E738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82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7FE6529A-9A0B-0509-569E-0C0B97E15CA8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550863" y="760413"/>
            <a:ext cx="61071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0971A729-6071-E211-7A1F-0DB257543E6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550863" y="1354138"/>
            <a:ext cx="6107112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749C44C1-3BB6-3B84-E40D-CD8CE423E59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345488" y="4687888"/>
            <a:ext cx="569912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Font typeface="Arial" panose="020B0604020202020204" pitchFamily="34" charset="0"/>
              <a:buNone/>
              <a:defRPr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defRPr>
            </a:lvl1pPr>
          </a:lstStyle>
          <a:p>
            <a:fld id="{F167A2A6-00CD-4393-9A04-19A5F666615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wUIFKi4V48" TargetMode="External"/><Relationship Id="rId2" Type="http://schemas.openxmlformats.org/officeDocument/2006/relationships/hyperlink" Target="https://realpython.com/face-recognition-with-python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https://www.geeksforgeeks.org/webcam-motion-detector-python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40;p13">
            <a:extLst>
              <a:ext uri="{FF2B5EF4-FFF2-40B4-BE49-F238E27FC236}">
                <a16:creationId xmlns:a16="http://schemas.microsoft.com/office/drawing/2014/main" id="{36585CAA-23E1-58F3-F253-64E7134B8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5EF33B1-1DF8-4F2B-8F91-E57210256C02}" type="slidenum">
              <a:rPr lang="en-US" altLang="en-US"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rPr>
              <a:pPr>
                <a:buFont typeface="Arial" panose="020B0604020202020204" pitchFamily="34" charset="0"/>
                <a:buNone/>
              </a:pPr>
              <a:t>1</a:t>
            </a:fld>
            <a:endParaRPr lang="en-US" altLang="en-US" sz="1300">
              <a:solidFill>
                <a:srgbClr val="FFFFFF"/>
              </a:solidFill>
              <a:latin typeface="Oswald" panose="00000500000000000000" pitchFamily="2" charset="0"/>
              <a:sym typeface="Oswald" panose="00000500000000000000" pitchFamily="2" charset="0"/>
            </a:endParaRPr>
          </a:p>
        </p:txBody>
      </p:sp>
      <p:sp>
        <p:nvSpPr>
          <p:cNvPr id="5123" name="Title 6">
            <a:extLst>
              <a:ext uri="{FF2B5EF4-FFF2-40B4-BE49-F238E27FC236}">
                <a16:creationId xmlns:a16="http://schemas.microsoft.com/office/drawing/2014/main" id="{DDD22567-F9F1-EE55-23A1-93B8292500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919163"/>
            <a:ext cx="6107113" cy="396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Oswald" panose="00000500000000000000" pitchFamily="2" charset="0"/>
              <a:buNone/>
            </a:pPr>
            <a:br>
              <a:rPr lang="en-US" altLang="en-US" sz="3200" dirty="0">
                <a:solidFill>
                  <a:schemeClr val="accent1"/>
                </a:solidFill>
                <a:latin typeface="Oswald" panose="00000500000000000000" pitchFamily="2" charset="0"/>
                <a:cs typeface="Arial" panose="020B0604020202020204" pitchFamily="34" charset="0"/>
                <a:sym typeface="Oswald" panose="00000500000000000000" pitchFamily="2" charset="0"/>
              </a:rPr>
            </a:br>
            <a:br>
              <a:rPr lang="en-US" altLang="en-US" sz="3200" dirty="0">
                <a:solidFill>
                  <a:schemeClr val="accent1"/>
                </a:solidFill>
                <a:latin typeface="Oswald" panose="00000500000000000000" pitchFamily="2" charset="0"/>
                <a:cs typeface="Arial" panose="020B0604020202020204" pitchFamily="34" charset="0"/>
                <a:sym typeface="Oswald" panose="00000500000000000000" pitchFamily="2" charset="0"/>
              </a:rPr>
            </a:br>
            <a:r>
              <a:rPr lang="en-US" altLang="en-US" sz="3200" b="1" dirty="0">
                <a:solidFill>
                  <a:schemeClr val="accent1"/>
                </a:solidFill>
                <a:latin typeface="Oswald" panose="00000500000000000000" pitchFamily="2" charset="0"/>
                <a:cs typeface="Arial" panose="020B0604020202020204" pitchFamily="34" charset="0"/>
                <a:sym typeface="Oswald" panose="00000500000000000000" pitchFamily="2" charset="0"/>
              </a:rPr>
              <a:t>Emergency medical system</a:t>
            </a:r>
            <a:endParaRPr lang="en-US" altLang="en-US" sz="3200" dirty="0">
              <a:solidFill>
                <a:schemeClr val="accent1"/>
              </a:solidFill>
              <a:latin typeface="Oswald" panose="00000500000000000000" pitchFamily="2" charset="0"/>
              <a:cs typeface="Arial" panose="020B0604020202020204" pitchFamily="34" charset="0"/>
              <a:sym typeface="Oswald" panose="00000500000000000000" pitchFamily="2" charset="0"/>
            </a:endParaRPr>
          </a:p>
        </p:txBody>
      </p:sp>
      <p:sp>
        <p:nvSpPr>
          <p:cNvPr id="5124" name="Rectangle 10">
            <a:extLst>
              <a:ext uri="{FF2B5EF4-FFF2-40B4-BE49-F238E27FC236}">
                <a16:creationId xmlns:a16="http://schemas.microsoft.com/office/drawing/2014/main" id="{273247F5-0993-0E8E-6C22-40DD24F0D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52550"/>
            <a:ext cx="45720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dirty="0"/>
              <a:t>Team Members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600" b="1" dirty="0"/>
              <a:t>Vishnu M	                   	20AD039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600" b="1" dirty="0"/>
              <a:t>Dhaanus K                   	20AD007</a:t>
            </a:r>
          </a:p>
          <a:p>
            <a:pPr eaLnBrk="1" hangingPunct="1">
              <a:buNone/>
            </a:pPr>
            <a:r>
              <a:rPr lang="en-US" sz="1600" b="1" dirty="0">
                <a:effectLst/>
              </a:rPr>
              <a:t>Farhan Ahmed khan A  	20AD008</a:t>
            </a:r>
          </a:p>
          <a:p>
            <a:pPr eaLnBrk="1" hangingPunct="1"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Naveen V			20AD020</a:t>
            </a:r>
            <a:endParaRPr lang="en-IN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b="1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b="1" dirty="0"/>
          </a:p>
        </p:txBody>
      </p:sp>
      <p:sp>
        <p:nvSpPr>
          <p:cNvPr id="5125" name="Rectangle 11">
            <a:extLst>
              <a:ext uri="{FF2B5EF4-FFF2-40B4-BE49-F238E27FC236}">
                <a16:creationId xmlns:a16="http://schemas.microsoft.com/office/drawing/2014/main" id="{A6F0829F-042B-95A1-01E7-FAAE97E19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113" y="2759075"/>
            <a:ext cx="2895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 </a:t>
            </a:r>
            <a:r>
              <a:rPr lang="en-US" altLang="en-US" b="1" dirty="0"/>
              <a:t>Guided By</a:t>
            </a:r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 </a:t>
            </a:r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Lakshmi M</a:t>
            </a:r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en-US"/>
              <a:t>Assistant professor, CSE Dept</a:t>
            </a:r>
            <a:endParaRPr lang="en-US" altLang="en-US" dirty="0"/>
          </a:p>
        </p:txBody>
      </p:sp>
      <p:pic>
        <p:nvPicPr>
          <p:cNvPr id="5126" name="Picture 2" descr="SECE-TBI : : Welcome to Sri Eshwar TBI">
            <a:extLst>
              <a:ext uri="{FF2B5EF4-FFF2-40B4-BE49-F238E27FC236}">
                <a16:creationId xmlns:a16="http://schemas.microsoft.com/office/drawing/2014/main" id="{0EAEB45A-31ED-2235-35EB-8CF6E9023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87888"/>
            <a:ext cx="12954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94DBD-B498-9D91-0EF2-5C3D10185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5FB6AD-B4E0-F244-6F16-47A27629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12"/>
            <a:ext cx="9144000" cy="500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62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60F5C9-1CCD-B79A-B8C2-DAF061FCA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8C64-D678-3C2E-2728-2859CFB9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60413"/>
            <a:ext cx="6107112" cy="395287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REFERENCES</a:t>
            </a:r>
            <a:endParaRPr lang="en-US" sz="3200" dirty="0">
              <a:sym typeface="Arial" charset="0"/>
            </a:endParaRPr>
          </a:p>
        </p:txBody>
      </p:sp>
      <p:sp>
        <p:nvSpPr>
          <p:cNvPr id="17411" name="Text Placeholder 2">
            <a:extLst>
              <a:ext uri="{FF2B5EF4-FFF2-40B4-BE49-F238E27FC236}">
                <a16:creationId xmlns:a16="http://schemas.microsoft.com/office/drawing/2014/main" id="{24178108-3CF7-A87F-7DCA-DB9B40A11D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0863" y="1354138"/>
            <a:ext cx="6154737" cy="3417887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Document for face detection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YouTube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Document for motion detection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Slide Number Placeholder 4">
            <a:extLst>
              <a:ext uri="{FF2B5EF4-FFF2-40B4-BE49-F238E27FC236}">
                <a16:creationId xmlns:a16="http://schemas.microsoft.com/office/drawing/2014/main" id="{3C424390-91EE-8DD6-3686-A920F9BD9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0FFCAEC-8735-4B2B-8AEA-6A32803C7CE7}" type="slidenum">
              <a:rPr lang="en-US" altLang="en-US"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rPr>
              <a:pPr>
                <a:buFont typeface="Arial" panose="020B0604020202020204" pitchFamily="34" charset="0"/>
                <a:buNone/>
              </a:pPr>
              <a:t>13</a:t>
            </a:fld>
            <a:endParaRPr lang="en-US" altLang="en-US" sz="1300">
              <a:solidFill>
                <a:srgbClr val="FFFFFF"/>
              </a:solidFill>
              <a:latin typeface="Oswald" panose="00000500000000000000" pitchFamily="2" charset="0"/>
              <a:sym typeface="Oswald" panose="00000500000000000000" pitchFamily="2" charset="0"/>
            </a:endParaRPr>
          </a:p>
        </p:txBody>
      </p:sp>
      <p:pic>
        <p:nvPicPr>
          <p:cNvPr id="17413" name="Picture 2" descr="SECE-TBI : : Welcome to Sri Eshwar TBI">
            <a:extLst>
              <a:ext uri="{FF2B5EF4-FFF2-40B4-BE49-F238E27FC236}">
                <a16:creationId xmlns:a16="http://schemas.microsoft.com/office/drawing/2014/main" id="{1C8AE022-592D-BCCF-32E8-F51F47625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87888"/>
            <a:ext cx="12954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8BD7-4EB2-6F9F-A612-58C98500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5" y="2419350"/>
            <a:ext cx="6107113" cy="395288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THANK YOU</a:t>
            </a:r>
            <a:endParaRPr lang="en-US" sz="3200" dirty="0">
              <a:sym typeface="Arial" charset="0"/>
            </a:endParaRP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FA047BDE-954A-ECCC-2067-644EF0C4C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5EA8E478-14C7-4837-B734-9D9B0DAC28F3}" type="slidenum">
              <a:rPr lang="en-US" altLang="en-US"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rPr>
              <a:pPr>
                <a:buFont typeface="Arial" panose="020B0604020202020204" pitchFamily="34" charset="0"/>
                <a:buNone/>
              </a:pPr>
              <a:t>14</a:t>
            </a:fld>
            <a:endParaRPr lang="en-US" altLang="en-US" sz="1300">
              <a:solidFill>
                <a:srgbClr val="FFFFFF"/>
              </a:solidFill>
              <a:latin typeface="Oswald" panose="00000500000000000000" pitchFamily="2" charset="0"/>
              <a:sym typeface="Oswald" panose="00000500000000000000" pitchFamily="2" charset="0"/>
            </a:endParaRPr>
          </a:p>
        </p:txBody>
      </p:sp>
      <p:pic>
        <p:nvPicPr>
          <p:cNvPr id="18436" name="Picture 2" descr="SECE-TBI : : Welcome to Sri Eshwar TBI">
            <a:extLst>
              <a:ext uri="{FF2B5EF4-FFF2-40B4-BE49-F238E27FC236}">
                <a16:creationId xmlns:a16="http://schemas.microsoft.com/office/drawing/2014/main" id="{9F1C5A95-9DF4-155E-4D4C-333B9DE0E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87888"/>
            <a:ext cx="12954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40;p13">
            <a:extLst>
              <a:ext uri="{FF2B5EF4-FFF2-40B4-BE49-F238E27FC236}">
                <a16:creationId xmlns:a16="http://schemas.microsoft.com/office/drawing/2014/main" id="{977E21FF-9D4F-3DFF-F0FB-5267016FF2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54917849-E386-4557-93A1-99C1CCBC5909}" type="slidenum">
              <a:rPr lang="en-US" altLang="en-US"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rPr>
              <a:pPr>
                <a:buFont typeface="Arial" panose="020B0604020202020204" pitchFamily="34" charset="0"/>
                <a:buNone/>
              </a:pPr>
              <a:t>2</a:t>
            </a:fld>
            <a:endParaRPr lang="en-US" altLang="en-US" sz="1300">
              <a:solidFill>
                <a:srgbClr val="FFFFFF"/>
              </a:solidFill>
              <a:latin typeface="Oswald" panose="00000500000000000000" pitchFamily="2" charset="0"/>
              <a:sym typeface="Oswald" panose="00000500000000000000" pitchFamily="2" charset="0"/>
            </a:endParaRPr>
          </a:p>
        </p:txBody>
      </p:sp>
      <p:pic>
        <p:nvPicPr>
          <p:cNvPr id="9221" name="Picture 2" descr="SECE-TBI : : Welcome to Sri Eshwar TBI">
            <a:extLst>
              <a:ext uri="{FF2B5EF4-FFF2-40B4-BE49-F238E27FC236}">
                <a16:creationId xmlns:a16="http://schemas.microsoft.com/office/drawing/2014/main" id="{348B38DA-79CC-8DA8-2446-41A0584D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87888"/>
            <a:ext cx="12954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8B262438-AAC4-A886-FD60-50A0AF9B5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9550"/>
            <a:ext cx="4572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200" b="1" dirty="0">
                <a:solidFill>
                  <a:schemeClr val="accent1"/>
                </a:solidFill>
                <a:latin typeface="Oswald" panose="00000500000000000000" pitchFamily="2" charset="0"/>
                <a:sym typeface="Oswald" panose="00000500000000000000" pitchFamily="2" charset="0"/>
              </a:rPr>
              <a:t>Outline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C2E55-4F85-201B-48EC-BF241B461D85}"/>
              </a:ext>
            </a:extLst>
          </p:cNvPr>
          <p:cNvSpPr txBox="1"/>
          <p:nvPr/>
        </p:nvSpPr>
        <p:spPr>
          <a:xfrm>
            <a:off x="609600" y="1341894"/>
            <a:ext cx="6553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INTRODUCTION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 STATEMENT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OBJECTIVE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FIELD MARKET ANALYSIS REPORT (EXISTING SCENARIO)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PROPOSED SOLUTION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BLOCK DIAGRAM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IMPLEMENTATION AND RESULTS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kern="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REFERENCES </a:t>
            </a:r>
            <a:br>
              <a:rPr lang="en-US" kern="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</a:br>
            <a:br>
              <a:rPr lang="en-US" kern="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</a:br>
            <a:br>
              <a:rPr lang="en-US" kern="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</a:br>
            <a:endParaRPr lang="en-US" kern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40;p13">
            <a:extLst>
              <a:ext uri="{FF2B5EF4-FFF2-40B4-BE49-F238E27FC236}">
                <a16:creationId xmlns:a16="http://schemas.microsoft.com/office/drawing/2014/main" id="{977E21FF-9D4F-3DFF-F0FB-5267016FF2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54917849-E386-4557-93A1-99C1CCBC5909}" type="slidenum">
              <a:rPr lang="en-US" altLang="en-US"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rPr>
              <a:pPr>
                <a:buFont typeface="Arial" panose="020B0604020202020204" pitchFamily="34" charset="0"/>
                <a:buNone/>
              </a:pPr>
              <a:t>3</a:t>
            </a:fld>
            <a:endParaRPr lang="en-US" altLang="en-US" sz="1300">
              <a:solidFill>
                <a:srgbClr val="FFFFFF"/>
              </a:solidFill>
              <a:latin typeface="Oswald" panose="00000500000000000000" pitchFamily="2" charset="0"/>
              <a:sym typeface="Oswald" panose="00000500000000000000" pitchFamily="2" charset="0"/>
            </a:endParaRPr>
          </a:p>
        </p:txBody>
      </p:sp>
      <p:sp>
        <p:nvSpPr>
          <p:cNvPr id="9219" name="Text Placeholder 7">
            <a:extLst>
              <a:ext uri="{FF2B5EF4-FFF2-40B4-BE49-F238E27FC236}">
                <a16:creationId xmlns:a16="http://schemas.microsoft.com/office/drawing/2014/main" id="{B94A6DA2-5E69-7B7F-A955-28FDB3B8D6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0863" y="1354138"/>
            <a:ext cx="6002337" cy="341788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THE PROBLEMS FACED BY PEOPLE WHO TRAVEL BY AUTONOMOUS CARS. 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AND CHANCE OF HAVING SEVERE HEALTH CONDITIONS.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News Cycle" charset="2"/>
              <a:buChar char="▸"/>
            </a:pPr>
            <a:endParaRPr lang="en-US" altLang="en-US" dirty="0">
              <a:solidFill>
                <a:srgbClr val="062133"/>
              </a:solidFill>
              <a:latin typeface="News Cycle" charset="2"/>
              <a:cs typeface="Arial" panose="020B0604020202020204" pitchFamily="34" charset="0"/>
              <a:sym typeface="News Cycle" charset="2"/>
            </a:endParaRPr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7EDD7DAD-758E-C835-C499-9AE6EFB8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60413"/>
            <a:ext cx="3694112" cy="395287"/>
          </a:xfrm>
        </p:spPr>
        <p:txBody>
          <a:bodyPr/>
          <a:lstStyle/>
          <a:p>
            <a:pPr eaLnBrk="1" fontAlgn="auto" hangingPunct="1">
              <a:lnSpc>
                <a:spcPct val="90000"/>
              </a:lnSpc>
              <a:buClr>
                <a:schemeClr val="accent1"/>
              </a:buClr>
              <a:buFont typeface="Oswald"/>
              <a:buNone/>
              <a:defRPr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Oswald"/>
                <a:cs typeface="Times New Roman" pitchFamily="18" charset="0"/>
                <a:sym typeface="Oswald"/>
              </a:rPr>
              <a:t>ABSTRACT</a:t>
            </a:r>
            <a:endParaRPr lang="en-US" sz="3200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221" name="Picture 2" descr="SECE-TBI : : Welcome to Sri Eshwar TBI">
            <a:extLst>
              <a:ext uri="{FF2B5EF4-FFF2-40B4-BE49-F238E27FC236}">
                <a16:creationId xmlns:a16="http://schemas.microsoft.com/office/drawing/2014/main" id="{348B38DA-79CC-8DA8-2446-41A0584D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87888"/>
            <a:ext cx="12954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EC87-FD2F-6C88-5FF4-FA049E69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60413"/>
            <a:ext cx="6107112" cy="395287"/>
          </a:xfrm>
        </p:spPr>
        <p:txBody>
          <a:bodyPr/>
          <a:lstStyle/>
          <a:p>
            <a:pPr eaLnBrk="1" fontAlgn="auto" hangingPunct="1">
              <a:lnSpc>
                <a:spcPct val="90000"/>
              </a:lnSpc>
              <a:buClr>
                <a:schemeClr val="accent1"/>
              </a:buClr>
              <a:buFont typeface="Oswald"/>
              <a:buNone/>
              <a:defRPr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ea typeface="Oswald"/>
                <a:cs typeface="Times New Roman" pitchFamily="18" charset="0"/>
                <a:sym typeface="Oswald"/>
              </a:rPr>
              <a:t>INTRODUCTION</a:t>
            </a:r>
            <a:endParaRPr lang="en-US" sz="3200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67" name="Text Placeholder 2">
            <a:extLst>
              <a:ext uri="{FF2B5EF4-FFF2-40B4-BE49-F238E27FC236}">
                <a16:creationId xmlns:a16="http://schemas.microsoft.com/office/drawing/2014/main" id="{F8FF5098-C925-9537-A29A-DB9E8AD798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0863" y="1354138"/>
            <a:ext cx="6154737" cy="3417887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We all know that automobile industries have achieved their success in creating autonomous driving systems and we can see  them exist in our daily life.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Have you ever wondered how the safety features would be? So what will happen if your health goes down to critical condition while travelling in a autonomous vehicle? You’ll be moving to the fixed destination with the critical condition you are facing with. </a:t>
            </a:r>
            <a:endParaRPr lang="en-IN" sz="2000" dirty="0">
              <a:solidFill>
                <a:schemeClr val="tx1"/>
              </a:solidFill>
            </a:endParaRPr>
          </a:p>
          <a:p>
            <a:pPr marL="101600" indent="0"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None/>
            </a:pPr>
            <a:endParaRPr lang="en-US" altLang="en-US" dirty="0">
              <a:solidFill>
                <a:srgbClr val="062133"/>
              </a:solidFill>
              <a:latin typeface="News Cycle" charset="2"/>
              <a:cs typeface="Arial" panose="020B0604020202020204" pitchFamily="34" charset="0"/>
              <a:sym typeface="News Cycle" charset="2"/>
            </a:endParaRPr>
          </a:p>
        </p:txBody>
      </p:sp>
      <p:sp>
        <p:nvSpPr>
          <p:cNvPr id="11268" name="Slide Number Placeholder 4">
            <a:extLst>
              <a:ext uri="{FF2B5EF4-FFF2-40B4-BE49-F238E27FC236}">
                <a16:creationId xmlns:a16="http://schemas.microsoft.com/office/drawing/2014/main" id="{0360FDD9-4918-340A-2DD0-DF5AC2251F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D678AED0-CAE7-4B66-95DA-D81D0718E34F}" type="slidenum">
              <a:rPr lang="en-US" altLang="en-US"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rPr>
              <a:pPr>
                <a:buFont typeface="Arial" panose="020B0604020202020204" pitchFamily="34" charset="0"/>
                <a:buNone/>
              </a:pPr>
              <a:t>4</a:t>
            </a:fld>
            <a:endParaRPr lang="en-US" altLang="en-US" sz="1300">
              <a:solidFill>
                <a:srgbClr val="FFFFFF"/>
              </a:solidFill>
              <a:latin typeface="Oswald" panose="00000500000000000000" pitchFamily="2" charset="0"/>
              <a:sym typeface="Oswald" panose="00000500000000000000" pitchFamily="2" charset="0"/>
            </a:endParaRPr>
          </a:p>
        </p:txBody>
      </p:sp>
      <p:pic>
        <p:nvPicPr>
          <p:cNvPr id="11269" name="Picture 2" descr="SECE-TBI : : Welcome to Sri Eshwar TBI">
            <a:extLst>
              <a:ext uri="{FF2B5EF4-FFF2-40B4-BE49-F238E27FC236}">
                <a16:creationId xmlns:a16="http://schemas.microsoft.com/office/drawing/2014/main" id="{C89E8324-EBDF-2E72-93AC-E41DD0092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87888"/>
            <a:ext cx="12954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E886794-E930-C476-47DC-DBBA21C159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71475"/>
            <a:ext cx="6107112" cy="11255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None/>
              <a:defRPr/>
            </a:pP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OBJECTIVE OF THE SYSTEM </a:t>
            </a:r>
            <a:b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endParaRPr lang="en-US" altLang="en-US" sz="3200" dirty="0">
              <a:solidFill>
                <a:schemeClr val="accent1"/>
              </a:solidFill>
              <a:latin typeface="Oswald" charset="0"/>
              <a:cs typeface="Arial" charset="0"/>
              <a:sym typeface="Oswald" charset="0"/>
            </a:endParaRP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5BEA0CEC-F294-7D94-BDBD-48D38368B8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3400" y="1428750"/>
            <a:ext cx="6078537" cy="3114675"/>
          </a:xfrm>
        </p:spPr>
        <p:txBody>
          <a:bodyPr/>
          <a:lstStyle/>
          <a:p>
            <a:pPr marL="0" indent="0" algn="just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When the owner/client gets into some critical situations, the emergency mode will be turned on.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After this, the AI in the vehicle will search for the nearest hospital based on the clients medical records if any incidents happen</a:t>
            </a:r>
          </a:p>
          <a:p>
            <a:pPr algn="just"/>
            <a:endParaRPr lang="en-US" sz="14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if the regular clinic is far away, the AI will search for the best hospitals near by and drive him to the hospital.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</a:rPr>
              <a:t>And side by side the AI will make a call or will send an information to the respective hospital. </a:t>
            </a:r>
            <a:endParaRPr lang="en-IN" sz="1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News Cycle" charset="2"/>
              <a:buChar char="▸"/>
            </a:pPr>
            <a:endParaRPr lang="en-US" altLang="en-US" sz="1400" dirty="0">
              <a:solidFill>
                <a:schemeClr val="tx1"/>
              </a:solidFill>
              <a:latin typeface="News Cycle" charset="2"/>
              <a:cs typeface="Arial" panose="020B0604020202020204" pitchFamily="34" charset="0"/>
              <a:sym typeface="News Cycle" charset="2"/>
            </a:endParaRPr>
          </a:p>
        </p:txBody>
      </p:sp>
      <p:sp>
        <p:nvSpPr>
          <p:cNvPr id="12292" name="Slide Number Placeholder 4">
            <a:extLst>
              <a:ext uri="{FF2B5EF4-FFF2-40B4-BE49-F238E27FC236}">
                <a16:creationId xmlns:a16="http://schemas.microsoft.com/office/drawing/2014/main" id="{D69D3B12-4AC9-D5FE-2F3B-DFBC1D3D1E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AB73ECD6-A7D2-4761-ABC0-80E54DF6028A}" type="slidenum">
              <a:rPr lang="en-US" altLang="en-US"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rPr>
              <a:pPr>
                <a:buFont typeface="Arial" panose="020B0604020202020204" pitchFamily="34" charset="0"/>
                <a:buNone/>
              </a:pPr>
              <a:t>5</a:t>
            </a:fld>
            <a:endParaRPr lang="en-US" altLang="en-US" sz="1300">
              <a:solidFill>
                <a:srgbClr val="FFFFFF"/>
              </a:solidFill>
              <a:latin typeface="Oswald" panose="00000500000000000000" pitchFamily="2" charset="0"/>
              <a:sym typeface="Oswald" panose="00000500000000000000" pitchFamily="2" charset="0"/>
            </a:endParaRPr>
          </a:p>
        </p:txBody>
      </p:sp>
      <p:pic>
        <p:nvPicPr>
          <p:cNvPr id="12293" name="Picture 2" descr="SECE-TBI : : Welcome to Sri Eshwar TBI">
            <a:extLst>
              <a:ext uri="{FF2B5EF4-FFF2-40B4-BE49-F238E27FC236}">
                <a16:creationId xmlns:a16="http://schemas.microsoft.com/office/drawing/2014/main" id="{B5EB1CF3-C029-2A11-AB1F-4CE6ECA1F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87888"/>
            <a:ext cx="12954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5CE0-C8F7-D0A6-D23B-69271231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60413"/>
            <a:ext cx="6107112" cy="395287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EXISTING SCENARIO </a:t>
            </a:r>
            <a:br>
              <a:rPr lang="en-US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endParaRPr lang="en-US" dirty="0">
              <a:sym typeface="Arial" charset="0"/>
            </a:endParaRP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E9B52B02-CD04-7062-BDE6-F153942F69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0863" y="1354138"/>
            <a:ext cx="6078537" cy="3417887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There are more developed automobile industries which provide autonomous driving systems like Tesla , BMW , Benz.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But in these vehicles we don’t think this feature exists and these are just automatic self driving vehicles not an intelligent vehicle. 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We thrive to make it intelligent using AI &amp; ML skills. </a:t>
            </a:r>
            <a:endParaRPr lang="en-I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Slide Number Placeholder 4">
            <a:extLst>
              <a:ext uri="{FF2B5EF4-FFF2-40B4-BE49-F238E27FC236}">
                <a16:creationId xmlns:a16="http://schemas.microsoft.com/office/drawing/2014/main" id="{76E3E694-27C5-A89E-C62E-FAF541C4BC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D25A188-5B6E-4AEC-8986-28248F672A20}" type="slidenum">
              <a:rPr lang="en-US" altLang="en-US"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rPr>
              <a:pPr>
                <a:buFont typeface="Arial" panose="020B0604020202020204" pitchFamily="34" charset="0"/>
                <a:buNone/>
              </a:pPr>
              <a:t>6</a:t>
            </a:fld>
            <a:endParaRPr lang="en-US" altLang="en-US" sz="1300">
              <a:solidFill>
                <a:srgbClr val="FFFFFF"/>
              </a:solidFill>
              <a:latin typeface="Oswald" panose="00000500000000000000" pitchFamily="2" charset="0"/>
              <a:sym typeface="Oswald" panose="00000500000000000000" pitchFamily="2" charset="0"/>
            </a:endParaRPr>
          </a:p>
        </p:txBody>
      </p:sp>
      <p:pic>
        <p:nvPicPr>
          <p:cNvPr id="13317" name="Picture 2" descr="SECE-TBI : : Welcome to Sri Eshwar TBI">
            <a:extLst>
              <a:ext uri="{FF2B5EF4-FFF2-40B4-BE49-F238E27FC236}">
                <a16:creationId xmlns:a16="http://schemas.microsoft.com/office/drawing/2014/main" id="{506B3113-9CA6-AB8F-2FBF-0A01B6EC1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87888"/>
            <a:ext cx="12954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3EC4-F192-B798-33D1-598193E9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60413"/>
            <a:ext cx="6107112" cy="395287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PROPOSED SOLUTION </a:t>
            </a:r>
            <a:br>
              <a:rPr lang="en-US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endParaRPr lang="en-US" dirty="0">
              <a:sym typeface="Arial" charset="0"/>
            </a:endParaRP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E14A1349-CE8E-18D7-B79F-83DCA0358B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0863" y="1354138"/>
            <a:ext cx="6230937" cy="3417887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The vehicle will be provided with an application where the client saves his personal data in that given application.</a:t>
            </a:r>
          </a:p>
          <a:p>
            <a:pPr marL="0" indent="0" algn="just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When the owner/client gets into some critical situations, the emergency mode will be turned on.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After this, the AI in the vehicle will search for the nearest hospital based on the clients medical records </a:t>
            </a: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if the regular clinic is far away, the AI will search for the best hospitals near by and drive him to the hospital.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And side by side the AI will make a call or will send an information to the respective hospital.</a:t>
            </a:r>
            <a:endParaRPr lang="en-US" altLang="en-US" sz="1600" dirty="0">
              <a:solidFill>
                <a:schemeClr val="tx1"/>
              </a:solidFill>
              <a:latin typeface="News Cycle" charset="2"/>
              <a:cs typeface="Arial" panose="020B0604020202020204" pitchFamily="34" charset="0"/>
              <a:sym typeface="News Cycle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6586AEAE-1985-F6E1-1E89-865AF52C4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A9A7F19-2E52-4FFC-AC85-2CCAF1E469B9}" type="slidenum">
              <a:rPr lang="en-US" altLang="en-US"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rPr>
              <a:pPr>
                <a:buFont typeface="Arial" panose="020B0604020202020204" pitchFamily="34" charset="0"/>
                <a:buNone/>
              </a:pPr>
              <a:t>7</a:t>
            </a:fld>
            <a:endParaRPr lang="en-US" altLang="en-US" sz="1300">
              <a:solidFill>
                <a:srgbClr val="FFFFFF"/>
              </a:solidFill>
              <a:latin typeface="Oswald" panose="00000500000000000000" pitchFamily="2" charset="0"/>
              <a:sym typeface="Oswald" panose="00000500000000000000" pitchFamily="2" charset="0"/>
            </a:endParaRPr>
          </a:p>
        </p:txBody>
      </p:sp>
      <p:pic>
        <p:nvPicPr>
          <p:cNvPr id="14341" name="Picture 2" descr="SECE-TBI : : Welcome to Sri Eshwar TBI">
            <a:extLst>
              <a:ext uri="{FF2B5EF4-FFF2-40B4-BE49-F238E27FC236}">
                <a16:creationId xmlns:a16="http://schemas.microsoft.com/office/drawing/2014/main" id="{9353E38F-3D8E-2496-C8DD-527FCE63B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4772025"/>
            <a:ext cx="12954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AD06-EFBB-04A5-09CF-40B46AAC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60413"/>
            <a:ext cx="6107112" cy="395287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BLOCK DIAGRAM </a:t>
            </a:r>
            <a:br>
              <a:rPr lang="en-US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endParaRPr lang="en-US" dirty="0">
              <a:sym typeface="Arial" charset="0"/>
            </a:endParaRP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94286C96-63B2-232A-5116-1AEEA32EB2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4EDA42C-E4CC-41F4-A037-C7E6C87D896A}" type="slidenum">
              <a:rPr lang="en-US" altLang="en-US"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rPr>
              <a:pPr>
                <a:buFont typeface="Arial" panose="020B0604020202020204" pitchFamily="34" charset="0"/>
                <a:buNone/>
              </a:pPr>
              <a:t>8</a:t>
            </a:fld>
            <a:endParaRPr lang="en-US" altLang="en-US" sz="1300">
              <a:solidFill>
                <a:srgbClr val="FFFFFF"/>
              </a:solidFill>
              <a:latin typeface="Oswald" panose="00000500000000000000" pitchFamily="2" charset="0"/>
              <a:sym typeface="Oswald" panose="00000500000000000000" pitchFamily="2" charset="0"/>
            </a:endParaRPr>
          </a:p>
        </p:txBody>
      </p:sp>
      <p:pic>
        <p:nvPicPr>
          <p:cNvPr id="15365" name="Picture 2" descr="SECE-TBI : : Welcome to Sri Eshwar TBI">
            <a:extLst>
              <a:ext uri="{FF2B5EF4-FFF2-40B4-BE49-F238E27FC236}">
                <a16:creationId xmlns:a16="http://schemas.microsoft.com/office/drawing/2014/main" id="{7344F4D5-C5AE-6871-116B-54F165028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87888"/>
            <a:ext cx="12954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F162AF9A-A2BA-CD3B-DB6A-FB99A23C0463}"/>
              </a:ext>
            </a:extLst>
          </p:cNvPr>
          <p:cNvGrpSpPr/>
          <p:nvPr/>
        </p:nvGrpSpPr>
        <p:grpSpPr>
          <a:xfrm>
            <a:off x="264489" y="1352550"/>
            <a:ext cx="6985935" cy="2243561"/>
            <a:chOff x="1491769" y="1602112"/>
            <a:chExt cx="11049401" cy="414707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2870651-C301-ACC9-4356-4281CBF2EFFB}"/>
                </a:ext>
              </a:extLst>
            </p:cNvPr>
            <p:cNvSpPr/>
            <p:nvPr/>
          </p:nvSpPr>
          <p:spPr>
            <a:xfrm>
              <a:off x="1491769" y="3167938"/>
              <a:ext cx="2137275" cy="1068638"/>
            </a:xfrm>
            <a:custGeom>
              <a:avLst/>
              <a:gdLst>
                <a:gd name="connsiteX0" fmla="*/ 0 w 2137276"/>
                <a:gd name="connsiteY0" fmla="*/ 106864 h 1068638"/>
                <a:gd name="connsiteX1" fmla="*/ 106864 w 2137276"/>
                <a:gd name="connsiteY1" fmla="*/ 0 h 1068638"/>
                <a:gd name="connsiteX2" fmla="*/ 2030412 w 2137276"/>
                <a:gd name="connsiteY2" fmla="*/ 0 h 1068638"/>
                <a:gd name="connsiteX3" fmla="*/ 2137276 w 2137276"/>
                <a:gd name="connsiteY3" fmla="*/ 106864 h 1068638"/>
                <a:gd name="connsiteX4" fmla="*/ 2137276 w 2137276"/>
                <a:gd name="connsiteY4" fmla="*/ 961774 h 1068638"/>
                <a:gd name="connsiteX5" fmla="*/ 2030412 w 2137276"/>
                <a:gd name="connsiteY5" fmla="*/ 1068638 h 1068638"/>
                <a:gd name="connsiteX6" fmla="*/ 106864 w 2137276"/>
                <a:gd name="connsiteY6" fmla="*/ 1068638 h 1068638"/>
                <a:gd name="connsiteX7" fmla="*/ 0 w 2137276"/>
                <a:gd name="connsiteY7" fmla="*/ 961774 h 1068638"/>
                <a:gd name="connsiteX8" fmla="*/ 0 w 2137276"/>
                <a:gd name="connsiteY8" fmla="*/ 106864 h 106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7276" h="1068638">
                  <a:moveTo>
                    <a:pt x="0" y="106864"/>
                  </a:moveTo>
                  <a:cubicBezTo>
                    <a:pt x="0" y="47845"/>
                    <a:pt x="47845" y="0"/>
                    <a:pt x="106864" y="0"/>
                  </a:cubicBezTo>
                  <a:lnTo>
                    <a:pt x="2030412" y="0"/>
                  </a:lnTo>
                  <a:cubicBezTo>
                    <a:pt x="2089431" y="0"/>
                    <a:pt x="2137276" y="47845"/>
                    <a:pt x="2137276" y="106864"/>
                  </a:cubicBezTo>
                  <a:lnTo>
                    <a:pt x="2137276" y="961774"/>
                  </a:lnTo>
                  <a:cubicBezTo>
                    <a:pt x="2137276" y="1020793"/>
                    <a:pt x="2089431" y="1068638"/>
                    <a:pt x="2030412" y="1068638"/>
                  </a:cubicBezTo>
                  <a:lnTo>
                    <a:pt x="106864" y="1068638"/>
                  </a:lnTo>
                  <a:cubicBezTo>
                    <a:pt x="47845" y="1068638"/>
                    <a:pt x="0" y="1020793"/>
                    <a:pt x="0" y="961774"/>
                  </a:cubicBezTo>
                  <a:lnTo>
                    <a:pt x="0" y="106864"/>
                  </a:lnTo>
                  <a:close/>
                </a:path>
              </a:pathLst>
            </a:custGeom>
            <a:scene3d>
              <a:camera prst="obliqueTopLeft"/>
              <a:lightRig rig="threePt" dir="t"/>
            </a:scene3d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574" tIns="72574" rIns="72574" bIns="72574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A08E68C-59B1-A7E5-67F5-B3DA95358F2C}"/>
                </a:ext>
              </a:extLst>
            </p:cNvPr>
            <p:cNvSpPr/>
            <p:nvPr/>
          </p:nvSpPr>
          <p:spPr>
            <a:xfrm rot="18770822">
              <a:off x="3404312" y="3175951"/>
              <a:ext cx="1257141" cy="35507"/>
            </a:xfrm>
            <a:custGeom>
              <a:avLst/>
              <a:gdLst>
                <a:gd name="connsiteX0" fmla="*/ 0 w 1257141"/>
                <a:gd name="connsiteY0" fmla="*/ 17753 h 35507"/>
                <a:gd name="connsiteX1" fmla="*/ 1257141 w 1257141"/>
                <a:gd name="connsiteY1" fmla="*/ 17753 h 3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7141" h="35507">
                  <a:moveTo>
                    <a:pt x="0" y="17753"/>
                  </a:moveTo>
                  <a:lnTo>
                    <a:pt x="1257141" y="17753"/>
                  </a:lnTo>
                </a:path>
              </a:pathLst>
            </a:custGeom>
            <a:noFill/>
            <a:scene3d>
              <a:camera prst="obliqueTopLef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841" tIns="-13675" rIns="609842" bIns="-1367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83CF5A8-D69F-9246-3142-54048CDDE111}"/>
                </a:ext>
              </a:extLst>
            </p:cNvPr>
            <p:cNvSpPr/>
            <p:nvPr/>
          </p:nvSpPr>
          <p:spPr>
            <a:xfrm>
              <a:off x="4438228" y="1700808"/>
              <a:ext cx="2137276" cy="1068638"/>
            </a:xfrm>
            <a:custGeom>
              <a:avLst/>
              <a:gdLst>
                <a:gd name="connsiteX0" fmla="*/ 0 w 2137276"/>
                <a:gd name="connsiteY0" fmla="*/ 106864 h 1068638"/>
                <a:gd name="connsiteX1" fmla="*/ 106864 w 2137276"/>
                <a:gd name="connsiteY1" fmla="*/ 0 h 1068638"/>
                <a:gd name="connsiteX2" fmla="*/ 2030412 w 2137276"/>
                <a:gd name="connsiteY2" fmla="*/ 0 h 1068638"/>
                <a:gd name="connsiteX3" fmla="*/ 2137276 w 2137276"/>
                <a:gd name="connsiteY3" fmla="*/ 106864 h 1068638"/>
                <a:gd name="connsiteX4" fmla="*/ 2137276 w 2137276"/>
                <a:gd name="connsiteY4" fmla="*/ 961774 h 1068638"/>
                <a:gd name="connsiteX5" fmla="*/ 2030412 w 2137276"/>
                <a:gd name="connsiteY5" fmla="*/ 1068638 h 1068638"/>
                <a:gd name="connsiteX6" fmla="*/ 106864 w 2137276"/>
                <a:gd name="connsiteY6" fmla="*/ 1068638 h 1068638"/>
                <a:gd name="connsiteX7" fmla="*/ 0 w 2137276"/>
                <a:gd name="connsiteY7" fmla="*/ 961774 h 1068638"/>
                <a:gd name="connsiteX8" fmla="*/ 0 w 2137276"/>
                <a:gd name="connsiteY8" fmla="*/ 106864 h 106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7276" h="1068638">
                  <a:moveTo>
                    <a:pt x="0" y="106864"/>
                  </a:moveTo>
                  <a:cubicBezTo>
                    <a:pt x="0" y="47845"/>
                    <a:pt x="47845" y="0"/>
                    <a:pt x="106864" y="0"/>
                  </a:cubicBezTo>
                  <a:lnTo>
                    <a:pt x="2030412" y="0"/>
                  </a:lnTo>
                  <a:cubicBezTo>
                    <a:pt x="2089431" y="0"/>
                    <a:pt x="2137276" y="47845"/>
                    <a:pt x="2137276" y="106864"/>
                  </a:cubicBezTo>
                  <a:lnTo>
                    <a:pt x="2137276" y="961774"/>
                  </a:lnTo>
                  <a:cubicBezTo>
                    <a:pt x="2137276" y="1020793"/>
                    <a:pt x="2089431" y="1068638"/>
                    <a:pt x="2030412" y="1068638"/>
                  </a:cubicBezTo>
                  <a:lnTo>
                    <a:pt x="106864" y="1068638"/>
                  </a:lnTo>
                  <a:cubicBezTo>
                    <a:pt x="47845" y="1068638"/>
                    <a:pt x="0" y="1020793"/>
                    <a:pt x="0" y="961774"/>
                  </a:cubicBezTo>
                  <a:lnTo>
                    <a:pt x="0" y="106864"/>
                  </a:lnTo>
                  <a:close/>
                </a:path>
              </a:pathLst>
            </a:custGeom>
            <a:scene3d>
              <a:camera prst="obliqueTopLeft"/>
              <a:lightRig rig="threePt" dir="t"/>
            </a:scene3d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574" tIns="72574" rIns="72574" bIns="72574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3751BA0-8257-09F1-E882-3585E323A074}"/>
                </a:ext>
              </a:extLst>
            </p:cNvPr>
            <p:cNvSpPr/>
            <p:nvPr/>
          </p:nvSpPr>
          <p:spPr>
            <a:xfrm>
              <a:off x="6603173" y="2245889"/>
              <a:ext cx="1197496" cy="45719"/>
            </a:xfrm>
            <a:custGeom>
              <a:avLst/>
              <a:gdLst>
                <a:gd name="connsiteX0" fmla="*/ 0 w 1052825"/>
                <a:gd name="connsiteY0" fmla="*/ 17753 h 35507"/>
                <a:gd name="connsiteX1" fmla="*/ 1052825 w 1052825"/>
                <a:gd name="connsiteY1" fmla="*/ 17753 h 3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2825" h="35507">
                  <a:moveTo>
                    <a:pt x="0" y="17753"/>
                  </a:moveTo>
                  <a:lnTo>
                    <a:pt x="1052825" y="17753"/>
                  </a:lnTo>
                </a:path>
              </a:pathLst>
            </a:custGeom>
            <a:noFill/>
            <a:scene3d>
              <a:camera prst="obliqueTopLef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2791" tIns="-8567" rIns="512792" bIns="-85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50FDADF-436F-A847-C229-82C0666D73B5}"/>
                </a:ext>
              </a:extLst>
            </p:cNvPr>
            <p:cNvSpPr/>
            <p:nvPr/>
          </p:nvSpPr>
          <p:spPr>
            <a:xfrm>
              <a:off x="4493484" y="3108161"/>
              <a:ext cx="2137276" cy="1068638"/>
            </a:xfrm>
            <a:custGeom>
              <a:avLst/>
              <a:gdLst>
                <a:gd name="connsiteX0" fmla="*/ 0 w 2137276"/>
                <a:gd name="connsiteY0" fmla="*/ 106864 h 1068638"/>
                <a:gd name="connsiteX1" fmla="*/ 106864 w 2137276"/>
                <a:gd name="connsiteY1" fmla="*/ 0 h 1068638"/>
                <a:gd name="connsiteX2" fmla="*/ 2030412 w 2137276"/>
                <a:gd name="connsiteY2" fmla="*/ 0 h 1068638"/>
                <a:gd name="connsiteX3" fmla="*/ 2137276 w 2137276"/>
                <a:gd name="connsiteY3" fmla="*/ 106864 h 1068638"/>
                <a:gd name="connsiteX4" fmla="*/ 2137276 w 2137276"/>
                <a:gd name="connsiteY4" fmla="*/ 961774 h 1068638"/>
                <a:gd name="connsiteX5" fmla="*/ 2030412 w 2137276"/>
                <a:gd name="connsiteY5" fmla="*/ 1068638 h 1068638"/>
                <a:gd name="connsiteX6" fmla="*/ 106864 w 2137276"/>
                <a:gd name="connsiteY6" fmla="*/ 1068638 h 1068638"/>
                <a:gd name="connsiteX7" fmla="*/ 0 w 2137276"/>
                <a:gd name="connsiteY7" fmla="*/ 961774 h 1068638"/>
                <a:gd name="connsiteX8" fmla="*/ 0 w 2137276"/>
                <a:gd name="connsiteY8" fmla="*/ 106864 h 106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7276" h="1068638">
                  <a:moveTo>
                    <a:pt x="0" y="106864"/>
                  </a:moveTo>
                  <a:cubicBezTo>
                    <a:pt x="0" y="47845"/>
                    <a:pt x="47845" y="0"/>
                    <a:pt x="106864" y="0"/>
                  </a:cubicBezTo>
                  <a:lnTo>
                    <a:pt x="2030412" y="0"/>
                  </a:lnTo>
                  <a:cubicBezTo>
                    <a:pt x="2089431" y="0"/>
                    <a:pt x="2137276" y="47845"/>
                    <a:pt x="2137276" y="106864"/>
                  </a:cubicBezTo>
                  <a:lnTo>
                    <a:pt x="2137276" y="961774"/>
                  </a:lnTo>
                  <a:cubicBezTo>
                    <a:pt x="2137276" y="1020793"/>
                    <a:pt x="2089431" y="1068638"/>
                    <a:pt x="2030412" y="1068638"/>
                  </a:cubicBezTo>
                  <a:lnTo>
                    <a:pt x="106864" y="1068638"/>
                  </a:lnTo>
                  <a:cubicBezTo>
                    <a:pt x="47845" y="1068638"/>
                    <a:pt x="0" y="1020793"/>
                    <a:pt x="0" y="961774"/>
                  </a:cubicBezTo>
                  <a:lnTo>
                    <a:pt x="0" y="106864"/>
                  </a:lnTo>
                  <a:close/>
                </a:path>
              </a:pathLst>
            </a:custGeom>
            <a:scene3d>
              <a:camera prst="obliqueTopLeft"/>
              <a:lightRig rig="threePt" dir="t"/>
            </a:scene3d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574" tIns="72574" rIns="72574" bIns="72574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6D71D0F-81BE-6730-0692-A4003710BAAA}"/>
                </a:ext>
              </a:extLst>
            </p:cNvPr>
            <p:cNvSpPr/>
            <p:nvPr/>
          </p:nvSpPr>
          <p:spPr>
            <a:xfrm flipV="1">
              <a:off x="6637466" y="3561253"/>
              <a:ext cx="1144067" cy="45719"/>
            </a:xfrm>
            <a:custGeom>
              <a:avLst/>
              <a:gdLst>
                <a:gd name="connsiteX0" fmla="*/ 0 w 1052825"/>
                <a:gd name="connsiteY0" fmla="*/ 17753 h 35507"/>
                <a:gd name="connsiteX1" fmla="*/ 1052825 w 1052825"/>
                <a:gd name="connsiteY1" fmla="*/ 17753 h 3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2825" h="35507">
                  <a:moveTo>
                    <a:pt x="0" y="17753"/>
                  </a:moveTo>
                  <a:lnTo>
                    <a:pt x="1052825" y="17753"/>
                  </a:lnTo>
                </a:path>
              </a:pathLst>
            </a:custGeom>
            <a:noFill/>
            <a:scene3d>
              <a:camera prst="obliqueTopLef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2792" tIns="-8568" rIns="512791" bIns="-8567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58A006C-8DCA-200D-0845-21A9E1E9E4B1}"/>
                </a:ext>
              </a:extLst>
            </p:cNvPr>
            <p:cNvSpPr/>
            <p:nvPr/>
          </p:nvSpPr>
          <p:spPr>
            <a:xfrm>
              <a:off x="7781535" y="3141329"/>
              <a:ext cx="4048438" cy="1068638"/>
            </a:xfrm>
            <a:custGeom>
              <a:avLst/>
              <a:gdLst>
                <a:gd name="connsiteX0" fmla="*/ 0 w 2137276"/>
                <a:gd name="connsiteY0" fmla="*/ 106864 h 1068638"/>
                <a:gd name="connsiteX1" fmla="*/ 106864 w 2137276"/>
                <a:gd name="connsiteY1" fmla="*/ 0 h 1068638"/>
                <a:gd name="connsiteX2" fmla="*/ 2030412 w 2137276"/>
                <a:gd name="connsiteY2" fmla="*/ 0 h 1068638"/>
                <a:gd name="connsiteX3" fmla="*/ 2137276 w 2137276"/>
                <a:gd name="connsiteY3" fmla="*/ 106864 h 1068638"/>
                <a:gd name="connsiteX4" fmla="*/ 2137276 w 2137276"/>
                <a:gd name="connsiteY4" fmla="*/ 961774 h 1068638"/>
                <a:gd name="connsiteX5" fmla="*/ 2030412 w 2137276"/>
                <a:gd name="connsiteY5" fmla="*/ 1068638 h 1068638"/>
                <a:gd name="connsiteX6" fmla="*/ 106864 w 2137276"/>
                <a:gd name="connsiteY6" fmla="*/ 1068638 h 1068638"/>
                <a:gd name="connsiteX7" fmla="*/ 0 w 2137276"/>
                <a:gd name="connsiteY7" fmla="*/ 961774 h 1068638"/>
                <a:gd name="connsiteX8" fmla="*/ 0 w 2137276"/>
                <a:gd name="connsiteY8" fmla="*/ 106864 h 106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7276" h="1068638">
                  <a:moveTo>
                    <a:pt x="0" y="106864"/>
                  </a:moveTo>
                  <a:cubicBezTo>
                    <a:pt x="0" y="47845"/>
                    <a:pt x="47845" y="0"/>
                    <a:pt x="106864" y="0"/>
                  </a:cubicBezTo>
                  <a:lnTo>
                    <a:pt x="2030412" y="0"/>
                  </a:lnTo>
                  <a:cubicBezTo>
                    <a:pt x="2089431" y="0"/>
                    <a:pt x="2137276" y="47845"/>
                    <a:pt x="2137276" y="106864"/>
                  </a:cubicBezTo>
                  <a:lnTo>
                    <a:pt x="2137276" y="961774"/>
                  </a:lnTo>
                  <a:cubicBezTo>
                    <a:pt x="2137276" y="1020793"/>
                    <a:pt x="2089431" y="1068638"/>
                    <a:pt x="2030412" y="1068638"/>
                  </a:cubicBezTo>
                  <a:lnTo>
                    <a:pt x="106864" y="1068638"/>
                  </a:lnTo>
                  <a:cubicBezTo>
                    <a:pt x="47845" y="1068638"/>
                    <a:pt x="0" y="1020793"/>
                    <a:pt x="0" y="961774"/>
                  </a:cubicBezTo>
                  <a:lnTo>
                    <a:pt x="0" y="106864"/>
                  </a:lnTo>
                  <a:close/>
                </a:path>
              </a:pathLst>
            </a:custGeom>
            <a:scene3d>
              <a:camera prst="obliqueTopLeft"/>
              <a:lightRig rig="threePt" dir="t"/>
            </a:scene3d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574" tIns="72574" rIns="72574" bIns="72574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1007636-D7BB-A4AB-D0DD-B3C754B8E51E}"/>
                </a:ext>
              </a:extLst>
            </p:cNvPr>
            <p:cNvSpPr/>
            <p:nvPr/>
          </p:nvSpPr>
          <p:spPr>
            <a:xfrm rot="2829178">
              <a:off x="3387609" y="4097649"/>
              <a:ext cx="1257141" cy="35507"/>
            </a:xfrm>
            <a:custGeom>
              <a:avLst/>
              <a:gdLst>
                <a:gd name="connsiteX0" fmla="*/ 0 w 1257141"/>
                <a:gd name="connsiteY0" fmla="*/ 17753 h 35507"/>
                <a:gd name="connsiteX1" fmla="*/ 1257141 w 1257141"/>
                <a:gd name="connsiteY1" fmla="*/ 17753 h 3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7141" h="35507">
                  <a:moveTo>
                    <a:pt x="0" y="17753"/>
                  </a:moveTo>
                  <a:lnTo>
                    <a:pt x="1257141" y="17753"/>
                  </a:lnTo>
                </a:path>
              </a:pathLst>
            </a:custGeom>
            <a:noFill/>
            <a:scene3d>
              <a:camera prst="obliqueTopLef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842" tIns="-13675" rIns="609841" bIns="-1367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5A9A830-C806-2A1E-C7A7-6EA46D081E47}"/>
                </a:ext>
              </a:extLst>
            </p:cNvPr>
            <p:cNvSpPr/>
            <p:nvPr/>
          </p:nvSpPr>
          <p:spPr>
            <a:xfrm>
              <a:off x="4473355" y="4539662"/>
              <a:ext cx="2137276" cy="1068638"/>
            </a:xfrm>
            <a:custGeom>
              <a:avLst/>
              <a:gdLst>
                <a:gd name="connsiteX0" fmla="*/ 0 w 2137276"/>
                <a:gd name="connsiteY0" fmla="*/ 106864 h 1068638"/>
                <a:gd name="connsiteX1" fmla="*/ 106864 w 2137276"/>
                <a:gd name="connsiteY1" fmla="*/ 0 h 1068638"/>
                <a:gd name="connsiteX2" fmla="*/ 2030412 w 2137276"/>
                <a:gd name="connsiteY2" fmla="*/ 0 h 1068638"/>
                <a:gd name="connsiteX3" fmla="*/ 2137276 w 2137276"/>
                <a:gd name="connsiteY3" fmla="*/ 106864 h 1068638"/>
                <a:gd name="connsiteX4" fmla="*/ 2137276 w 2137276"/>
                <a:gd name="connsiteY4" fmla="*/ 961774 h 1068638"/>
                <a:gd name="connsiteX5" fmla="*/ 2030412 w 2137276"/>
                <a:gd name="connsiteY5" fmla="*/ 1068638 h 1068638"/>
                <a:gd name="connsiteX6" fmla="*/ 106864 w 2137276"/>
                <a:gd name="connsiteY6" fmla="*/ 1068638 h 1068638"/>
                <a:gd name="connsiteX7" fmla="*/ 0 w 2137276"/>
                <a:gd name="connsiteY7" fmla="*/ 961774 h 1068638"/>
                <a:gd name="connsiteX8" fmla="*/ 0 w 2137276"/>
                <a:gd name="connsiteY8" fmla="*/ 106864 h 106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7276" h="1068638">
                  <a:moveTo>
                    <a:pt x="0" y="106864"/>
                  </a:moveTo>
                  <a:cubicBezTo>
                    <a:pt x="0" y="47845"/>
                    <a:pt x="47845" y="0"/>
                    <a:pt x="106864" y="0"/>
                  </a:cubicBezTo>
                  <a:lnTo>
                    <a:pt x="2030412" y="0"/>
                  </a:lnTo>
                  <a:cubicBezTo>
                    <a:pt x="2089431" y="0"/>
                    <a:pt x="2137276" y="47845"/>
                    <a:pt x="2137276" y="106864"/>
                  </a:cubicBezTo>
                  <a:lnTo>
                    <a:pt x="2137276" y="961774"/>
                  </a:lnTo>
                  <a:cubicBezTo>
                    <a:pt x="2137276" y="1020793"/>
                    <a:pt x="2089431" y="1068638"/>
                    <a:pt x="2030412" y="1068638"/>
                  </a:cubicBezTo>
                  <a:lnTo>
                    <a:pt x="106864" y="1068638"/>
                  </a:lnTo>
                  <a:cubicBezTo>
                    <a:pt x="47845" y="1068638"/>
                    <a:pt x="0" y="1020793"/>
                    <a:pt x="0" y="961774"/>
                  </a:cubicBezTo>
                  <a:lnTo>
                    <a:pt x="0" y="106864"/>
                  </a:lnTo>
                  <a:close/>
                </a:path>
              </a:pathLst>
            </a:custGeom>
            <a:scene3d>
              <a:camera prst="obliqueTopLeft"/>
              <a:lightRig rig="threePt" dir="t"/>
            </a:scene3d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574" tIns="72574" rIns="72574" bIns="72574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92FA05E-3008-6DB0-E2BB-C5D1C6BEAF3D}"/>
                </a:ext>
              </a:extLst>
            </p:cNvPr>
            <p:cNvSpPr/>
            <p:nvPr/>
          </p:nvSpPr>
          <p:spPr>
            <a:xfrm rot="10800000" flipV="1">
              <a:off x="6610632" y="4922336"/>
              <a:ext cx="1170902" cy="45719"/>
            </a:xfrm>
            <a:custGeom>
              <a:avLst/>
              <a:gdLst>
                <a:gd name="connsiteX0" fmla="*/ 0 w 854910"/>
                <a:gd name="connsiteY0" fmla="*/ 17753 h 35507"/>
                <a:gd name="connsiteX1" fmla="*/ 854910 w 854910"/>
                <a:gd name="connsiteY1" fmla="*/ 17753 h 3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0" h="35507">
                  <a:moveTo>
                    <a:pt x="0" y="17753"/>
                  </a:moveTo>
                  <a:lnTo>
                    <a:pt x="854910" y="17753"/>
                  </a:lnTo>
                </a:path>
              </a:pathLst>
            </a:custGeom>
            <a:noFill/>
            <a:scene3d>
              <a:camera prst="obliqueTopLef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8783" tIns="-3619" rIns="418782" bIns="-361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33EEF9B-E2AA-6D34-2CBA-039D9BAE4C13}"/>
                </a:ext>
              </a:extLst>
            </p:cNvPr>
            <p:cNvSpPr/>
            <p:nvPr/>
          </p:nvSpPr>
          <p:spPr>
            <a:xfrm>
              <a:off x="7847599" y="4680546"/>
              <a:ext cx="3982374" cy="1068638"/>
            </a:xfrm>
            <a:custGeom>
              <a:avLst/>
              <a:gdLst>
                <a:gd name="connsiteX0" fmla="*/ 0 w 2137276"/>
                <a:gd name="connsiteY0" fmla="*/ 106864 h 1068638"/>
                <a:gd name="connsiteX1" fmla="*/ 106864 w 2137276"/>
                <a:gd name="connsiteY1" fmla="*/ 0 h 1068638"/>
                <a:gd name="connsiteX2" fmla="*/ 2030412 w 2137276"/>
                <a:gd name="connsiteY2" fmla="*/ 0 h 1068638"/>
                <a:gd name="connsiteX3" fmla="*/ 2137276 w 2137276"/>
                <a:gd name="connsiteY3" fmla="*/ 106864 h 1068638"/>
                <a:gd name="connsiteX4" fmla="*/ 2137276 w 2137276"/>
                <a:gd name="connsiteY4" fmla="*/ 961774 h 1068638"/>
                <a:gd name="connsiteX5" fmla="*/ 2030412 w 2137276"/>
                <a:gd name="connsiteY5" fmla="*/ 1068638 h 1068638"/>
                <a:gd name="connsiteX6" fmla="*/ 106864 w 2137276"/>
                <a:gd name="connsiteY6" fmla="*/ 1068638 h 1068638"/>
                <a:gd name="connsiteX7" fmla="*/ 0 w 2137276"/>
                <a:gd name="connsiteY7" fmla="*/ 961774 h 1068638"/>
                <a:gd name="connsiteX8" fmla="*/ 0 w 2137276"/>
                <a:gd name="connsiteY8" fmla="*/ 106864 h 106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7276" h="1068638">
                  <a:moveTo>
                    <a:pt x="0" y="106864"/>
                  </a:moveTo>
                  <a:cubicBezTo>
                    <a:pt x="0" y="47845"/>
                    <a:pt x="47845" y="0"/>
                    <a:pt x="106864" y="0"/>
                  </a:cubicBezTo>
                  <a:lnTo>
                    <a:pt x="2030412" y="0"/>
                  </a:lnTo>
                  <a:cubicBezTo>
                    <a:pt x="2089431" y="0"/>
                    <a:pt x="2137276" y="47845"/>
                    <a:pt x="2137276" y="106864"/>
                  </a:cubicBezTo>
                  <a:lnTo>
                    <a:pt x="2137276" y="961774"/>
                  </a:lnTo>
                  <a:cubicBezTo>
                    <a:pt x="2137276" y="1020793"/>
                    <a:pt x="2089431" y="1068638"/>
                    <a:pt x="2030412" y="1068638"/>
                  </a:cubicBezTo>
                  <a:lnTo>
                    <a:pt x="106864" y="1068638"/>
                  </a:lnTo>
                  <a:cubicBezTo>
                    <a:pt x="47845" y="1068638"/>
                    <a:pt x="0" y="1020793"/>
                    <a:pt x="0" y="961774"/>
                  </a:cubicBezTo>
                  <a:lnTo>
                    <a:pt x="0" y="106864"/>
                  </a:lnTo>
                  <a:close/>
                </a:path>
              </a:pathLst>
            </a:custGeom>
            <a:scene3d>
              <a:camera prst="obliqueTopLeft"/>
              <a:lightRig rig="threePt" dir="t"/>
            </a:scene3d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574" tIns="72574" rIns="72574" bIns="72574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89B5523-C62E-D6E5-C5EC-F2A1C5166678}"/>
                </a:ext>
              </a:extLst>
            </p:cNvPr>
            <p:cNvSpPr/>
            <p:nvPr/>
          </p:nvSpPr>
          <p:spPr>
            <a:xfrm>
              <a:off x="7742599" y="1602112"/>
              <a:ext cx="4048439" cy="1068638"/>
            </a:xfrm>
            <a:custGeom>
              <a:avLst/>
              <a:gdLst>
                <a:gd name="connsiteX0" fmla="*/ 0 w 2137276"/>
                <a:gd name="connsiteY0" fmla="*/ 106864 h 1068638"/>
                <a:gd name="connsiteX1" fmla="*/ 106864 w 2137276"/>
                <a:gd name="connsiteY1" fmla="*/ 0 h 1068638"/>
                <a:gd name="connsiteX2" fmla="*/ 2030412 w 2137276"/>
                <a:gd name="connsiteY2" fmla="*/ 0 h 1068638"/>
                <a:gd name="connsiteX3" fmla="*/ 2137276 w 2137276"/>
                <a:gd name="connsiteY3" fmla="*/ 106864 h 1068638"/>
                <a:gd name="connsiteX4" fmla="*/ 2137276 w 2137276"/>
                <a:gd name="connsiteY4" fmla="*/ 961774 h 1068638"/>
                <a:gd name="connsiteX5" fmla="*/ 2030412 w 2137276"/>
                <a:gd name="connsiteY5" fmla="*/ 1068638 h 1068638"/>
                <a:gd name="connsiteX6" fmla="*/ 106864 w 2137276"/>
                <a:gd name="connsiteY6" fmla="*/ 1068638 h 1068638"/>
                <a:gd name="connsiteX7" fmla="*/ 0 w 2137276"/>
                <a:gd name="connsiteY7" fmla="*/ 961774 h 1068638"/>
                <a:gd name="connsiteX8" fmla="*/ 0 w 2137276"/>
                <a:gd name="connsiteY8" fmla="*/ 106864 h 106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7276" h="1068638">
                  <a:moveTo>
                    <a:pt x="0" y="106864"/>
                  </a:moveTo>
                  <a:cubicBezTo>
                    <a:pt x="0" y="47845"/>
                    <a:pt x="47845" y="0"/>
                    <a:pt x="106864" y="0"/>
                  </a:cubicBezTo>
                  <a:lnTo>
                    <a:pt x="2030412" y="0"/>
                  </a:lnTo>
                  <a:cubicBezTo>
                    <a:pt x="2089431" y="0"/>
                    <a:pt x="2137276" y="47845"/>
                    <a:pt x="2137276" y="106864"/>
                  </a:cubicBezTo>
                  <a:lnTo>
                    <a:pt x="2137276" y="961774"/>
                  </a:lnTo>
                  <a:cubicBezTo>
                    <a:pt x="2137276" y="1020793"/>
                    <a:pt x="2089431" y="1068638"/>
                    <a:pt x="2030412" y="1068638"/>
                  </a:cubicBezTo>
                  <a:lnTo>
                    <a:pt x="106864" y="1068638"/>
                  </a:lnTo>
                  <a:cubicBezTo>
                    <a:pt x="47845" y="1068638"/>
                    <a:pt x="0" y="1020793"/>
                    <a:pt x="0" y="961774"/>
                  </a:cubicBezTo>
                  <a:lnTo>
                    <a:pt x="0" y="106864"/>
                  </a:lnTo>
                  <a:close/>
                </a:path>
              </a:pathLst>
            </a:custGeom>
            <a:scene3d>
              <a:camera prst="obliqueTopLeft"/>
              <a:lightRig rig="threePt" dir="t"/>
            </a:scene3d>
            <a:sp3d>
              <a:bevelT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574" tIns="72574" rIns="72574" bIns="72574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7823DE9-727E-11AC-71FC-EFF1F6B390B1}"/>
                </a:ext>
              </a:extLst>
            </p:cNvPr>
            <p:cNvSpPr/>
            <p:nvPr/>
          </p:nvSpPr>
          <p:spPr>
            <a:xfrm>
              <a:off x="3651896" y="3630720"/>
              <a:ext cx="831523" cy="54351"/>
            </a:xfrm>
            <a:custGeom>
              <a:avLst/>
              <a:gdLst>
                <a:gd name="connsiteX0" fmla="*/ 0 w 1257141"/>
                <a:gd name="connsiteY0" fmla="*/ 17753 h 35507"/>
                <a:gd name="connsiteX1" fmla="*/ 1257141 w 1257141"/>
                <a:gd name="connsiteY1" fmla="*/ 17753 h 3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7141" h="35507">
                  <a:moveTo>
                    <a:pt x="0" y="17753"/>
                  </a:moveTo>
                  <a:lnTo>
                    <a:pt x="1257141" y="17753"/>
                  </a:lnTo>
                </a:path>
              </a:pathLst>
            </a:custGeom>
            <a:noFill/>
            <a:scene3d>
              <a:camera prst="obliqueTopLef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841" tIns="-13675" rIns="609842" bIns="-13676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D54CFD-D44E-CE49-C5A4-88E94D384C81}"/>
                </a:ext>
              </a:extLst>
            </p:cNvPr>
            <p:cNvSpPr txBox="1"/>
            <p:nvPr/>
          </p:nvSpPr>
          <p:spPr>
            <a:xfrm>
              <a:off x="1587703" y="3301521"/>
              <a:ext cx="1800201" cy="73957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gency FB" panose="020B0503020202020204" pitchFamily="34" charset="0"/>
                  <a:cs typeface="Aharoni" panose="02010803020104030203" pitchFamily="2" charset="-79"/>
                </a:rPr>
                <a:t>EMS</a:t>
              </a:r>
              <a:endParaRPr lang="en-IN" sz="2000" b="1" dirty="0">
                <a:latin typeface="Agency FB" panose="020B05030202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E78316-FB3E-5C6B-8550-75FC24C2FE33}"/>
                </a:ext>
              </a:extLst>
            </p:cNvPr>
            <p:cNvSpPr txBox="1"/>
            <p:nvPr/>
          </p:nvSpPr>
          <p:spPr>
            <a:xfrm>
              <a:off x="4723056" y="4546392"/>
              <a:ext cx="1512169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gency FB" panose="020B0503020202020204" pitchFamily="34" charset="0"/>
                  <a:cs typeface="Aharoni" panose="02010803020104030203" pitchFamily="2" charset="-79"/>
                </a:rPr>
                <a:t>ACT</a:t>
              </a:r>
              <a:endParaRPr lang="en-IN" sz="2800" b="1" dirty="0">
                <a:latin typeface="Agency FB" panose="020B05030202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C12927-FBBC-E34D-36C3-D4936B85FF4B}"/>
                </a:ext>
              </a:extLst>
            </p:cNvPr>
            <p:cNvSpPr txBox="1"/>
            <p:nvPr/>
          </p:nvSpPr>
          <p:spPr>
            <a:xfrm>
              <a:off x="4723056" y="1874821"/>
              <a:ext cx="1512169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gency FB" panose="020B0503020202020204" pitchFamily="34" charset="0"/>
                  <a:cs typeface="Aharoni" panose="02010803020104030203" pitchFamily="2" charset="-79"/>
                </a:rPr>
                <a:t>SENSE</a:t>
              </a:r>
              <a:endParaRPr lang="en-IN" sz="2800" b="1" dirty="0">
                <a:latin typeface="Agency FB" panose="020B05030202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B8EA8AC-252A-F95F-2106-9610A86376F0}"/>
                </a:ext>
              </a:extLst>
            </p:cNvPr>
            <p:cNvSpPr txBox="1"/>
            <p:nvPr/>
          </p:nvSpPr>
          <p:spPr>
            <a:xfrm>
              <a:off x="4723056" y="3209531"/>
              <a:ext cx="1512169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gency FB" panose="020B0503020202020204" pitchFamily="34" charset="0"/>
                  <a:cs typeface="Aharoni" panose="02010803020104030203" pitchFamily="2" charset="-79"/>
                </a:rPr>
                <a:t>PLAN</a:t>
              </a:r>
              <a:endParaRPr lang="en-IN" sz="2800" b="1" dirty="0">
                <a:latin typeface="Agency FB" panose="020B05030202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2348C8E-039B-80B6-6667-B9D05F54FE7E}"/>
                </a:ext>
              </a:extLst>
            </p:cNvPr>
            <p:cNvSpPr txBox="1"/>
            <p:nvPr/>
          </p:nvSpPr>
          <p:spPr>
            <a:xfrm>
              <a:off x="7527041" y="1620922"/>
              <a:ext cx="5014129" cy="967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 </a:t>
              </a:r>
              <a:r>
                <a:rPr lang="en-US" sz="2000" dirty="0"/>
                <a:t>SENSING INCIDENT</a:t>
              </a:r>
              <a:endParaRPr lang="en-IN" sz="28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4AE682A-7912-D48A-FF0C-5F1D5E4F9DDA}"/>
                </a:ext>
              </a:extLst>
            </p:cNvPr>
            <p:cNvSpPr txBox="1"/>
            <p:nvPr/>
          </p:nvSpPr>
          <p:spPr>
            <a:xfrm>
              <a:off x="8110635" y="3314526"/>
              <a:ext cx="3312366" cy="739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FINDING PATH</a:t>
              </a:r>
              <a:endParaRPr lang="en-IN" sz="2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648DF76-94F0-772C-EE9A-C1C4A40437D2}"/>
                </a:ext>
              </a:extLst>
            </p:cNvPr>
            <p:cNvSpPr txBox="1"/>
            <p:nvPr/>
          </p:nvSpPr>
          <p:spPr>
            <a:xfrm>
              <a:off x="7742600" y="4772576"/>
              <a:ext cx="4502545" cy="682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SETTING THE ROUTE</a:t>
              </a:r>
              <a:endParaRPr lang="en-IN" sz="1800" dirty="0"/>
            </a:p>
          </p:txBody>
        </p:sp>
      </p:grp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03FC-D687-A32A-FEBC-946DC301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14350"/>
            <a:ext cx="6107112" cy="395288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IN" sz="320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STATUS OF THE WORK</a:t>
            </a:r>
            <a:endParaRPr lang="en-US" sz="1100" dirty="0">
              <a:sym typeface="Arial" charset="0"/>
            </a:endParaRPr>
          </a:p>
        </p:txBody>
      </p:sp>
      <p:sp>
        <p:nvSpPr>
          <p:cNvPr id="16387" name="Text Placeholder 2">
            <a:extLst>
              <a:ext uri="{FF2B5EF4-FFF2-40B4-BE49-F238E27FC236}">
                <a16:creationId xmlns:a16="http://schemas.microsoft.com/office/drawing/2014/main" id="{63D48E40-F12D-F079-3CB3-580CD7E8F5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0863" y="1354138"/>
            <a:ext cx="6230937" cy="3417887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Created a automation to for finding a nearby  hospital changing the course of direction to there.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Introduced NLP[Natural language processing] for better interaction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Introduced a motion detection software for collecting info for worst case scenario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Created a drowsiness detection software.</a:t>
            </a:r>
          </a:p>
          <a:p>
            <a:pPr marL="0" indent="0" algn="just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258A52D3-6879-02E3-793A-6EAE74C78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91EBE09-921A-489D-9532-A0E9063E9C8C}" type="slidenum">
              <a:rPr lang="en-US" altLang="en-US" sz="1300">
                <a:solidFill>
                  <a:srgbClr val="FFFFFF"/>
                </a:solidFill>
                <a:latin typeface="Oswald" panose="00000500000000000000" pitchFamily="2" charset="0"/>
                <a:sym typeface="Oswald" panose="00000500000000000000" pitchFamily="2" charset="0"/>
              </a:rPr>
              <a:pPr>
                <a:buFont typeface="Arial" panose="020B0604020202020204" pitchFamily="34" charset="0"/>
                <a:buNone/>
              </a:pPr>
              <a:t>9</a:t>
            </a:fld>
            <a:endParaRPr lang="en-US" altLang="en-US" sz="1300">
              <a:solidFill>
                <a:srgbClr val="FFFFFF"/>
              </a:solidFill>
              <a:latin typeface="Oswald" panose="00000500000000000000" pitchFamily="2" charset="0"/>
              <a:sym typeface="Oswald" panose="00000500000000000000" pitchFamily="2" charset="0"/>
            </a:endParaRPr>
          </a:p>
        </p:txBody>
      </p:sp>
      <p:pic>
        <p:nvPicPr>
          <p:cNvPr id="16389" name="Picture 2" descr="SECE-TBI : : Welcome to Sri Eshwar TBI">
            <a:extLst>
              <a:ext uri="{FF2B5EF4-FFF2-40B4-BE49-F238E27FC236}">
                <a16:creationId xmlns:a16="http://schemas.microsoft.com/office/drawing/2014/main" id="{FE16E7DF-DB74-97F1-9CFB-6326486C5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87888"/>
            <a:ext cx="12954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Jessica template">
  <a:themeElements>
    <a:clrScheme name="Custom 347">
      <a:dk1>
        <a:srgbClr val="062133"/>
      </a:dk1>
      <a:lt1>
        <a:srgbClr val="FFFFFF"/>
      </a:lt1>
      <a:dk2>
        <a:srgbClr val="878E92"/>
      </a:dk2>
      <a:lt2>
        <a:srgbClr val="E9EEF0"/>
      </a:lt2>
      <a:accent1>
        <a:srgbClr val="0DB8CC"/>
      </a:accent1>
      <a:accent2>
        <a:srgbClr val="FFA604"/>
      </a:accent2>
      <a:accent3>
        <a:srgbClr val="00799E"/>
      </a:accent3>
      <a:accent4>
        <a:srgbClr val="32E4C8"/>
      </a:accent4>
      <a:accent5>
        <a:srgbClr val="FFD104"/>
      </a:accent5>
      <a:accent6>
        <a:srgbClr val="2EC9FF"/>
      </a:accent6>
      <a:hlink>
        <a:srgbClr val="0079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526</Words>
  <Application>Microsoft Office PowerPoint</Application>
  <PresentationFormat>On-screen Show (16:9)</PresentationFormat>
  <Paragraphs>92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Times New Roman</vt:lpstr>
      <vt:lpstr>Agency FB</vt:lpstr>
      <vt:lpstr>Oswald</vt:lpstr>
      <vt:lpstr>Wingdings</vt:lpstr>
      <vt:lpstr>Arial</vt:lpstr>
      <vt:lpstr>News Cycle</vt:lpstr>
      <vt:lpstr>Jessica template</vt:lpstr>
      <vt:lpstr>  Emergency medical system</vt:lpstr>
      <vt:lpstr>PowerPoint Presentation</vt:lpstr>
      <vt:lpstr>ABSTRACT</vt:lpstr>
      <vt:lpstr>INTRODUCTION</vt:lpstr>
      <vt:lpstr>                        OBJECTIVE OF THE SYSTEM  </vt:lpstr>
      <vt:lpstr>EXISTING SCENARIO  </vt:lpstr>
      <vt:lpstr>PROPOSED SOLUTION  </vt:lpstr>
      <vt:lpstr>BLOCK DIAGRAM  </vt:lpstr>
      <vt:lpstr>STATUS OF THE WORK</vt:lpstr>
      <vt:lpstr>PowerPoint Presentation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Vishnu M</cp:lastModifiedBy>
  <cp:revision>21</cp:revision>
  <dcterms:modified xsi:type="dcterms:W3CDTF">2022-06-18T04:40:47Z</dcterms:modified>
</cp:coreProperties>
</file>