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359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venir Next LT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1D1"/>
          </a:solidFill>
        </a:fill>
      </a:tcStyle>
    </a:wholeTbl>
    <a:band2H>
      <a:tcTxStyle b="def" i="def"/>
      <a:tcStyle>
        <a:tcBdr/>
        <a:fill>
          <a:solidFill>
            <a:srgbClr val="F7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D9CD"/>
          </a:solidFill>
        </a:fill>
      </a:tcStyle>
    </a:wholeTbl>
    <a:band2H>
      <a:tcTxStyle b="def" i="def"/>
      <a:tcStyle>
        <a:tcBdr/>
        <a:fill>
          <a:solidFill>
            <a:srgbClr val="F4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3D9"/>
          </a:solidFill>
        </a:fill>
      </a:tcStyle>
    </a:wholeTbl>
    <a:band2H>
      <a:tcTxStyle b="def" i="def"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venir Next LT Pro"/>
      </a:defRPr>
    </a:lvl1pPr>
    <a:lvl2pPr indent="228600" latinLnBrk="0">
      <a:defRPr sz="1200">
        <a:latin typeface="+mj-lt"/>
        <a:ea typeface="+mj-ea"/>
        <a:cs typeface="+mj-cs"/>
        <a:sym typeface="Avenir Next LT Pro"/>
      </a:defRPr>
    </a:lvl2pPr>
    <a:lvl3pPr indent="457200" latinLnBrk="0">
      <a:defRPr sz="1200">
        <a:latin typeface="+mj-lt"/>
        <a:ea typeface="+mj-ea"/>
        <a:cs typeface="+mj-cs"/>
        <a:sym typeface="Avenir Next LT Pro"/>
      </a:defRPr>
    </a:lvl3pPr>
    <a:lvl4pPr indent="685800" latinLnBrk="0">
      <a:defRPr sz="1200">
        <a:latin typeface="+mj-lt"/>
        <a:ea typeface="+mj-ea"/>
        <a:cs typeface="+mj-cs"/>
        <a:sym typeface="Avenir Next LT Pro"/>
      </a:defRPr>
    </a:lvl4pPr>
    <a:lvl5pPr indent="914400" latinLnBrk="0">
      <a:defRPr sz="1200">
        <a:latin typeface="+mj-lt"/>
        <a:ea typeface="+mj-ea"/>
        <a:cs typeface="+mj-cs"/>
        <a:sym typeface="Avenir Next LT Pro"/>
      </a:defRPr>
    </a:lvl5pPr>
    <a:lvl6pPr indent="1143000" latinLnBrk="0">
      <a:defRPr sz="1200">
        <a:latin typeface="+mj-lt"/>
        <a:ea typeface="+mj-ea"/>
        <a:cs typeface="+mj-cs"/>
        <a:sym typeface="Avenir Next LT Pro"/>
      </a:defRPr>
    </a:lvl6pPr>
    <a:lvl7pPr indent="1371600" latinLnBrk="0">
      <a:defRPr sz="1200">
        <a:latin typeface="+mj-lt"/>
        <a:ea typeface="+mj-ea"/>
        <a:cs typeface="+mj-cs"/>
        <a:sym typeface="Avenir Next LT Pro"/>
      </a:defRPr>
    </a:lvl7pPr>
    <a:lvl8pPr indent="1600200" latinLnBrk="0">
      <a:defRPr sz="1200">
        <a:latin typeface="+mj-lt"/>
        <a:ea typeface="+mj-ea"/>
        <a:cs typeface="+mj-cs"/>
        <a:sym typeface="Avenir Next LT Pro"/>
      </a:defRPr>
    </a:lvl8pPr>
    <a:lvl9pPr indent="1828800" latinLnBrk="0">
      <a:defRPr sz="1200">
        <a:latin typeface="+mj-lt"/>
        <a:ea typeface="+mj-ea"/>
        <a:cs typeface="+mj-cs"/>
        <a:sym typeface="Avenir Next LT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5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28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29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0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1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407224" y="1122362"/>
            <a:ext cx="7734381" cy="197834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407224" y="3509964"/>
            <a:ext cx="7734381" cy="1747838"/>
          </a:xfrm>
          <a:prstGeom prst="rect">
            <a:avLst/>
          </a:prstGeom>
        </p:spPr>
        <p:txBody>
          <a:bodyPr/>
          <a:lstStyle>
            <a:lvl2pPr marL="0" indent="457200">
              <a:buSzTx/>
              <a:buNone/>
            </a:lvl2pPr>
            <a:lvl3pPr indent="914400"/>
            <a:lvl4pPr marL="0" indent="1371600">
              <a:buSzTx/>
              <a:buNone/>
            </a:lvl4pPr>
            <a:lvl5pPr indent="18288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4" name="Graphic 78"/>
          <p:cNvGrpSpPr/>
          <p:nvPr/>
        </p:nvGrpSpPr>
        <p:grpSpPr>
          <a:xfrm>
            <a:off x="407128" y="3262491"/>
            <a:ext cx="748479" cy="53393"/>
            <a:chOff x="0" y="0"/>
            <a:chExt cx="748478" cy="53392"/>
          </a:xfrm>
        </p:grpSpPr>
        <p:sp>
          <p:nvSpPr>
            <p:cNvPr id="39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3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40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1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42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0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53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54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55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56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3666" y="787069"/>
            <a:ext cx="7737937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xfrm>
            <a:off x="403666" y="2521886"/>
            <a:ext cx="7737937" cy="354904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9" name="Graphic 78"/>
          <p:cNvGrpSpPr/>
          <p:nvPr/>
        </p:nvGrpSpPr>
        <p:grpSpPr>
          <a:xfrm>
            <a:off x="407128" y="2305398"/>
            <a:ext cx="748479" cy="53393"/>
            <a:chOff x="0" y="0"/>
            <a:chExt cx="748478" cy="53392"/>
          </a:xfrm>
        </p:grpSpPr>
        <p:sp>
          <p:nvSpPr>
            <p:cNvPr id="64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8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65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6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67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5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78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79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80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81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407224" y="787069"/>
            <a:ext cx="7734381" cy="231364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407224" y="3509964"/>
            <a:ext cx="7734381" cy="2579688"/>
          </a:xfrm>
          <a:prstGeom prst="rect">
            <a:avLst/>
          </a:prstGeom>
        </p:spPr>
        <p:txBody>
          <a:bodyPr/>
          <a:lstStyle>
            <a:lvl2pPr marL="0" indent="457200">
              <a:buSzTx/>
              <a:buNone/>
            </a:lvl2pPr>
            <a:lvl3pPr indent="914400"/>
            <a:lvl4pPr marL="0" indent="1371600">
              <a:buSzTx/>
              <a:buNone/>
            </a:lvl4pPr>
            <a:lvl5pPr indent="18288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" name="Graphic 78"/>
          <p:cNvGrpSpPr/>
          <p:nvPr/>
        </p:nvGrpSpPr>
        <p:grpSpPr>
          <a:xfrm>
            <a:off x="407128" y="3262491"/>
            <a:ext cx="748479" cy="53393"/>
            <a:chOff x="0" y="0"/>
            <a:chExt cx="748478" cy="53392"/>
          </a:xfrm>
        </p:grpSpPr>
        <p:sp>
          <p:nvSpPr>
            <p:cNvPr id="89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3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90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1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92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0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103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04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05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06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1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403666" y="787069"/>
            <a:ext cx="7737937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half" idx="1"/>
          </p:nvPr>
        </p:nvSpPr>
        <p:spPr>
          <a:xfrm>
            <a:off x="403666" y="2521886"/>
            <a:ext cx="3566727" cy="365507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9" name="Graphic 78"/>
          <p:cNvGrpSpPr/>
          <p:nvPr/>
        </p:nvGrpSpPr>
        <p:grpSpPr>
          <a:xfrm>
            <a:off x="407128" y="2314438"/>
            <a:ext cx="748479" cy="53393"/>
            <a:chOff x="0" y="0"/>
            <a:chExt cx="748478" cy="53392"/>
          </a:xfrm>
        </p:grpSpPr>
        <p:sp>
          <p:nvSpPr>
            <p:cNvPr id="114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8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115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6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17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5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128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29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0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1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3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6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itle Text"/>
          <p:cNvSpPr txBox="1"/>
          <p:nvPr>
            <p:ph type="title"/>
          </p:nvPr>
        </p:nvSpPr>
        <p:spPr>
          <a:xfrm>
            <a:off x="407224" y="787069"/>
            <a:ext cx="773438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407226" y="2521885"/>
            <a:ext cx="3720475" cy="780440"/>
          </a:xfrm>
          <a:prstGeom prst="rect">
            <a:avLst/>
          </a:prstGeom>
        </p:spPr>
        <p:txBody>
          <a:bodyPr anchor="b"/>
          <a:lstStyle>
            <a:lvl1pPr>
              <a:defRPr i="1"/>
            </a:lvl1pPr>
            <a:lvl2pPr marL="0" indent="457200">
              <a:buSzTx/>
              <a:buNone/>
              <a:defRPr i="1"/>
            </a:lvl2pPr>
            <a:lvl3pPr indent="914400">
              <a:defRPr i="1"/>
            </a:lvl3pPr>
            <a:lvl4pPr marL="0" indent="1371600">
              <a:buSzTx/>
              <a:buNone/>
              <a:defRPr i="1"/>
            </a:lvl4pPr>
            <a:lvl5pPr indent="1828800"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Text Placeholder 4"/>
          <p:cNvSpPr/>
          <p:nvPr>
            <p:ph type="body" sz="quarter" idx="21"/>
          </p:nvPr>
        </p:nvSpPr>
        <p:spPr>
          <a:xfrm>
            <a:off x="4402805" y="2521885"/>
            <a:ext cx="3738800" cy="780440"/>
          </a:xfrm>
          <a:prstGeom prst="rect">
            <a:avLst/>
          </a:prstGeom>
        </p:spPr>
        <p:txBody>
          <a:bodyPr anchor="b"/>
          <a:lstStyle/>
          <a:p>
            <a:pPr>
              <a:defRPr i="1"/>
            </a:pP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3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156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7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8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9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4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0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173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4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5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6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9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1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>
            <a:off x="407224" y="787067"/>
            <a:ext cx="3313521" cy="22231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3" name="Body Level One…"/>
          <p:cNvSpPr txBox="1"/>
          <p:nvPr>
            <p:ph type="body" sz="half" idx="1"/>
          </p:nvPr>
        </p:nvSpPr>
        <p:spPr>
          <a:xfrm>
            <a:off x="3979852" y="987427"/>
            <a:ext cx="4161753" cy="48736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Text Placeholder 3"/>
          <p:cNvSpPr/>
          <p:nvPr>
            <p:ph type="body" sz="quarter" idx="21"/>
          </p:nvPr>
        </p:nvSpPr>
        <p:spPr>
          <a:xfrm>
            <a:off x="407224" y="3428999"/>
            <a:ext cx="3313521" cy="24399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90" name="Graphic 78"/>
          <p:cNvGrpSpPr/>
          <p:nvPr/>
        </p:nvGrpSpPr>
        <p:grpSpPr>
          <a:xfrm>
            <a:off x="407128" y="3188269"/>
            <a:ext cx="748479" cy="53393"/>
            <a:chOff x="0" y="0"/>
            <a:chExt cx="748478" cy="53392"/>
          </a:xfrm>
        </p:grpSpPr>
        <p:sp>
          <p:nvSpPr>
            <p:cNvPr id="185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186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7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88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199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200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201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202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3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4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5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itle Text"/>
          <p:cNvSpPr txBox="1"/>
          <p:nvPr>
            <p:ph type="title"/>
          </p:nvPr>
        </p:nvSpPr>
        <p:spPr>
          <a:xfrm>
            <a:off x="407223" y="787067"/>
            <a:ext cx="3019326" cy="22231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9" name="Picture Placeholder 2"/>
          <p:cNvSpPr/>
          <p:nvPr>
            <p:ph type="pic" sz="half" idx="21"/>
          </p:nvPr>
        </p:nvSpPr>
        <p:spPr>
          <a:xfrm>
            <a:off x="3979852" y="987427"/>
            <a:ext cx="4161753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0" name="Body Level One…"/>
          <p:cNvSpPr txBox="1"/>
          <p:nvPr>
            <p:ph type="body" sz="quarter" idx="1"/>
          </p:nvPr>
        </p:nvSpPr>
        <p:spPr>
          <a:xfrm>
            <a:off x="407223" y="3429001"/>
            <a:ext cx="3019326" cy="2439988"/>
          </a:xfrm>
          <a:prstGeom prst="rect">
            <a:avLst/>
          </a:prstGeom>
        </p:spPr>
        <p:txBody>
          <a:bodyPr/>
          <a:lstStyle>
            <a:lvl2pPr marL="0" indent="457200">
              <a:buSzTx/>
              <a:buNone/>
            </a:lvl2pPr>
            <a:lvl3pPr indent="914400"/>
            <a:lvl4pPr marL="0" indent="1371600">
              <a:buSzTx/>
              <a:buNone/>
            </a:lvl4pPr>
            <a:lvl5pPr indent="18288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6" name="Graphic 78"/>
          <p:cNvGrpSpPr/>
          <p:nvPr/>
        </p:nvGrpSpPr>
        <p:grpSpPr>
          <a:xfrm>
            <a:off x="407128" y="3188269"/>
            <a:ext cx="748479" cy="53393"/>
            <a:chOff x="0" y="0"/>
            <a:chExt cx="748478" cy="53392"/>
          </a:xfrm>
        </p:grpSpPr>
        <p:sp>
          <p:nvSpPr>
            <p:cNvPr id="211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15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212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3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14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8"/>
          <p:cNvSpPr/>
          <p:nvPr/>
        </p:nvSpPr>
        <p:spPr>
          <a:xfrm>
            <a:off x="7488752" y="5516667"/>
            <a:ext cx="1872737" cy="1341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9" fill="norm" stroke="1" extrusionOk="0">
                <a:moveTo>
                  <a:pt x="17937" y="3"/>
                </a:moveTo>
                <a:cubicBezTo>
                  <a:pt x="18986" y="37"/>
                  <a:pt x="20040" y="289"/>
                  <a:pt x="21095" y="715"/>
                </a:cubicBezTo>
                <a:lnTo>
                  <a:pt x="21600" y="946"/>
                </a:lnTo>
                <a:lnTo>
                  <a:pt x="21600" y="21559"/>
                </a:lnTo>
                <a:lnTo>
                  <a:pt x="0" y="21559"/>
                </a:lnTo>
                <a:lnTo>
                  <a:pt x="118" y="21345"/>
                </a:lnTo>
                <a:cubicBezTo>
                  <a:pt x="2876" y="16538"/>
                  <a:pt x="5716" y="11869"/>
                  <a:pt x="8292" y="7392"/>
                </a:cubicBezTo>
                <a:cubicBezTo>
                  <a:pt x="10093" y="4261"/>
                  <a:pt x="11919" y="2263"/>
                  <a:pt x="13763" y="1143"/>
                </a:cubicBezTo>
                <a:cubicBezTo>
                  <a:pt x="15145" y="304"/>
                  <a:pt x="16538" y="-41"/>
                  <a:pt x="17937" y="3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" name="Group 19"/>
          <p:cNvGrpSpPr/>
          <p:nvPr/>
        </p:nvGrpSpPr>
        <p:grpSpPr>
          <a:xfrm>
            <a:off x="8274267" y="5204031"/>
            <a:ext cx="680415" cy="802499"/>
            <a:chOff x="0" y="0"/>
            <a:chExt cx="680413" cy="802497"/>
          </a:xfrm>
        </p:grpSpPr>
        <p:sp>
          <p:nvSpPr>
            <p:cNvPr id="3" name="Freeform: Shape 20"/>
            <p:cNvSpPr/>
            <p:nvPr/>
          </p:nvSpPr>
          <p:spPr>
            <a:xfrm>
              <a:off x="192938" y="686290"/>
              <a:ext cx="100616" cy="11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4" y="47"/>
                  </a:moveTo>
                  <a:cubicBezTo>
                    <a:pt x="12705" y="-144"/>
                    <a:pt x="14845" y="255"/>
                    <a:pt x="16585" y="1150"/>
                  </a:cubicBezTo>
                  <a:cubicBezTo>
                    <a:pt x="19568" y="2686"/>
                    <a:pt x="21375" y="5675"/>
                    <a:pt x="19593" y="9646"/>
                  </a:cubicBezTo>
                  <a:cubicBezTo>
                    <a:pt x="17540" y="14217"/>
                    <a:pt x="7922" y="21456"/>
                    <a:pt x="3034" y="19045"/>
                  </a:cubicBezTo>
                  <a:cubicBezTo>
                    <a:pt x="808" y="17945"/>
                    <a:pt x="-225" y="14983"/>
                    <a:pt x="40" y="12345"/>
                  </a:cubicBezTo>
                  <a:cubicBezTo>
                    <a:pt x="412" y="8650"/>
                    <a:pt x="2733" y="5009"/>
                    <a:pt x="5176" y="2486"/>
                  </a:cubicBezTo>
                  <a:cubicBezTo>
                    <a:pt x="6601" y="1020"/>
                    <a:pt x="8583" y="238"/>
                    <a:pt x="10644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4" name="Freeform: Shape 21"/>
            <p:cNvSpPr/>
            <p:nvPr/>
          </p:nvSpPr>
          <p:spPr>
            <a:xfrm>
              <a:off x="3948" y="547082"/>
              <a:ext cx="113511" cy="19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5" name="Freeform: Shape 22"/>
            <p:cNvSpPr/>
            <p:nvPr/>
          </p:nvSpPr>
          <p:spPr>
            <a:xfrm>
              <a:off x="576922" y="648185"/>
              <a:ext cx="103493" cy="94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" name="Graphic 12"/>
            <p:cNvSpPr/>
            <p:nvPr/>
          </p:nvSpPr>
          <p:spPr>
            <a:xfrm>
              <a:off x="152068" y="0"/>
              <a:ext cx="141486" cy="16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7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" name="Graphic 15"/>
            <p:cNvSpPr/>
            <p:nvPr/>
          </p:nvSpPr>
          <p:spPr>
            <a:xfrm>
              <a:off x="512387" y="109100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" name="Graphic 15"/>
            <p:cNvSpPr/>
            <p:nvPr/>
          </p:nvSpPr>
          <p:spPr>
            <a:xfrm>
              <a:off x="0" y="23661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" name="Freeform: Shape 26"/>
            <p:cNvSpPr/>
            <p:nvPr/>
          </p:nvSpPr>
          <p:spPr>
            <a:xfrm>
              <a:off x="309972" y="402358"/>
              <a:ext cx="135927" cy="1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3"/>
                  </a:moveTo>
                  <a:cubicBezTo>
                    <a:pt x="11272" y="-33"/>
                    <a:pt x="21537" y="353"/>
                    <a:pt x="18011" y="7868"/>
                  </a:cubicBezTo>
                  <a:cubicBezTo>
                    <a:pt x="17357" y="9263"/>
                    <a:pt x="16392" y="10290"/>
                    <a:pt x="15446" y="11290"/>
                  </a:cubicBezTo>
                  <a:cubicBezTo>
                    <a:pt x="12790" y="14096"/>
                    <a:pt x="10134" y="16902"/>
                    <a:pt x="7479" y="19708"/>
                  </a:cubicBezTo>
                  <a:cubicBezTo>
                    <a:pt x="6622" y="20613"/>
                    <a:pt x="5576" y="21567"/>
                    <a:pt x="4562" y="21088"/>
                  </a:cubicBezTo>
                  <a:cubicBezTo>
                    <a:pt x="3790" y="20723"/>
                    <a:pt x="3320" y="19635"/>
                    <a:pt x="2950" y="18606"/>
                  </a:cubicBezTo>
                  <a:cubicBezTo>
                    <a:pt x="1371" y="14218"/>
                    <a:pt x="378" y="9408"/>
                    <a:pt x="39" y="4506"/>
                  </a:cubicBezTo>
                  <a:cubicBezTo>
                    <a:pt x="-63" y="3044"/>
                    <a:pt x="-16" y="1301"/>
                    <a:pt x="841" y="477"/>
                  </a:cubicBezTo>
                  <a:cubicBezTo>
                    <a:pt x="1373" y="-31"/>
                    <a:pt x="2061" y="-18"/>
                    <a:pt x="2700" y="13"/>
                  </a:cubicBezTo>
                  <a:cubicBezTo>
                    <a:pt x="3281" y="42"/>
                    <a:pt x="4335" y="11"/>
                    <a:pt x="5636" y="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" name="Freeform: Shape 7"/>
          <p:cNvSpPr/>
          <p:nvPr/>
        </p:nvSpPr>
        <p:spPr>
          <a:xfrm rot="5400000">
            <a:off x="346375" y="-346375"/>
            <a:ext cx="1085314" cy="1778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403667" y="787069"/>
            <a:ext cx="7737938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grpSp>
        <p:nvGrpSpPr>
          <p:cNvPr id="18" name="Graphic 78"/>
          <p:cNvGrpSpPr/>
          <p:nvPr/>
        </p:nvGrpSpPr>
        <p:grpSpPr>
          <a:xfrm>
            <a:off x="407128" y="2347131"/>
            <a:ext cx="748479" cy="53393"/>
            <a:chOff x="0" y="0"/>
            <a:chExt cx="748478" cy="53392"/>
          </a:xfrm>
        </p:grpSpPr>
        <p:sp>
          <p:nvSpPr>
            <p:cNvPr id="13" name="Graphic 78"/>
            <p:cNvSpPr/>
            <p:nvPr/>
          </p:nvSpPr>
          <p:spPr>
            <a:xfrm>
              <a:off x="0" y="27983"/>
              <a:ext cx="746466" cy="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" name="Graphic 78"/>
            <p:cNvGrpSpPr/>
            <p:nvPr/>
          </p:nvGrpSpPr>
          <p:grpSpPr>
            <a:xfrm>
              <a:off x="118" y="-1"/>
              <a:ext cx="748361" cy="53394"/>
              <a:chOff x="0" y="0"/>
              <a:chExt cx="748360" cy="53392"/>
            </a:xfrm>
          </p:grpSpPr>
          <p:sp>
            <p:nvSpPr>
              <p:cNvPr id="14" name="Graphic 78"/>
              <p:cNvSpPr/>
              <p:nvPr/>
            </p:nvSpPr>
            <p:spPr>
              <a:xfrm>
                <a:off x="1264" y="406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980" fill="norm" stroke="1" extrusionOk="0">
                    <a:moveTo>
                      <a:pt x="0" y="339"/>
                    </a:moveTo>
                    <a:cubicBezTo>
                      <a:pt x="4927" y="16049"/>
                      <a:pt x="13516" y="17362"/>
                      <a:pt x="21600" y="19980"/>
                    </a:cubicBezTo>
                    <a:cubicBezTo>
                      <a:pt x="15347" y="4923"/>
                      <a:pt x="8779" y="-1620"/>
                      <a:pt x="0" y="3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5" name="Graphic 78"/>
              <p:cNvSpPr/>
              <p:nvPr/>
            </p:nvSpPr>
            <p:spPr>
              <a:xfrm>
                <a:off x="735660" y="0"/>
                <a:ext cx="12701" cy="12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5017" y="0"/>
                      <a:pt x="7611" y="10743"/>
                      <a:pt x="0" y="21600"/>
                    </a:cubicBezTo>
                    <a:cubicBezTo>
                      <a:pt x="7201" y="21600"/>
                      <a:pt x="14607" y="21600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" name="Graphic 78"/>
              <p:cNvSpPr/>
              <p:nvPr/>
            </p:nvSpPr>
            <p:spPr>
              <a:xfrm>
                <a:off x="0" y="5200"/>
                <a:ext cx="746406" cy="45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5" h="21367" fill="norm" stroke="1" extrusionOk="0">
                    <a:moveTo>
                      <a:pt x="5607" y="21082"/>
                    </a:moveTo>
                    <a:cubicBezTo>
                      <a:pt x="5821" y="19668"/>
                      <a:pt x="6163" y="21439"/>
                      <a:pt x="6412" y="20580"/>
                    </a:cubicBezTo>
                    <a:cubicBezTo>
                      <a:pt x="6410" y="20652"/>
                      <a:pt x="6526" y="20688"/>
                      <a:pt x="6519" y="21010"/>
                    </a:cubicBezTo>
                    <a:cubicBezTo>
                      <a:pt x="6518" y="20437"/>
                      <a:pt x="6807" y="21099"/>
                      <a:pt x="6673" y="20419"/>
                    </a:cubicBezTo>
                    <a:cubicBezTo>
                      <a:pt x="6693" y="20223"/>
                      <a:pt x="7011" y="20223"/>
                      <a:pt x="6851" y="20777"/>
                    </a:cubicBezTo>
                    <a:cubicBezTo>
                      <a:pt x="7291" y="20974"/>
                      <a:pt x="9397" y="21493"/>
                      <a:pt x="9870" y="21225"/>
                    </a:cubicBezTo>
                    <a:cubicBezTo>
                      <a:pt x="9810" y="20813"/>
                      <a:pt x="9663" y="21082"/>
                      <a:pt x="9609" y="20437"/>
                    </a:cubicBezTo>
                    <a:cubicBezTo>
                      <a:pt x="10234" y="20992"/>
                      <a:pt x="10914" y="21260"/>
                      <a:pt x="11501" y="20473"/>
                    </a:cubicBezTo>
                    <a:cubicBezTo>
                      <a:pt x="11331" y="19399"/>
                      <a:pt x="12026" y="20849"/>
                      <a:pt x="11943" y="19471"/>
                    </a:cubicBezTo>
                    <a:cubicBezTo>
                      <a:pt x="11983" y="19793"/>
                      <a:pt x="12189" y="19936"/>
                      <a:pt x="12067" y="20223"/>
                    </a:cubicBezTo>
                    <a:cubicBezTo>
                      <a:pt x="12137" y="20240"/>
                      <a:pt x="12204" y="20348"/>
                      <a:pt x="12254" y="20187"/>
                    </a:cubicBezTo>
                    <a:lnTo>
                      <a:pt x="12165" y="20008"/>
                    </a:lnTo>
                    <a:cubicBezTo>
                      <a:pt x="12400" y="19918"/>
                      <a:pt x="12529" y="20419"/>
                      <a:pt x="12683" y="19829"/>
                    </a:cubicBezTo>
                    <a:lnTo>
                      <a:pt x="12596" y="19560"/>
                    </a:lnTo>
                    <a:cubicBezTo>
                      <a:pt x="12737" y="19525"/>
                      <a:pt x="12854" y="19471"/>
                      <a:pt x="12910" y="20115"/>
                    </a:cubicBezTo>
                    <a:lnTo>
                      <a:pt x="12765" y="20312"/>
                    </a:lnTo>
                    <a:cubicBezTo>
                      <a:pt x="12999" y="20294"/>
                      <a:pt x="13140" y="20258"/>
                      <a:pt x="13335" y="19900"/>
                    </a:cubicBezTo>
                    <a:lnTo>
                      <a:pt x="13265" y="19882"/>
                    </a:lnTo>
                    <a:cubicBezTo>
                      <a:pt x="13514" y="19238"/>
                      <a:pt x="14811" y="18683"/>
                      <a:pt x="15040" y="17878"/>
                    </a:cubicBezTo>
                    <a:lnTo>
                      <a:pt x="14935" y="17377"/>
                    </a:lnTo>
                    <a:lnTo>
                      <a:pt x="15131" y="16948"/>
                    </a:lnTo>
                    <a:cubicBezTo>
                      <a:pt x="15108" y="16948"/>
                      <a:pt x="15037" y="18594"/>
                      <a:pt x="15017" y="18433"/>
                    </a:cubicBezTo>
                    <a:cubicBezTo>
                      <a:pt x="15587" y="18683"/>
                      <a:pt x="18137" y="17162"/>
                      <a:pt x="18256" y="19202"/>
                    </a:cubicBezTo>
                    <a:cubicBezTo>
                      <a:pt x="18444" y="19149"/>
                      <a:pt x="18369" y="19525"/>
                      <a:pt x="18309" y="17860"/>
                    </a:cubicBezTo>
                    <a:cubicBezTo>
                      <a:pt x="18505" y="17932"/>
                      <a:pt x="20040" y="16679"/>
                      <a:pt x="19751" y="18075"/>
                    </a:cubicBezTo>
                    <a:cubicBezTo>
                      <a:pt x="19798" y="18093"/>
                      <a:pt x="19869" y="18021"/>
                      <a:pt x="19912" y="18200"/>
                    </a:cubicBezTo>
                    <a:cubicBezTo>
                      <a:pt x="19827" y="17771"/>
                      <a:pt x="20058" y="17914"/>
                      <a:pt x="19992" y="17735"/>
                    </a:cubicBezTo>
                    <a:cubicBezTo>
                      <a:pt x="21246" y="20437"/>
                      <a:pt x="20766" y="6872"/>
                      <a:pt x="21445" y="1092"/>
                    </a:cubicBezTo>
                    <a:cubicBezTo>
                      <a:pt x="21274" y="895"/>
                      <a:pt x="20714" y="1361"/>
                      <a:pt x="21276" y="537"/>
                    </a:cubicBezTo>
                    <a:cubicBezTo>
                      <a:pt x="20784" y="-107"/>
                      <a:pt x="20365" y="233"/>
                      <a:pt x="19875" y="358"/>
                    </a:cubicBezTo>
                    <a:lnTo>
                      <a:pt x="19901" y="197"/>
                    </a:lnTo>
                    <a:cubicBezTo>
                      <a:pt x="19814" y="-71"/>
                      <a:pt x="19642" y="287"/>
                      <a:pt x="19485" y="0"/>
                    </a:cubicBezTo>
                    <a:cubicBezTo>
                      <a:pt x="18765" y="1146"/>
                      <a:pt x="16106" y="663"/>
                      <a:pt x="15170" y="1182"/>
                    </a:cubicBezTo>
                    <a:lnTo>
                      <a:pt x="15195" y="1110"/>
                    </a:lnTo>
                    <a:cubicBezTo>
                      <a:pt x="13987" y="1020"/>
                      <a:pt x="11966" y="2112"/>
                      <a:pt x="10738" y="1450"/>
                    </a:cubicBezTo>
                    <a:cubicBezTo>
                      <a:pt x="9718" y="4456"/>
                      <a:pt x="7264" y="1020"/>
                      <a:pt x="6070" y="2577"/>
                    </a:cubicBezTo>
                    <a:lnTo>
                      <a:pt x="6097" y="2416"/>
                    </a:lnTo>
                    <a:cubicBezTo>
                      <a:pt x="5811" y="2667"/>
                      <a:pt x="4195" y="2059"/>
                      <a:pt x="3863" y="2291"/>
                    </a:cubicBezTo>
                    <a:lnTo>
                      <a:pt x="3908" y="2381"/>
                    </a:lnTo>
                    <a:cubicBezTo>
                      <a:pt x="3618" y="2774"/>
                      <a:pt x="3658" y="2076"/>
                      <a:pt x="3430" y="1862"/>
                    </a:cubicBezTo>
                    <a:cubicBezTo>
                      <a:pt x="2440" y="5262"/>
                      <a:pt x="1262" y="3526"/>
                      <a:pt x="149" y="2291"/>
                    </a:cubicBezTo>
                    <a:cubicBezTo>
                      <a:pt x="-55" y="6675"/>
                      <a:pt x="-155" y="21493"/>
                      <a:pt x="563" y="19328"/>
                    </a:cubicBezTo>
                    <a:cubicBezTo>
                      <a:pt x="563" y="19328"/>
                      <a:pt x="378" y="19274"/>
                      <a:pt x="378" y="19274"/>
                    </a:cubicBezTo>
                    <a:cubicBezTo>
                      <a:pt x="514" y="19381"/>
                      <a:pt x="419" y="19596"/>
                      <a:pt x="367" y="19829"/>
                    </a:cubicBezTo>
                    <a:cubicBezTo>
                      <a:pt x="414" y="19829"/>
                      <a:pt x="606" y="20187"/>
                      <a:pt x="484" y="19793"/>
                    </a:cubicBezTo>
                    <a:cubicBezTo>
                      <a:pt x="1406" y="20312"/>
                      <a:pt x="2638" y="20688"/>
                      <a:pt x="3442" y="21064"/>
                    </a:cubicBezTo>
                    <a:cubicBezTo>
                      <a:pt x="3729" y="21296"/>
                      <a:pt x="4022" y="20044"/>
                      <a:pt x="4276" y="21368"/>
                    </a:cubicBezTo>
                    <a:cubicBezTo>
                      <a:pt x="4235" y="21028"/>
                      <a:pt x="5586" y="20992"/>
                      <a:pt x="5607" y="2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</p:grpSp>
      </p:grp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467994" y="1600200"/>
            <a:ext cx="8423911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9023237" y="6423344"/>
            <a:ext cx="25921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pc="110" sz="9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36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1pPr>
      <a:lvl2pPr marL="25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2pPr>
      <a:lvl3pPr marL="0" marR="0" indent="457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3pPr>
      <a:lvl4pPr marL="7837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4pPr>
      <a:lvl5pPr marL="0" marR="0" indent="9144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>
            <p:ph type="ctrTitle"/>
          </p:nvPr>
        </p:nvSpPr>
        <p:spPr>
          <a:xfrm>
            <a:off x="407225" y="1122363"/>
            <a:ext cx="8845551" cy="1978345"/>
          </a:xfrm>
          <a:prstGeom prst="rect">
            <a:avLst/>
          </a:prstGeom>
        </p:spPr>
        <p:txBody>
          <a:bodyPr/>
          <a:lstStyle/>
          <a:p>
            <a:pPr algn="ctr">
              <a:defRPr i="0"/>
            </a:pPr>
            <a:r>
              <a:t>CSE423</a:t>
            </a:r>
            <a:br/>
            <a:r>
              <a:t>Virtualization and Cloud Computing</a:t>
            </a:r>
          </a:p>
        </p:txBody>
      </p:sp>
      <p:sp>
        <p:nvSpPr>
          <p:cNvPr id="227" name="Subtitle 2"/>
          <p:cNvSpPr txBox="1"/>
          <p:nvPr>
            <p:ph type="subTitle" sz="half" idx="1"/>
          </p:nvPr>
        </p:nvSpPr>
        <p:spPr>
          <a:xfrm>
            <a:off x="407224" y="3509964"/>
            <a:ext cx="7734381" cy="17478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</a:pPr>
            <a:r>
              <a:t>Faculty Name:</a:t>
            </a:r>
          </a:p>
          <a:p>
            <a:pPr>
              <a:lnSpc>
                <a:spcPct val="99000"/>
              </a:lnSpc>
            </a:pPr>
            <a:r>
              <a:t>Dr. Madhavi Dhingra</a:t>
            </a:r>
          </a:p>
          <a:p>
            <a:pPr>
              <a:lnSpc>
                <a:spcPct val="99000"/>
              </a:lnSpc>
            </a:pPr>
            <a:r>
              <a:t>Assistant Professor</a:t>
            </a:r>
          </a:p>
          <a:p>
            <a:pPr>
              <a:lnSpc>
                <a:spcPct val="99000"/>
              </a:lnSpc>
            </a:pPr>
            <a:r>
              <a:t>Sitting Room-&gt; 34-202</a:t>
            </a:r>
          </a:p>
        </p:txBody>
      </p:sp>
      <p:pic>
        <p:nvPicPr>
          <p:cNvPr id="22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Overview of Distributed Systems</a:t>
            </a:r>
          </a:p>
        </p:txBody>
      </p:sp>
      <p:sp>
        <p:nvSpPr>
          <p:cNvPr id="267" name="Content Placeholder 2"/>
          <p:cNvSpPr txBox="1"/>
          <p:nvPr>
            <p:ph type="body" idx="1"/>
          </p:nvPr>
        </p:nvSpPr>
        <p:spPr>
          <a:xfrm>
            <a:off x="403666" y="2521886"/>
            <a:ext cx="7777541" cy="3978948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▪"/>
              <a:defRPr b="1"/>
            </a:pPr>
            <a:r>
              <a:t> </a:t>
            </a:r>
            <a:r>
              <a:rPr b="0"/>
              <a:t>Provide Concurrency – multiple things can be done at same time.</a:t>
            </a:r>
            <a:endParaRPr b="0"/>
          </a:p>
          <a:p>
            <a:pPr>
              <a:buSzPct val="100000"/>
              <a:buChar char="▪"/>
            </a:pPr>
            <a:r>
              <a:t>Utilization of external resources</a:t>
            </a:r>
          </a:p>
          <a:p>
            <a:pPr>
              <a:buSzPct val="100000"/>
              <a:buChar char="▪"/>
            </a:pPr>
            <a:r>
              <a:t>Cost-effective</a:t>
            </a:r>
          </a:p>
          <a:p>
            <a:pPr>
              <a:buSzPct val="100000"/>
              <a:buChar char="▪"/>
            </a:pPr>
            <a:r>
              <a:t>Overcoming memory constraints</a:t>
            </a:r>
          </a:p>
          <a:p>
            <a:pPr>
              <a:buSzPct val="100000"/>
              <a:buChar char="▪"/>
            </a:pPr>
            <a:r>
              <a:t> Save time and money </a:t>
            </a:r>
          </a:p>
          <a:p>
            <a:pPr>
              <a:buSzPct val="100000"/>
              <a:buChar char="▪"/>
            </a:pPr>
            <a:r>
              <a:t>Global address space provides a user-friendly programming perspective to memory.</a:t>
            </a:r>
          </a:p>
        </p:txBody>
      </p:sp>
      <p:pic>
        <p:nvPicPr>
          <p:cNvPr id="2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4"/>
          <p:cNvSpPr txBox="1"/>
          <p:nvPr/>
        </p:nvSpPr>
        <p:spPr>
          <a:xfrm>
            <a:off x="1297439" y="2143116"/>
            <a:ext cx="39805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SzPct val="100000"/>
              <a:buChar char="❖"/>
              <a:defRPr b="1"/>
            </a:lvl1pPr>
          </a:lstStyle>
          <a:p>
            <a:pPr/>
            <a:r>
              <a:t> Benefits of Parallel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Overview of Distributed Systems</a:t>
            </a:r>
          </a:p>
        </p:txBody>
      </p:sp>
      <p:sp>
        <p:nvSpPr>
          <p:cNvPr id="272" name="Content Placeholder 2"/>
          <p:cNvSpPr txBox="1"/>
          <p:nvPr>
            <p:ph type="body" idx="1"/>
          </p:nvPr>
        </p:nvSpPr>
        <p:spPr>
          <a:xfrm>
            <a:off x="403666" y="2521886"/>
            <a:ext cx="8491920" cy="3907511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▪"/>
              <a:defRPr b="1"/>
            </a:pPr>
            <a:r>
              <a:t> </a:t>
            </a:r>
            <a:r>
              <a:rPr b="0"/>
              <a:t>The distributed Systems are collection of independent computers, interconnected through a network which are capable of collaborating on a task.</a:t>
            </a:r>
            <a:endParaRPr b="0"/>
          </a:p>
          <a:p>
            <a:pPr>
              <a:buSzPct val="100000"/>
              <a:buChar char="▪"/>
            </a:pPr>
            <a:r>
              <a:t>A distributed System can be characterized as collection of multiple autonomous computers that communicate over a communication network and having following features:</a:t>
            </a:r>
          </a:p>
          <a:p>
            <a:pPr lvl="2" marL="457200" indent="0">
              <a:spcBef>
                <a:spcPts val="500"/>
              </a:spcBef>
              <a:buSzPct val="100000"/>
              <a:buChar char="▪"/>
              <a:defRPr sz="1600"/>
            </a:pPr>
            <a:r>
              <a:t>No common physical clock</a:t>
            </a:r>
          </a:p>
          <a:p>
            <a:pPr lvl="2" marL="457200" indent="0">
              <a:spcBef>
                <a:spcPts val="500"/>
              </a:spcBef>
              <a:buSzPct val="100000"/>
              <a:buChar char="▪"/>
              <a:defRPr sz="1600"/>
            </a:pPr>
            <a:r>
              <a:t>Enhanced reliability </a:t>
            </a:r>
          </a:p>
          <a:p>
            <a:pPr lvl="2" marL="457200" indent="0">
              <a:spcBef>
                <a:spcPts val="500"/>
              </a:spcBef>
              <a:buSzPct val="100000"/>
              <a:buChar char="▪"/>
              <a:defRPr sz="1600"/>
            </a:pPr>
            <a:r>
              <a:t>Increased performance/cost ratio</a:t>
            </a:r>
          </a:p>
          <a:p>
            <a:pPr lvl="2" marL="457200" indent="0">
              <a:spcBef>
                <a:spcPts val="500"/>
              </a:spcBef>
              <a:buSzPct val="100000"/>
              <a:buChar char="▪"/>
              <a:defRPr sz="1600"/>
            </a:pPr>
            <a:r>
              <a:t>Access to geographically remote data and resources</a:t>
            </a:r>
          </a:p>
          <a:p>
            <a:pPr lvl="2" marL="457200" indent="0">
              <a:spcBef>
                <a:spcPts val="500"/>
              </a:spcBef>
              <a:buSzPct val="100000"/>
              <a:buChar char="▪"/>
              <a:defRPr sz="1600"/>
            </a:pPr>
            <a:r>
              <a:t>Scalability</a:t>
            </a:r>
          </a:p>
        </p:txBody>
      </p:sp>
      <p:pic>
        <p:nvPicPr>
          <p:cNvPr id="27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TextBox 4"/>
          <p:cNvSpPr txBox="1"/>
          <p:nvPr/>
        </p:nvSpPr>
        <p:spPr>
          <a:xfrm>
            <a:off x="1297440" y="2143116"/>
            <a:ext cx="34090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SzPct val="100000"/>
              <a:buChar char="❖"/>
              <a:defRPr b="1" sz="2000"/>
            </a:lvl1pPr>
          </a:lstStyle>
          <a:p>
            <a:pPr/>
            <a:r>
              <a:t> Distributed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Overview of Distributed Systems</a:t>
            </a:r>
          </a:p>
        </p:txBody>
      </p:sp>
      <p:pic>
        <p:nvPicPr>
          <p:cNvPr id="2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Box 4"/>
          <p:cNvSpPr txBox="1"/>
          <p:nvPr/>
        </p:nvSpPr>
        <p:spPr>
          <a:xfrm>
            <a:off x="1297439" y="2143116"/>
            <a:ext cx="39805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SzPct val="100000"/>
              <a:buChar char="❖"/>
              <a:defRPr b="1"/>
            </a:lvl1pPr>
          </a:lstStyle>
          <a:p>
            <a:pPr/>
            <a:r>
              <a:t> Distributed Systems</a:t>
            </a:r>
          </a:p>
        </p:txBody>
      </p:sp>
      <p:pic>
        <p:nvPicPr>
          <p:cNvPr id="2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255" y="2571743"/>
            <a:ext cx="7012316" cy="385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Course Credits and Weightage</a:t>
            </a:r>
          </a:p>
        </p:txBody>
      </p:sp>
      <p:graphicFrame>
        <p:nvGraphicFramePr>
          <p:cNvPr id="231" name="Content Placeholder 4"/>
          <p:cNvGraphicFramePr/>
          <p:nvPr/>
        </p:nvGraphicFramePr>
        <p:xfrm>
          <a:off x="403225" y="2522538"/>
          <a:ext cx="7739065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34766"/>
                <a:gridCol w="1934766"/>
                <a:gridCol w="1934766"/>
                <a:gridCol w="1934766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Lecture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Tutorials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Practicals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Credits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3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3" name="Table 5"/>
          <p:cNvGraphicFramePr/>
          <p:nvPr/>
        </p:nvGraphicFramePr>
        <p:xfrm>
          <a:off x="465901" y="3643314"/>
          <a:ext cx="6240993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20496"/>
                <a:gridCol w="3120496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Evaluation Criteria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Marks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Attendance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Continuous Assessment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25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Mid-Term Test(MTT)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20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End-Term Test(ETT)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Textbooks and References</a:t>
            </a:r>
          </a:p>
        </p:txBody>
      </p:sp>
      <p:sp>
        <p:nvSpPr>
          <p:cNvPr id="236" name="Content Placeholder 2"/>
          <p:cNvSpPr txBox="1"/>
          <p:nvPr>
            <p:ph type="body" idx="1"/>
          </p:nvPr>
        </p:nvSpPr>
        <p:spPr>
          <a:xfrm>
            <a:off x="403666" y="2521886"/>
            <a:ext cx="7737938" cy="3549046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✓"/>
            </a:pPr>
            <a:r>
              <a:t>Cloud Computing:Fundamentals,Industry Approach and Trends by Rishabh Sharma.Publisher Name-Wiley.</a:t>
            </a:r>
          </a:p>
          <a:p>
            <a:pPr>
              <a:buSzPct val="100000"/>
              <a:buChar char="✓"/>
            </a:pPr>
            <a:r>
              <a:t>Mastering Cloud Computing by Rajkumar Buyya,Christian Vecchiola,S.Thamarai Selvi.Publisher Name- McGraw Hill Education</a:t>
            </a:r>
          </a:p>
          <a:p>
            <a:pPr>
              <a:buSzPct val="100000"/>
              <a:buChar char="✓"/>
            </a:pPr>
            <a:r>
              <a:t>Cloud Computing: A Hands-on Approach by Arshdeep Bahga,Vijay Madisetti. Publisher Name-Universities Press Pvt. Ltd.</a:t>
            </a:r>
          </a:p>
        </p:txBody>
      </p:sp>
      <p:pic>
        <p:nvPicPr>
          <p:cNvPr id="2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Continuous Assessment</a:t>
            </a:r>
          </a:p>
        </p:txBody>
      </p:sp>
      <p:graphicFrame>
        <p:nvGraphicFramePr>
          <p:cNvPr id="240" name="Content Placeholder 3"/>
          <p:cNvGraphicFramePr/>
          <p:nvPr/>
        </p:nvGraphicFramePr>
        <p:xfrm>
          <a:off x="403225" y="2522538"/>
          <a:ext cx="7739065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69532"/>
                <a:gridCol w="3869532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Component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Weightage(%)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Term Paper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Test 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Test 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41" name="TextBox 4"/>
          <p:cNvSpPr txBox="1"/>
          <p:nvPr/>
        </p:nvSpPr>
        <p:spPr>
          <a:xfrm>
            <a:off x="583060" y="4643446"/>
            <a:ext cx="64808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❖"/>
            </a:pPr>
            <a:r>
              <a:t> No Copy + Paste.</a:t>
            </a:r>
          </a:p>
          <a:p>
            <a:pPr>
              <a:buSzPct val="100000"/>
              <a:buChar char="❖"/>
            </a:pPr>
            <a:r>
              <a:t> No Delayed  or Late Submissions Accepted. </a:t>
            </a:r>
          </a:p>
        </p:txBody>
      </p:sp>
      <p:pic>
        <p:nvPicPr>
          <p:cNvPr id="24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Course Syllabus</a:t>
            </a:r>
          </a:p>
        </p:txBody>
      </p:sp>
      <p:pic>
        <p:nvPicPr>
          <p:cNvPr id="2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3157" y="2031002"/>
            <a:ext cx="6286546" cy="4625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Let’s break down the Unit I</a:t>
            </a:r>
          </a:p>
        </p:txBody>
      </p:sp>
      <p:graphicFrame>
        <p:nvGraphicFramePr>
          <p:cNvPr id="249" name="Content Placeholder 6"/>
          <p:cNvGraphicFramePr/>
          <p:nvPr/>
        </p:nvGraphicFramePr>
        <p:xfrm>
          <a:off x="403225" y="2522538"/>
          <a:ext cx="7739065" cy="29667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69532"/>
                <a:gridCol w="3869532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Virtualization Techniques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pc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Overview of Distributed Computing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1. Virtualization Technology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1. Parallel and Distributed Systems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2. Overview of x86 virtualization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2.Parallel Computing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3.Types of Virtualization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3.Parallel Computer Architecture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4.VLAN- Concept and Benefits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4.Distributed Systems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5. SLAN-Concept and Benefits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5. Different types of Computing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6. VSAN-Concept and Benefits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6. Differences and Similarities among types of Computing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7. Revision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pc="0" sz="1800"/>
                      </a:pPr>
                      <a:r>
                        <a:t>7. Revision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Introduction to Terminologies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xfrm>
            <a:off x="403666" y="2521886"/>
            <a:ext cx="7737938" cy="3549046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❖"/>
            </a:pPr>
            <a:r>
              <a:t> Real-ization(Real Environment) – OS with its own Capacities</a:t>
            </a:r>
          </a:p>
          <a:p>
            <a:pPr>
              <a:buSzPct val="100000"/>
              <a:buChar char="❖"/>
            </a:pPr>
            <a:r>
              <a:t>Virtualization – Providing an virtual environment, to testify and execute the problems assuming the scenarios. Virtualization is technology that allows you to create multiple simulated environments or dedicated resources from a single, physical hardware system. </a:t>
            </a:r>
          </a:p>
          <a:p>
            <a:pPr/>
          </a:p>
          <a:p>
            <a:pPr algn="ctr">
              <a:defRPr b="1"/>
            </a:pPr>
            <a:r>
              <a:t>“Virtualization is base foundation towards Cloud Computing.”</a:t>
            </a:r>
          </a:p>
        </p:txBody>
      </p:sp>
      <p:pic>
        <p:nvPicPr>
          <p:cNvPr id="25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Introduction to Terminologies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xfrm>
            <a:off x="403666" y="2521886"/>
            <a:ext cx="7777541" cy="39789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8000"/>
              </a:lnSpc>
              <a:buSzPct val="100000"/>
              <a:buChar char="❖"/>
              <a:defRPr b="1" sz="1700"/>
            </a:pPr>
            <a:r>
              <a:t> Cloud- </a:t>
            </a:r>
            <a:r>
              <a:rPr b="0"/>
              <a:t>The word itself provides the insights that it is a collective set of hardware, storage, services, networks and interfaces that enable the delivery of computing as a service.</a:t>
            </a:r>
          </a:p>
          <a:p>
            <a:pPr>
              <a:lnSpc>
                <a:spcPct val="88000"/>
              </a:lnSpc>
              <a:buSzPct val="100000"/>
              <a:buChar char="❖"/>
              <a:defRPr b="1" sz="1700"/>
            </a:pPr>
            <a:r>
              <a:t>Cloud Services</a:t>
            </a:r>
            <a:r>
              <a:rPr b="0"/>
              <a:t>-These are the certain services in form of software, Infrastructure and storage over the Internet.</a:t>
            </a:r>
          </a:p>
          <a:p>
            <a:pPr>
              <a:lnSpc>
                <a:spcPct val="88000"/>
              </a:lnSpc>
              <a:buSzPct val="100000"/>
              <a:buChar char="❖"/>
              <a:defRPr b="1" sz="1700"/>
            </a:pPr>
            <a:r>
              <a:t>Cloud Computing- </a:t>
            </a:r>
            <a:r>
              <a:rPr b="0"/>
              <a:t>The combined place of hardware and software clustered as on unit to provide the various services over the internet is referred to as Cloud Computing.</a:t>
            </a:r>
          </a:p>
          <a:p>
            <a:pPr>
              <a:lnSpc>
                <a:spcPct val="88000"/>
              </a:lnSpc>
              <a:defRPr sz="1700"/>
            </a:pPr>
            <a:r>
              <a:t>“</a:t>
            </a:r>
            <a:r>
              <a:rPr i="1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</a:t>
            </a:r>
            <a:r>
              <a:t>.”                                               </a:t>
            </a:r>
          </a:p>
          <a:p>
            <a:pPr algn="r">
              <a:lnSpc>
                <a:spcPct val="88000"/>
              </a:lnSpc>
              <a:defRPr sz="1700"/>
            </a:pPr>
            <a:r>
              <a:t>- U.S. National Institute of Standards and Technology (NIST)</a:t>
            </a:r>
          </a:p>
        </p:txBody>
      </p:sp>
      <p:pic>
        <p:nvPicPr>
          <p:cNvPr id="25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  <a:r>
              <a:t>Overview of Distributed Systems</a:t>
            </a:r>
          </a:p>
        </p:txBody>
      </p:sp>
      <p:sp>
        <p:nvSpPr>
          <p:cNvPr id="261" name="Content Placeholder 2"/>
          <p:cNvSpPr txBox="1"/>
          <p:nvPr>
            <p:ph type="body" sz="half" idx="1"/>
          </p:nvPr>
        </p:nvSpPr>
        <p:spPr>
          <a:xfrm>
            <a:off x="403666" y="2521886"/>
            <a:ext cx="7706101" cy="2264436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▪"/>
              <a:defRPr b="1"/>
            </a:pPr>
            <a:r>
              <a:t> </a:t>
            </a:r>
            <a:r>
              <a:rPr b="0"/>
              <a:t>The system is referred to be parallel system when multiple processor have direct access to shared memory which forms a common address space.</a:t>
            </a:r>
            <a:endParaRPr b="0"/>
          </a:p>
          <a:p>
            <a:pPr>
              <a:buSzPct val="100000"/>
              <a:buChar char="▪"/>
            </a:pPr>
            <a:r>
              <a:t>These systems have, single system wide primary memory( address space) that is shared by all the processors. </a:t>
            </a:r>
          </a:p>
        </p:txBody>
      </p:sp>
      <p:pic>
        <p:nvPicPr>
          <p:cNvPr id="2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extBox 4"/>
          <p:cNvSpPr txBox="1"/>
          <p:nvPr/>
        </p:nvSpPr>
        <p:spPr>
          <a:xfrm>
            <a:off x="1297440" y="2143116"/>
            <a:ext cx="276608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SzPct val="100000"/>
              <a:buChar char="❖"/>
              <a:defRPr b="1" sz="2000"/>
            </a:lvl1pPr>
          </a:lstStyle>
          <a:p>
            <a:pPr/>
            <a:r>
              <a:t> Parallel Systems</a:t>
            </a:r>
          </a:p>
        </p:txBody>
      </p:sp>
      <p:pic>
        <p:nvPicPr>
          <p:cNvPr id="26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20997" r="0" b="0"/>
          <a:stretch>
            <a:fillRect/>
          </a:stretch>
        </p:blipFill>
        <p:spPr>
          <a:xfrm>
            <a:off x="1894662" y="4330653"/>
            <a:ext cx="4929223" cy="2514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PU templte1">
  <a:themeElements>
    <a:clrScheme name="LPU templte1">
      <a:dk1>
        <a:srgbClr val="000000"/>
      </a:dk1>
      <a:lt1>
        <a:srgbClr val="F3F0E9"/>
      </a:lt1>
      <a:dk2>
        <a:srgbClr val="A7A7A7"/>
      </a:dk2>
      <a:lt2>
        <a:srgbClr val="535353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0000FF"/>
      </a:hlink>
      <a:folHlink>
        <a:srgbClr val="FF00FF"/>
      </a:folHlink>
    </a:clrScheme>
    <a:fontScheme name="LPU templte1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LPU templ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PU templte1">
  <a:themeElements>
    <a:clrScheme name="LPU templt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0000FF"/>
      </a:hlink>
      <a:folHlink>
        <a:srgbClr val="FF00FF"/>
      </a:folHlink>
    </a:clrScheme>
    <a:fontScheme name="LPU templte1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LPU templ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