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1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3DFBC6-EC48-47EA-8601-BB38992CABC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122352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3DFBC6-EC48-47EA-8601-BB38992CABC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389338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3DFBC6-EC48-47EA-8601-BB38992CABC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363289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3DFBC6-EC48-47EA-8601-BB38992CABC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262538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3DFBC6-EC48-47EA-8601-BB38992CABC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71708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3DFBC6-EC48-47EA-8601-BB38992CABC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417137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3DFBC6-EC48-47EA-8601-BB38992CABC9}"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25706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3DFBC6-EC48-47EA-8601-BB38992CABC9}"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184962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DFBC6-EC48-47EA-8601-BB38992CABC9}"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429447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3DFBC6-EC48-47EA-8601-BB38992CABC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103427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3DFBC6-EC48-47EA-8601-BB38992CABC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D1DB9-238D-4A7E-88E9-FB883EB43240}" type="slidenum">
              <a:rPr lang="en-US" smtClean="0"/>
              <a:t>‹#›</a:t>
            </a:fld>
            <a:endParaRPr lang="en-US"/>
          </a:p>
        </p:txBody>
      </p:sp>
    </p:spTree>
    <p:extLst>
      <p:ext uri="{BB962C8B-B14F-4D97-AF65-F5344CB8AC3E}">
        <p14:creationId xmlns:p14="http://schemas.microsoft.com/office/powerpoint/2010/main" val="130557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DFBC6-EC48-47EA-8601-BB38992CABC9}" type="datetimeFigureOut">
              <a:rPr lang="en-US" smtClean="0"/>
              <a:t>11/28/2020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D1DB9-238D-4A7E-88E9-FB883EB43240}" type="slidenum">
              <a:rPr lang="en-US" smtClean="0"/>
              <a:t>‹#›</a:t>
            </a:fld>
            <a:endParaRPr lang="en-US"/>
          </a:p>
        </p:txBody>
      </p:sp>
    </p:spTree>
    <p:extLst>
      <p:ext uri="{BB962C8B-B14F-4D97-AF65-F5344CB8AC3E}">
        <p14:creationId xmlns:p14="http://schemas.microsoft.com/office/powerpoint/2010/main" val="434318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55258"/>
            <a:ext cx="12192000" cy="954107"/>
          </a:xfrm>
          <a:prstGeom prst="rect">
            <a:avLst/>
          </a:prstGeom>
          <a:noFill/>
        </p:spPr>
        <p:txBody>
          <a:bodyPr wrap="square" rtlCol="0">
            <a:spAutoFit/>
          </a:bodyPr>
          <a:lstStyle/>
          <a:p>
            <a:pPr algn="ctr"/>
            <a:r>
              <a:rPr lang="en-IN" sz="2800" b="1" dirty="0" smtClean="0">
                <a:solidFill>
                  <a:schemeClr val="bg2">
                    <a:lumMod val="25000"/>
                  </a:schemeClr>
                </a:solidFill>
                <a:latin typeface="SF Pro Display" panose="00000400000000000000" pitchFamily="2" charset="0"/>
                <a:ea typeface="SF Pro Display" panose="00000400000000000000" pitchFamily="2" charset="0"/>
              </a:rPr>
              <a:t>GDP of India Forecasting Using Machine Learning and Deep learning</a:t>
            </a:r>
          </a:p>
          <a:p>
            <a:pPr algn="ctr"/>
            <a:r>
              <a:rPr lang="en-IN" sz="2800" dirty="0" smtClean="0">
                <a:solidFill>
                  <a:schemeClr val="bg2">
                    <a:lumMod val="25000"/>
                  </a:schemeClr>
                </a:solidFill>
                <a:latin typeface="SF Pro Display" panose="00000400000000000000" pitchFamily="2" charset="0"/>
                <a:ea typeface="SF Pro Display" panose="00000400000000000000" pitchFamily="2" charset="0"/>
              </a:rPr>
              <a:t>Literature review</a:t>
            </a:r>
            <a:endParaRPr lang="en-US" sz="2800" dirty="0">
              <a:solidFill>
                <a:schemeClr val="bg2">
                  <a:lumMod val="25000"/>
                </a:schemeClr>
              </a:solidFill>
              <a:latin typeface="SF Pro Display" panose="00000400000000000000" pitchFamily="2" charset="0"/>
              <a:ea typeface="SF Pro Display" panose="00000400000000000000" pitchFamily="2" charset="0"/>
            </a:endParaRPr>
          </a:p>
        </p:txBody>
      </p:sp>
      <p:sp>
        <p:nvSpPr>
          <p:cNvPr id="9" name="TextBox 8"/>
          <p:cNvSpPr txBox="1"/>
          <p:nvPr/>
        </p:nvSpPr>
        <p:spPr>
          <a:xfrm>
            <a:off x="5617343" y="194044"/>
            <a:ext cx="957313" cy="369332"/>
          </a:xfrm>
          <a:prstGeom prst="rect">
            <a:avLst/>
          </a:prstGeom>
          <a:noFill/>
        </p:spPr>
        <p:txBody>
          <a:bodyPr wrap="none" rtlCol="0">
            <a:spAutoFit/>
          </a:bodyPr>
          <a:lstStyle/>
          <a:p>
            <a:r>
              <a:rPr lang="en-IN" dirty="0" smtClean="0">
                <a:solidFill>
                  <a:schemeClr val="tx1">
                    <a:lumMod val="75000"/>
                    <a:lumOff val="25000"/>
                  </a:schemeClr>
                </a:solidFill>
                <a:latin typeface="SF Pro Display" panose="00000400000000000000" pitchFamily="2" charset="0"/>
                <a:ea typeface="SF Pro Display" panose="00000400000000000000" pitchFamily="2" charset="0"/>
              </a:rPr>
              <a:t>Group 5</a:t>
            </a:r>
            <a:endParaRPr lang="en-US" dirty="0">
              <a:solidFill>
                <a:schemeClr val="tx1">
                  <a:lumMod val="75000"/>
                  <a:lumOff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031343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461665"/>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https://numpy.org/doc/stable/user/quickstart.html</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1300285" y="1281931"/>
            <a:ext cx="9362830" cy="2554545"/>
          </a:xfrm>
          <a:prstGeom prst="rect">
            <a:avLst/>
          </a:prstGeom>
          <a:noFill/>
        </p:spPr>
        <p:txBody>
          <a:bodyPr wrap="square" numCol="1" rtlCol="0">
            <a:spAutoFit/>
          </a:bodyPr>
          <a:lstStyle/>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We used </a:t>
            </a:r>
            <a:r>
              <a:rPr lang="en-IN" sz="2000" dirty="0" err="1" smtClean="0">
                <a:solidFill>
                  <a:schemeClr val="bg2">
                    <a:lumMod val="25000"/>
                  </a:schemeClr>
                </a:solidFill>
                <a:latin typeface="SF Pro Display" panose="00000400000000000000" pitchFamily="2" charset="0"/>
                <a:ea typeface="SF Pro Display" panose="00000400000000000000" pitchFamily="2" charset="0"/>
              </a:rPr>
              <a:t>numpy</a:t>
            </a:r>
            <a:r>
              <a:rPr lang="en-IN" sz="2000" dirty="0" smtClean="0">
                <a:solidFill>
                  <a:schemeClr val="bg2">
                    <a:lumMod val="25000"/>
                  </a:schemeClr>
                </a:solidFill>
                <a:latin typeface="SF Pro Display" panose="00000400000000000000" pitchFamily="2" charset="0"/>
                <a:ea typeface="SF Pro Display" panose="00000400000000000000" pitchFamily="2" charset="0"/>
              </a:rPr>
              <a:t> </a:t>
            </a:r>
            <a:r>
              <a:rPr lang="en-IN" sz="2000" dirty="0">
                <a:solidFill>
                  <a:schemeClr val="bg2">
                    <a:lumMod val="25000"/>
                  </a:schemeClr>
                </a:solidFill>
                <a:latin typeface="SF Pro Display" panose="00000400000000000000" pitchFamily="2" charset="0"/>
                <a:ea typeface="SF Pro Display" panose="00000400000000000000" pitchFamily="2" charset="0"/>
              </a:rPr>
              <a:t>d</a:t>
            </a:r>
            <a:r>
              <a:rPr lang="en-IN" sz="2000" dirty="0" smtClean="0">
                <a:solidFill>
                  <a:schemeClr val="bg2">
                    <a:lumMod val="25000"/>
                  </a:schemeClr>
                </a:solidFill>
                <a:latin typeface="SF Pro Display" panose="00000400000000000000" pitchFamily="2" charset="0"/>
                <a:ea typeface="SF Pro Display" panose="00000400000000000000" pitchFamily="2" charset="0"/>
              </a:rPr>
              <a:t>ocumentations to learn more about </a:t>
            </a:r>
            <a:r>
              <a:rPr lang="en-IN" sz="2000" dirty="0" err="1" smtClean="0">
                <a:solidFill>
                  <a:schemeClr val="bg2">
                    <a:lumMod val="25000"/>
                  </a:schemeClr>
                </a:solidFill>
                <a:latin typeface="SF Pro Display" panose="00000400000000000000" pitchFamily="2" charset="0"/>
                <a:ea typeface="SF Pro Display" panose="00000400000000000000" pitchFamily="2" charset="0"/>
              </a:rPr>
              <a:t>Numpy</a:t>
            </a:r>
            <a:r>
              <a:rPr lang="en-IN" sz="2000" dirty="0" smtClean="0">
                <a:solidFill>
                  <a:schemeClr val="bg2">
                    <a:lumMod val="25000"/>
                  </a:schemeClr>
                </a:solidFill>
                <a:latin typeface="SF Pro Display" panose="00000400000000000000" pitchFamily="2" charset="0"/>
                <a:ea typeface="SF Pro Display" panose="00000400000000000000" pitchFamily="2" charset="0"/>
              </a:rPr>
              <a:t> for data analysis </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This tutorial is intended as a quick overview of algebra and arrays in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NumPy</a:t>
            </a:r>
            <a:r>
              <a:rPr lang="en-US" sz="2000" dirty="0" smtClean="0">
                <a:solidFill>
                  <a:schemeClr val="bg2">
                    <a:lumMod val="25000"/>
                  </a:schemeClr>
                </a:solidFill>
                <a:latin typeface="SF Pro Display" panose="00000400000000000000" pitchFamily="2" charset="0"/>
                <a:ea typeface="SF Pro Display" panose="00000400000000000000" pitchFamily="2" charset="0"/>
              </a:rPr>
              <a:t> and want to understand how n-dimensional (n&gt;=2) arrays are represented and can be manipulated. </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In particular, if you don’t know how to apply common functions to n-dimensional arrays (without using for-loops), </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or if you want to understand axis and shape properties for n-dimensional arrays, this tutorial might be of help.</a:t>
            </a:r>
          </a:p>
        </p:txBody>
      </p:sp>
      <p:cxnSp>
        <p:nvCxnSpPr>
          <p:cNvPr id="4" name="Straight Connector 3"/>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457200" y="4000803"/>
            <a:ext cx="11049000" cy="461665"/>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https://pandas.pydata.org/</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sp>
        <p:nvSpPr>
          <p:cNvPr id="8" name="TextBox 7"/>
          <p:cNvSpPr txBox="1"/>
          <p:nvPr/>
        </p:nvSpPr>
        <p:spPr>
          <a:xfrm>
            <a:off x="1300285" y="4626795"/>
            <a:ext cx="9362830" cy="1631216"/>
          </a:xfrm>
          <a:prstGeom prst="rect">
            <a:avLst/>
          </a:prstGeom>
          <a:noFill/>
        </p:spPr>
        <p:txBody>
          <a:bodyPr wrap="square" numCol="1" rtlCol="0">
            <a:spAutoFit/>
          </a:bodyPr>
          <a:lstStyle/>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We used pandas </a:t>
            </a:r>
            <a:r>
              <a:rPr lang="en-IN" sz="2000" dirty="0">
                <a:solidFill>
                  <a:schemeClr val="bg2">
                    <a:lumMod val="25000"/>
                  </a:schemeClr>
                </a:solidFill>
                <a:latin typeface="SF Pro Display" panose="00000400000000000000" pitchFamily="2" charset="0"/>
                <a:ea typeface="SF Pro Display" panose="00000400000000000000" pitchFamily="2" charset="0"/>
              </a:rPr>
              <a:t>d</a:t>
            </a:r>
            <a:r>
              <a:rPr lang="en-IN" sz="2000" dirty="0" smtClean="0">
                <a:solidFill>
                  <a:schemeClr val="bg2">
                    <a:lumMod val="25000"/>
                  </a:schemeClr>
                </a:solidFill>
                <a:latin typeface="SF Pro Display" panose="00000400000000000000" pitchFamily="2" charset="0"/>
                <a:ea typeface="SF Pro Display" panose="00000400000000000000" pitchFamily="2" charset="0"/>
              </a:rPr>
              <a:t>ocumentations to learn more about pandas for data manipulation</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We learnt Series and </a:t>
            </a:r>
            <a:r>
              <a:rPr lang="en-US" sz="2000" dirty="0" err="1">
                <a:solidFill>
                  <a:schemeClr val="bg2">
                    <a:lumMod val="25000"/>
                  </a:schemeClr>
                </a:solidFill>
                <a:latin typeface="SF Pro Display" panose="00000400000000000000" pitchFamily="2" charset="0"/>
                <a:ea typeface="SF Pro Display" panose="00000400000000000000" pitchFamily="2" charset="0"/>
              </a:rPr>
              <a:t>d</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ataframe</a:t>
            </a:r>
            <a:r>
              <a:rPr lang="en-US" sz="2000" dirty="0" smtClean="0">
                <a:solidFill>
                  <a:schemeClr val="bg2">
                    <a:lumMod val="25000"/>
                  </a:schemeClr>
                </a:solidFill>
                <a:latin typeface="SF Pro Display" panose="00000400000000000000" pitchFamily="2" charset="0"/>
                <a:ea typeface="SF Pro Display" panose="00000400000000000000" pitchFamily="2" charset="0"/>
              </a:rPr>
              <a:t> and its uses</a:t>
            </a:r>
          </a:p>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We also learnt how to clean data and how to handle missing values  using pandas library functions.</a:t>
            </a:r>
          </a:p>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Along with this we also learnt some basic python libraries for basic </a:t>
            </a:r>
            <a:r>
              <a:rPr lang="en-IN" sz="2000" dirty="0" err="1" smtClean="0">
                <a:solidFill>
                  <a:schemeClr val="bg2">
                    <a:lumMod val="25000"/>
                  </a:schemeClr>
                </a:solidFill>
                <a:latin typeface="SF Pro Display" panose="00000400000000000000" pitchFamily="2" charset="0"/>
                <a:ea typeface="SF Pro Display" panose="00000400000000000000" pitchFamily="2" charset="0"/>
              </a:rPr>
              <a:t>operatons</a:t>
            </a:r>
            <a:r>
              <a:rPr lang="en-IN" sz="2000" dirty="0" smtClean="0">
                <a:solidFill>
                  <a:schemeClr val="bg2">
                    <a:lumMod val="25000"/>
                  </a:schemeClr>
                </a:solidFill>
                <a:latin typeface="SF Pro Display" panose="00000400000000000000" pitchFamily="2" charset="0"/>
                <a:ea typeface="SF Pro Display" panose="00000400000000000000" pitchFamily="2" charset="0"/>
              </a:rPr>
              <a:t>.</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165498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0285" y="1758181"/>
            <a:ext cx="9362830" cy="3170099"/>
          </a:xfrm>
          <a:prstGeom prst="rect">
            <a:avLst/>
          </a:prstGeom>
          <a:noFill/>
        </p:spPr>
        <p:txBody>
          <a:bodyPr wrap="square" numCol="1" rtlCol="0">
            <a:spAutoFit/>
          </a:bodyPr>
          <a:lstStyle/>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So far we have studied 5 papers based on our project and each paper influenced the project in it’s own way.</a:t>
            </a:r>
          </a:p>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First two paper briefly explains about GDP and its applications.</a:t>
            </a:r>
          </a:p>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The other papers describing about </a:t>
            </a:r>
            <a:r>
              <a:rPr lang="en-US" sz="2000" dirty="0" smtClean="0">
                <a:solidFill>
                  <a:schemeClr val="bg2">
                    <a:lumMod val="25000"/>
                  </a:schemeClr>
                </a:solidFill>
                <a:latin typeface="SF Pro Display" panose="00000400000000000000" pitchFamily="2" charset="0"/>
                <a:ea typeface="SF Pro Display" panose="00000400000000000000" pitchFamily="2" charset="0"/>
              </a:rPr>
              <a:t>“Time series analysis” that is one of the main tools to predict the value of economic variable with the appropriate model to describe the time variation of historical data. </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The next paper introduces scenario planning to analyze the macro environment of the development because the future is full of uncertainty.</a:t>
            </a:r>
          </a:p>
          <a:p>
            <a:pPr marL="342900" indent="-342900" algn="just">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Some other websites helped us to research more about GDP and Machine Learning tools that will be useful to our project.</a:t>
            </a:r>
          </a:p>
        </p:txBody>
      </p:sp>
      <p:cxnSp>
        <p:nvCxnSpPr>
          <p:cNvPr id="4" name="Straight Connector 3"/>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1" y="309690"/>
            <a:ext cx="12191999" cy="707886"/>
          </a:xfrm>
          <a:prstGeom prst="rect">
            <a:avLst/>
          </a:prstGeom>
          <a:noFill/>
        </p:spPr>
        <p:txBody>
          <a:bodyPr wrap="square" rtlCol="0">
            <a:spAutoFit/>
          </a:bodyPr>
          <a:lstStyle/>
          <a:p>
            <a:pPr algn="ctr"/>
            <a:r>
              <a:rPr lang="en-IN" sz="4000" b="1" dirty="0" smtClean="0">
                <a:solidFill>
                  <a:schemeClr val="bg2">
                    <a:lumMod val="25000"/>
                  </a:schemeClr>
                </a:solidFill>
                <a:latin typeface="SF Pro Display" panose="00000400000000000000" pitchFamily="2" charset="0"/>
                <a:ea typeface="SF Pro Display" panose="00000400000000000000" pitchFamily="2" charset="0"/>
              </a:rPr>
              <a:t>Influence</a:t>
            </a:r>
            <a:endParaRPr lang="en-US" sz="4000" b="1"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4033428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285" y="1758181"/>
            <a:ext cx="9362830" cy="2862322"/>
          </a:xfrm>
          <a:prstGeom prst="rect">
            <a:avLst/>
          </a:prstGeom>
          <a:noFill/>
        </p:spPr>
        <p:txBody>
          <a:bodyPr wrap="square" numCol="1" rtlCol="0">
            <a:spAutoFit/>
          </a:bodyPr>
          <a:lstStyle/>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We conducted a comprehensive survey  of approaches for GDP Forecasting.</a:t>
            </a:r>
          </a:p>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In this literature review we collected and studied reports of different projects and research papers.</a:t>
            </a:r>
          </a:p>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We evaluated various algorithms ,neural networks and datasets used for the forecasting.</a:t>
            </a:r>
          </a:p>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We found out that ML algorithms are the most common and effective approach used for this.</a:t>
            </a:r>
          </a:p>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Altogether for the main project all these can be helpful and also provides the scope of  improvement. </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 y="309690"/>
            <a:ext cx="12191999" cy="707886"/>
          </a:xfrm>
          <a:prstGeom prst="rect">
            <a:avLst/>
          </a:prstGeom>
          <a:noFill/>
        </p:spPr>
        <p:txBody>
          <a:bodyPr wrap="square" rtlCol="0">
            <a:spAutoFit/>
          </a:bodyPr>
          <a:lstStyle/>
          <a:p>
            <a:pPr algn="ctr"/>
            <a:r>
              <a:rPr lang="en-IN" sz="4000" b="1" dirty="0" smtClean="0">
                <a:solidFill>
                  <a:schemeClr val="bg2">
                    <a:lumMod val="25000"/>
                  </a:schemeClr>
                </a:solidFill>
                <a:latin typeface="SF Pro Display" panose="00000400000000000000" pitchFamily="2" charset="0"/>
                <a:ea typeface="SF Pro Display" panose="00000400000000000000" pitchFamily="2" charset="0"/>
              </a:rPr>
              <a:t>Conclusion</a:t>
            </a:r>
            <a:endParaRPr lang="en-US" sz="4000" b="1"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889686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2936776"/>
            <a:ext cx="12191999" cy="707886"/>
          </a:xfrm>
          <a:prstGeom prst="rect">
            <a:avLst/>
          </a:prstGeom>
          <a:noFill/>
        </p:spPr>
        <p:txBody>
          <a:bodyPr wrap="square" rtlCol="0">
            <a:spAutoFit/>
          </a:bodyPr>
          <a:lstStyle/>
          <a:p>
            <a:pPr algn="ctr"/>
            <a:r>
              <a:rPr lang="en-IN" sz="4000" b="1" dirty="0" smtClean="0">
                <a:solidFill>
                  <a:schemeClr val="bg2">
                    <a:lumMod val="25000"/>
                  </a:schemeClr>
                </a:solidFill>
                <a:latin typeface="SF Pro Display" panose="00000400000000000000" pitchFamily="2" charset="0"/>
                <a:ea typeface="SF Pro Display" panose="00000400000000000000" pitchFamily="2" charset="0"/>
              </a:rPr>
              <a:t>Thank you</a:t>
            </a:r>
            <a:endParaRPr lang="en-US" sz="4000" b="1" dirty="0">
              <a:solidFill>
                <a:schemeClr val="bg2">
                  <a:lumMod val="2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7187746" y="2843470"/>
            <a:ext cx="349776" cy="830997"/>
          </a:xfrm>
          <a:prstGeom prst="rect">
            <a:avLst/>
          </a:prstGeom>
          <a:noFill/>
        </p:spPr>
        <p:txBody>
          <a:bodyPr wrap="none" rtlCol="0">
            <a:spAutoFit/>
          </a:bodyPr>
          <a:lstStyle/>
          <a:p>
            <a:r>
              <a:rPr lang="en-IN" sz="4800" b="1" dirty="0" smtClean="0">
                <a:solidFill>
                  <a:schemeClr val="bg2">
                    <a:lumMod val="25000"/>
                  </a:schemeClr>
                </a:solidFill>
                <a:latin typeface="SF Pro Display" panose="00000400000000000000" pitchFamily="2" charset="0"/>
                <a:ea typeface="SF Pro Display" panose="00000400000000000000" pitchFamily="2" charset="0"/>
              </a:rPr>
              <a:t>.</a:t>
            </a:r>
            <a:endParaRPr lang="en-US" sz="4800" b="1"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67780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09690"/>
            <a:ext cx="12191999" cy="707886"/>
          </a:xfrm>
          <a:prstGeom prst="rect">
            <a:avLst/>
          </a:prstGeom>
          <a:noFill/>
        </p:spPr>
        <p:txBody>
          <a:bodyPr wrap="square" rtlCol="0">
            <a:spAutoFit/>
          </a:bodyPr>
          <a:lstStyle/>
          <a:p>
            <a:pPr algn="ctr"/>
            <a:r>
              <a:rPr lang="en-IN" sz="4000" b="1" dirty="0" smtClean="0">
                <a:solidFill>
                  <a:schemeClr val="bg2">
                    <a:lumMod val="25000"/>
                  </a:schemeClr>
                </a:solidFill>
                <a:latin typeface="SF Pro Display" panose="00000400000000000000" pitchFamily="2" charset="0"/>
                <a:ea typeface="SF Pro Display" panose="00000400000000000000" pitchFamily="2" charset="0"/>
              </a:rPr>
              <a:t>Introduction</a:t>
            </a:r>
            <a:endParaRPr lang="en-US" sz="4000" b="1" dirty="0">
              <a:solidFill>
                <a:schemeClr val="bg2">
                  <a:lumMod val="25000"/>
                </a:schemeClr>
              </a:solidFill>
              <a:latin typeface="SF Pro Display" panose="00000400000000000000" pitchFamily="2" charset="0"/>
              <a:ea typeface="SF Pro Display" panose="00000400000000000000" pitchFamily="2" charset="0"/>
            </a:endParaRPr>
          </a:p>
        </p:txBody>
      </p:sp>
      <p:cxnSp>
        <p:nvCxnSpPr>
          <p:cNvPr id="4" name="Straight Connector 3"/>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1414585" y="1189538"/>
            <a:ext cx="9362830" cy="5324535"/>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Forecasting macroeconomic variables is key to developing a view on a country's economic outlook. Most traditional forecasting models rely on fitting data to a pre-specified relationship between input and output variables, thereby assuming a specific functional and stochastic</a:t>
            </a:r>
            <a:r>
              <a:rPr lang="en-US" sz="2000" dirty="0">
                <a:solidFill>
                  <a:schemeClr val="bg2">
                    <a:lumMod val="25000"/>
                  </a:schemeClr>
                </a:solidFill>
                <a:latin typeface="SF Pro Display" panose="00000400000000000000" pitchFamily="2" charset="0"/>
                <a:ea typeface="SF Pro Display" panose="00000400000000000000" pitchFamily="2" charset="0"/>
              </a:rPr>
              <a:t> </a:t>
            </a:r>
            <a:r>
              <a:rPr lang="en-US" sz="2000" dirty="0" smtClean="0">
                <a:solidFill>
                  <a:schemeClr val="bg2">
                    <a:lumMod val="25000"/>
                  </a:schemeClr>
                </a:solidFill>
                <a:latin typeface="SF Pro Display" panose="00000400000000000000" pitchFamily="2" charset="0"/>
                <a:ea typeface="SF Pro Display" panose="00000400000000000000" pitchFamily="2" charset="0"/>
              </a:rPr>
              <a:t>process underlying that process.</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GDP is an indicator of a society’s standard of living, but it is only a rough indicator because it does not directly account for leisure, environmental quality, levels of health and education, activities conducted outside the market, changes in inequality of income, increases in variety, increases in technology, or the—positive or negative—value that society may place on certain types of output.</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GDP includes what is spent on environmental protection, healthcare, and education, but it does not include actual levels of environmental cleanliness, health, and learning. GDP includes the cost of buying pollution-control equipment, but it does not address whether the air and water are actually cleaner or dirtier. GDP includes spending on medical care, but it does not address whether life expectancy or infant mortality have risen or fallen. Similarly, GDP counts spending on education, but it does not address directly how much of the population can read, write, or do basic mathematics. Overall we can say that GDP plays an immense role in the developing country like India.</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18425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09690"/>
            <a:ext cx="12191999" cy="707886"/>
          </a:xfrm>
          <a:prstGeom prst="rect">
            <a:avLst/>
          </a:prstGeom>
          <a:noFill/>
        </p:spPr>
        <p:txBody>
          <a:bodyPr wrap="square" rtlCol="0">
            <a:spAutoFit/>
          </a:bodyPr>
          <a:lstStyle/>
          <a:p>
            <a:pPr algn="ctr"/>
            <a:r>
              <a:rPr lang="en-IN" sz="4000" b="1" dirty="0" smtClean="0">
                <a:solidFill>
                  <a:schemeClr val="bg2">
                    <a:lumMod val="25000"/>
                  </a:schemeClr>
                </a:solidFill>
                <a:latin typeface="SF Pro Display" panose="00000400000000000000" pitchFamily="2" charset="0"/>
                <a:ea typeface="SF Pro Display" panose="00000400000000000000" pitchFamily="2" charset="0"/>
              </a:rPr>
              <a:t>Related Works and References</a:t>
            </a:r>
            <a:endParaRPr lang="en-US" sz="4000" b="1" dirty="0">
              <a:solidFill>
                <a:schemeClr val="bg2">
                  <a:lumMod val="25000"/>
                </a:schemeClr>
              </a:solidFill>
              <a:latin typeface="SF Pro Display" panose="00000400000000000000" pitchFamily="2" charset="0"/>
              <a:ea typeface="SF Pro Display" panose="00000400000000000000" pitchFamily="2" charset="0"/>
            </a:endParaRPr>
          </a:p>
        </p:txBody>
      </p:sp>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394020" y="1369354"/>
            <a:ext cx="9362830" cy="4401205"/>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Forecast of Economic Growth by Time Series and Scenario Planning Method —A Case Study of Shenzhen Tao Wang School of Economics, Jinan University, Guangzhou, China</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Sparse structures with LASSO through Principal Components: forecasting GDP components in the short-run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Saulius</a:t>
            </a:r>
            <a:r>
              <a:rPr lang="en-US" sz="2000" dirty="0" smtClean="0">
                <a:solidFill>
                  <a:schemeClr val="bg2">
                    <a:lumMod val="25000"/>
                  </a:schemeClr>
                </a:solidFill>
                <a:latin typeface="SF Pro Display" panose="00000400000000000000" pitchFamily="2" charset="0"/>
                <a:ea typeface="SF Pro Display" panose="00000400000000000000" pitchFamily="2" charset="0"/>
              </a:rPr>
              <a:t> Jokubaitis1 ,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Dmitrij</a:t>
            </a:r>
            <a:r>
              <a:rPr lang="en-US" sz="2000" dirty="0" smtClean="0">
                <a:solidFill>
                  <a:schemeClr val="bg2">
                    <a:lumMod val="25000"/>
                  </a:schemeClr>
                </a:solidFill>
                <a:latin typeface="SF Pro Display" panose="00000400000000000000" pitchFamily="2" charset="0"/>
                <a:ea typeface="SF Pro Display" panose="00000400000000000000" pitchFamily="2" charset="0"/>
              </a:rPr>
              <a:t> Celov1 ,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Remigijus</a:t>
            </a:r>
            <a:r>
              <a:rPr lang="en-US" sz="2000" dirty="0" smtClean="0">
                <a:solidFill>
                  <a:schemeClr val="bg2">
                    <a:lumMod val="25000"/>
                  </a:schemeClr>
                </a:solidFill>
                <a:latin typeface="SF Pro Display" panose="00000400000000000000" pitchFamily="2" charset="0"/>
                <a:ea typeface="SF Pro Display" panose="00000400000000000000" pitchFamily="2" charset="0"/>
              </a:rPr>
              <a:t>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Leipus</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Prediction of quantiles by statistical learning and application to GDP forecasting published by Pierre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Alquier</a:t>
            </a:r>
            <a:r>
              <a:rPr lang="en-US" sz="2000" dirty="0" smtClean="0">
                <a:solidFill>
                  <a:schemeClr val="bg2">
                    <a:lumMod val="25000"/>
                  </a:schemeClr>
                </a:solidFill>
                <a:latin typeface="SF Pro Display" panose="00000400000000000000" pitchFamily="2" charset="0"/>
                <a:ea typeface="SF Pro Display" panose="00000400000000000000" pitchFamily="2" charset="0"/>
              </a:rPr>
              <a:t>  and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Xiaoyin</a:t>
            </a:r>
            <a:r>
              <a:rPr lang="en-US" sz="2000" dirty="0" smtClean="0">
                <a:solidFill>
                  <a:schemeClr val="bg2">
                    <a:lumMod val="25000"/>
                  </a:schemeClr>
                </a:solidFill>
                <a:latin typeface="SF Pro Display" panose="00000400000000000000" pitchFamily="2" charset="0"/>
                <a:ea typeface="SF Pro Display" panose="00000400000000000000" pitchFamily="2" charset="0"/>
              </a:rPr>
              <a:t> Li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Arxiv</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https://en.wikipedia.org/wiki/Gross_domestic_product</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https://www.investopedia.com/articles/investing/050515/how-gdp-india-calculated.asp</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https://machinelearningmastery.com/deep-learning-for-time-series-forecasting/</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https://dspace.mit.edu/handle/1721.1/109649</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https://numpy.org/doc/stable/user/quickstart.html</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https://pandas.pydata.org/</a:t>
            </a:r>
          </a:p>
        </p:txBody>
      </p:sp>
    </p:spTree>
    <p:extLst>
      <p:ext uri="{BB962C8B-B14F-4D97-AF65-F5344CB8AC3E}">
        <p14:creationId xmlns:p14="http://schemas.microsoft.com/office/powerpoint/2010/main" val="3247777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394020" y="1681981"/>
            <a:ext cx="9362830" cy="501675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“Time series analysis” is one of the main tools to predict the value of economic variable with the appropriate model to describe the time variation of historical data. “Scenario planning” is a kind of special research method which is used to analyze the macro environment of a subject. The two methods can be used to a certain extent to avoid the prediction errors caused by environmental changes.</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This paper is showing Forecast of Economic Growth of China by Time Series and Scenario Planning Method.</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ARIMA (Auto-regressive Integrated Moving Average) model was established.</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Here the predicted values are much close to actual values, and average prediction errors are calculated as 1.5%, approximating to 2 percentage points, which shows good fitting effect and higher prediction precision of the model. Thus this model can be used to predict the actual GDP.</a:t>
            </a: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It is undeniable that any prediction of the future will have a certain error. To ensure the accuracy of the forecast as much as possible, the predicted results were limited in a certain range. The mean absolute error was 2%. But due to dynamic prediction the error may increase per year.</a:t>
            </a:r>
          </a:p>
        </p:txBody>
      </p:sp>
      <p:sp>
        <p:nvSpPr>
          <p:cNvPr id="5" name="TextBox 4"/>
          <p:cNvSpPr txBox="1"/>
          <p:nvPr/>
        </p:nvSpPr>
        <p:spPr>
          <a:xfrm>
            <a:off x="457200" y="309690"/>
            <a:ext cx="11049000" cy="1200329"/>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Forecast of Economic Growth by Time Series and Scenario Planning Method —A Case Study of Shenzhen Tao Wang School of Economics, Jinan University, Guangzhou, China</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925782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1200329"/>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Forecast of Economic Growth by Time Series and Scenario Planning Method —A Case Study of Shenzhen Tao Wang School of Economics, Jinan University, Guangzhou, China</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394020" y="2017054"/>
            <a:ext cx="9362830" cy="409342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The paper introduces scenario planning to analyze the macro environment of the development because the future is full of uncertainty</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a:p>
            <a:pPr marL="342900" indent="-342900" algn="just">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GDP time series and established model shows that ARIMA model established by using B-J method has better predictive validity when modeling analysis is made for nonstationary time series. It can give more accuracy to the prediction result and provide decision reference to establish economic development objectives. It is the precondition for scientific planning to make reasonable qualitative analysis and quantitative predication over future. Generally the prediction result of model coincides with the practical situation and trend of economic development. In “mesoscopic/ reference” The average speed of growth of economy is between 8.3% - 10.5%. In “pessimistic/risk” The average speed of growth of economy is between 6.1% ~ 8.3%. In “optimistic/best” scene, the average speed of growth of economy is between 10.5% ~ 12.7%.</a:t>
            </a:r>
          </a:p>
        </p:txBody>
      </p:sp>
    </p:spTree>
    <p:extLst>
      <p:ext uri="{BB962C8B-B14F-4D97-AF65-F5344CB8AC3E}">
        <p14:creationId xmlns:p14="http://schemas.microsoft.com/office/powerpoint/2010/main" val="1080320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1200329"/>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Sparse structures with LASSO through Principal Components: forecasting GDP components in the short-run </a:t>
            </a:r>
            <a:r>
              <a:rPr lang="en-US" sz="2400" b="1" dirty="0" err="1" smtClean="0">
                <a:solidFill>
                  <a:schemeClr val="bg2">
                    <a:lumMod val="25000"/>
                  </a:schemeClr>
                </a:solidFill>
                <a:latin typeface="SF Pro Display" panose="00000400000000000000" pitchFamily="2" charset="0"/>
                <a:ea typeface="SF Pro Display" panose="00000400000000000000" pitchFamily="2" charset="0"/>
              </a:rPr>
              <a:t>Saulius</a:t>
            </a:r>
            <a:r>
              <a:rPr lang="en-US" sz="2400" b="1" dirty="0" smtClean="0">
                <a:solidFill>
                  <a:schemeClr val="bg2">
                    <a:lumMod val="25000"/>
                  </a:schemeClr>
                </a:solidFill>
                <a:latin typeface="SF Pro Display" panose="00000400000000000000" pitchFamily="2" charset="0"/>
                <a:ea typeface="SF Pro Display" panose="00000400000000000000" pitchFamily="2" charset="0"/>
              </a:rPr>
              <a:t> Jokubaitis1 , </a:t>
            </a:r>
            <a:r>
              <a:rPr lang="en-US" sz="2400" b="1" dirty="0" err="1" smtClean="0">
                <a:solidFill>
                  <a:schemeClr val="bg2">
                    <a:lumMod val="25000"/>
                  </a:schemeClr>
                </a:solidFill>
                <a:latin typeface="SF Pro Display" panose="00000400000000000000" pitchFamily="2" charset="0"/>
                <a:ea typeface="SF Pro Display" panose="00000400000000000000" pitchFamily="2" charset="0"/>
              </a:rPr>
              <a:t>Dmitrij</a:t>
            </a:r>
            <a:r>
              <a:rPr lang="en-US" sz="2400" b="1" dirty="0" smtClean="0">
                <a:solidFill>
                  <a:schemeClr val="bg2">
                    <a:lumMod val="25000"/>
                  </a:schemeClr>
                </a:solidFill>
                <a:latin typeface="SF Pro Display" panose="00000400000000000000" pitchFamily="2" charset="0"/>
                <a:ea typeface="SF Pro Display" panose="00000400000000000000" pitchFamily="2" charset="0"/>
              </a:rPr>
              <a:t> Celov1 , </a:t>
            </a:r>
            <a:r>
              <a:rPr lang="en-US" sz="2400" b="1" dirty="0" err="1" smtClean="0">
                <a:solidFill>
                  <a:schemeClr val="bg2">
                    <a:lumMod val="25000"/>
                  </a:schemeClr>
                </a:solidFill>
                <a:latin typeface="SF Pro Display" panose="00000400000000000000" pitchFamily="2" charset="0"/>
                <a:ea typeface="SF Pro Display" panose="00000400000000000000" pitchFamily="2" charset="0"/>
              </a:rPr>
              <a:t>Remigijus</a:t>
            </a:r>
            <a:r>
              <a:rPr lang="en-US" sz="2400" b="1" dirty="0" smtClean="0">
                <a:solidFill>
                  <a:schemeClr val="bg2">
                    <a:lumMod val="25000"/>
                  </a:schemeClr>
                </a:solidFill>
                <a:latin typeface="SF Pro Display" panose="00000400000000000000" pitchFamily="2" charset="0"/>
                <a:ea typeface="SF Pro Display" panose="00000400000000000000" pitchFamily="2" charset="0"/>
              </a:rPr>
              <a:t> </a:t>
            </a:r>
            <a:r>
              <a:rPr lang="en-US" sz="2400" b="1" dirty="0" err="1" smtClean="0">
                <a:solidFill>
                  <a:schemeClr val="bg2">
                    <a:lumMod val="25000"/>
                  </a:schemeClr>
                </a:solidFill>
                <a:latin typeface="SF Pro Display" panose="00000400000000000000" pitchFamily="2" charset="0"/>
                <a:ea typeface="SF Pro Display" panose="00000400000000000000" pitchFamily="2" charset="0"/>
              </a:rPr>
              <a:t>Leipus</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394020" y="1681981"/>
            <a:ext cx="9362830" cy="5016758"/>
          </a:xfrm>
          <a:prstGeom prst="rect">
            <a:avLst/>
          </a:prstGeom>
          <a:noFill/>
        </p:spPr>
        <p:txBody>
          <a:bodyPr wrap="square" numCol="1" rtlCol="0">
            <a:spAutoFit/>
          </a:bodyPr>
          <a:lstStyle/>
          <a:p>
            <a:pPr algn="just"/>
            <a:r>
              <a:rPr lang="en-US" sz="2000" dirty="0" smtClean="0">
                <a:solidFill>
                  <a:schemeClr val="bg2">
                    <a:lumMod val="25000"/>
                  </a:schemeClr>
                </a:solidFill>
                <a:latin typeface="SF Pro Display" panose="00000400000000000000" pitchFamily="2" charset="0"/>
                <a:ea typeface="SF Pro Display" panose="00000400000000000000" pitchFamily="2" charset="0"/>
              </a:rPr>
              <a:t>This paper aims to examine the use of sparse methods to forecast the real, in the chain-linked volume sense, expenditure components of the US and EU GDP in the short-run sooner than the national institutions of statistics officially release the data. They estimated  quarter now casts along with 1- and 2-quarter forecasts by bridging quarterly data with available monthly information announced with a much smaller delay. They solved the high-dimensionality problem of the monthly dataset by assuming sparse structures of leading indicators, capable of adequately explaining the dynamics of analyzed data. For variable selection and estimation of the forecasts, they used the sparse methods –LASSO together with its recent modifications. They proposed an adjustment that combines LASSO cases with principal components analysis that deemed to improve the forecasting performance. They evaluated forecasting performance conducting pseudo-real-time experiments for gross fixed capital formation, private consumption, imports and exports over the sample of 2005-2019, compared with benchmark ARMA and factor models. The main results suggest that sparse methods can outperform the benchmarks and to identify reasonable subsets of explanatory variables. The proposed LASSO-PC modification show further improvement in forecast accuracy.</a:t>
            </a:r>
          </a:p>
        </p:txBody>
      </p:sp>
    </p:spTree>
    <p:extLst>
      <p:ext uri="{BB962C8B-B14F-4D97-AF65-F5344CB8AC3E}">
        <p14:creationId xmlns:p14="http://schemas.microsoft.com/office/powerpoint/2010/main" val="118007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461665"/>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https://en.wikipedia.org/wiki/Gross_domestic_product</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1300285" y="1281931"/>
            <a:ext cx="9362830" cy="501675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b="1" dirty="0">
                <a:solidFill>
                  <a:schemeClr val="bg2">
                    <a:lumMod val="25000"/>
                  </a:schemeClr>
                </a:solidFill>
                <a:latin typeface="SF Pro Display" panose="00000400000000000000" pitchFamily="2" charset="0"/>
                <a:ea typeface="SF Pro Display" panose="00000400000000000000" pitchFamily="2" charset="0"/>
              </a:rPr>
              <a:t>Gross domestic product</a:t>
            </a:r>
            <a:r>
              <a:rPr lang="en-US" sz="2000" dirty="0">
                <a:solidFill>
                  <a:schemeClr val="bg2">
                    <a:lumMod val="25000"/>
                  </a:schemeClr>
                </a:solidFill>
                <a:latin typeface="SF Pro Display" panose="00000400000000000000" pitchFamily="2" charset="0"/>
                <a:ea typeface="SF Pro Display" panose="00000400000000000000" pitchFamily="2" charset="0"/>
              </a:rPr>
              <a:t> (</a:t>
            </a:r>
            <a:r>
              <a:rPr lang="en-US" sz="2000" b="1" dirty="0">
                <a:solidFill>
                  <a:schemeClr val="bg2">
                    <a:lumMod val="25000"/>
                  </a:schemeClr>
                </a:solidFill>
                <a:latin typeface="SF Pro Display" panose="00000400000000000000" pitchFamily="2" charset="0"/>
                <a:ea typeface="SF Pro Display" panose="00000400000000000000" pitchFamily="2" charset="0"/>
              </a:rPr>
              <a:t>GDP</a:t>
            </a:r>
            <a:r>
              <a:rPr lang="en-US" sz="2000" dirty="0">
                <a:solidFill>
                  <a:schemeClr val="bg2">
                    <a:lumMod val="25000"/>
                  </a:schemeClr>
                </a:solidFill>
                <a:latin typeface="SF Pro Display" panose="00000400000000000000" pitchFamily="2" charset="0"/>
                <a:ea typeface="SF Pro Display" panose="00000400000000000000" pitchFamily="2" charset="0"/>
              </a:rPr>
              <a:t>) is a monetary measure of the market value of all the final goods and services produced in a specific time </a:t>
            </a:r>
            <a:r>
              <a:rPr lang="en-US" sz="2000" dirty="0" smtClean="0">
                <a:solidFill>
                  <a:schemeClr val="bg2">
                    <a:lumMod val="25000"/>
                  </a:schemeClr>
                </a:solidFill>
                <a:latin typeface="SF Pro Display" panose="00000400000000000000" pitchFamily="2" charset="0"/>
                <a:ea typeface="SF Pro Display" panose="00000400000000000000" pitchFamily="2" charset="0"/>
              </a:rPr>
              <a:t>period</a:t>
            </a:r>
            <a:r>
              <a:rPr lang="en-US" sz="2000" dirty="0">
                <a:solidFill>
                  <a:schemeClr val="bg2">
                    <a:lumMod val="25000"/>
                  </a:schemeClr>
                </a:solidFill>
                <a:latin typeface="SF Pro Display" panose="00000400000000000000" pitchFamily="2" charset="0"/>
                <a:ea typeface="SF Pro Display" panose="00000400000000000000" pitchFamily="2" charset="0"/>
              </a:rPr>
              <a:t>. GDP (nominal) per capita does not, however, reflect differences in the cost of living and the inflation rates of the countries; therefore, using a basis of GDP per capita at purchasing power parity (PPP) is arguably more useful when comparing living standards between nations, while nominal GDP is more useful comparing national economies on the international market</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a:p>
            <a:pPr marL="342900" indent="-342900" algn="just">
              <a:buFont typeface="Arial" panose="020B0604020202020204" pitchFamily="34" charset="0"/>
              <a:buChar char="•"/>
            </a:pPr>
            <a:r>
              <a:rPr lang="en-US" sz="2000" dirty="0">
                <a:solidFill>
                  <a:schemeClr val="bg2">
                    <a:lumMod val="25000"/>
                  </a:schemeClr>
                </a:solidFill>
                <a:latin typeface="SF Pro Display" panose="00000400000000000000" pitchFamily="2" charset="0"/>
                <a:ea typeface="SF Pro Display" panose="00000400000000000000" pitchFamily="2" charset="0"/>
              </a:rPr>
              <a:t>The OECD defines GDP as "an aggregate measure of production equal to the sum of the gross values added of all resident and institutional units engaged in production and services (plus any taxes, and minus any subsidies, on products not included in the value of their outputs</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r>
              <a:rPr lang="en-US" sz="2000" dirty="0">
                <a:solidFill>
                  <a:schemeClr val="bg2">
                    <a:lumMod val="25000"/>
                  </a:schemeClr>
                </a:solidFill>
                <a:latin typeface="SF Pro Display" panose="00000400000000000000" pitchFamily="2" charset="0"/>
                <a:ea typeface="SF Pro Display" panose="00000400000000000000" pitchFamily="2" charset="0"/>
              </a:rPr>
              <a:t> An IMF publication states that, "GDP measures the monetary value of final goods and services—that are bought by the final user—produced in a country in a given period of time (say a quarter or a year</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a:p>
            <a:pPr marL="342900" indent="-342900" algn="just">
              <a:buFont typeface="Arial" panose="020B0604020202020204" pitchFamily="34" charset="0"/>
              <a:buChar char="•"/>
            </a:pPr>
            <a:r>
              <a:rPr lang="en-US" sz="2000" dirty="0">
                <a:solidFill>
                  <a:schemeClr val="bg2">
                    <a:lumMod val="25000"/>
                  </a:schemeClr>
                </a:solidFill>
                <a:latin typeface="SF Pro Display" panose="00000400000000000000" pitchFamily="2" charset="0"/>
                <a:ea typeface="SF Pro Display" panose="00000400000000000000" pitchFamily="2" charset="0"/>
              </a:rPr>
              <a:t>Total GDP can also be broken down into the contribution of each industry or sector of the economy</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r>
              <a:rPr lang="en-US" sz="2000" dirty="0">
                <a:solidFill>
                  <a:schemeClr val="bg2">
                    <a:lumMod val="25000"/>
                  </a:schemeClr>
                </a:solidFill>
                <a:latin typeface="SF Pro Display" panose="00000400000000000000" pitchFamily="2" charset="0"/>
                <a:ea typeface="SF Pro Display" panose="00000400000000000000" pitchFamily="2" charset="0"/>
              </a:rPr>
              <a:t> The ratio of GDP to the total population of the region is the per capita GDP and the same is called Mean Standard of Living.</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4" name="Straight Connector 3"/>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99397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830997"/>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https://www.investopedia.com/articles/investing/050515/how-gdp-india-calculated.asp</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1300285" y="1758181"/>
            <a:ext cx="9362830" cy="4093428"/>
          </a:xfrm>
          <a:prstGeom prst="rect">
            <a:avLst/>
          </a:prstGeom>
          <a:noFill/>
        </p:spPr>
        <p:txBody>
          <a:bodyPr wrap="square" numCol="1" rtlCol="0">
            <a:spAutoFit/>
          </a:bodyPr>
          <a:lstStyle/>
          <a:p>
            <a:pPr marL="285750" indent="-285750">
              <a:buFont typeface="Arial" panose="020B0604020202020204" pitchFamily="34" charset="0"/>
              <a:buChar char="•"/>
            </a:pPr>
            <a:r>
              <a:rPr lang="en-US" sz="2000" dirty="0">
                <a:latin typeface="SF Pro Display" panose="00000400000000000000" pitchFamily="2" charset="0"/>
                <a:ea typeface="SF Pro Display" panose="00000400000000000000" pitchFamily="2" charset="0"/>
              </a:rPr>
              <a:t>India's Central Statistic Office calculates the nation's gross domestic product (GDP).</a:t>
            </a:r>
          </a:p>
          <a:p>
            <a:pPr marL="285750" indent="-285750">
              <a:buFont typeface="Arial" panose="020B0604020202020204" pitchFamily="34" charset="0"/>
              <a:buChar char="•"/>
            </a:pPr>
            <a:r>
              <a:rPr lang="en-US" sz="2000" dirty="0">
                <a:latin typeface="SF Pro Display" panose="00000400000000000000" pitchFamily="2" charset="0"/>
                <a:ea typeface="SF Pro Display" panose="00000400000000000000" pitchFamily="2" charset="0"/>
              </a:rPr>
              <a:t>India's GDP is calculated with two different methods, one based on economic activity (at factor cost), and the second on expenditure (at market prices).</a:t>
            </a:r>
          </a:p>
          <a:p>
            <a:pPr marL="285750" indent="-285750">
              <a:buFont typeface="Arial" panose="020B0604020202020204" pitchFamily="34" charset="0"/>
              <a:buChar char="•"/>
            </a:pPr>
            <a:r>
              <a:rPr lang="en-US" sz="2000" dirty="0">
                <a:latin typeface="SF Pro Display" panose="00000400000000000000" pitchFamily="2" charset="0"/>
                <a:ea typeface="SF Pro Display" panose="00000400000000000000" pitchFamily="2" charset="0"/>
              </a:rPr>
              <a:t>The factor cost method assesses the performance of eight different industries.</a:t>
            </a:r>
          </a:p>
          <a:p>
            <a:pPr marL="285750" indent="-285750">
              <a:buFont typeface="Arial" panose="020B0604020202020204" pitchFamily="34" charset="0"/>
              <a:buChar char="•"/>
            </a:pPr>
            <a:r>
              <a:rPr lang="en-US" sz="2000" dirty="0">
                <a:latin typeface="SF Pro Display" panose="00000400000000000000" pitchFamily="2" charset="0"/>
                <a:ea typeface="SF Pro Display" panose="00000400000000000000" pitchFamily="2" charset="0"/>
              </a:rPr>
              <a:t>The expenditure-based method indicates how different areas of the economy are performing, such as trade, investments and personal consumption</a:t>
            </a:r>
            <a:r>
              <a:rPr lang="en-US" sz="2000" dirty="0" smtClean="0">
                <a:latin typeface="SF Pro Display" panose="00000400000000000000" pitchFamily="2" charset="0"/>
                <a:ea typeface="SF Pro Display" panose="00000400000000000000" pitchFamily="2" charset="0"/>
              </a:rPr>
              <a:t>.</a:t>
            </a:r>
          </a:p>
          <a:p>
            <a:pPr marL="342900" indent="-342900">
              <a:buFont typeface="Arial" panose="020B0604020202020204" pitchFamily="34" charset="0"/>
              <a:buChar char="•"/>
            </a:pPr>
            <a:r>
              <a:rPr lang="en-US" sz="2000" dirty="0" smtClean="0">
                <a:latin typeface="SF Pro Display" panose="00000400000000000000" pitchFamily="2" charset="0"/>
                <a:ea typeface="SF Pro Display" panose="00000400000000000000" pitchFamily="2" charset="0"/>
              </a:rPr>
              <a:t>Gross domestic product (GDP) is the single standard indicator used across the globe to indicate the health of a nation's economy: one single number that represents the monetary value of all the finished goods and services produced within a country's borders in a specific period. GDP may be easy to define but it is complex to calculate, and different countries employ different methods. This article discusses how India calculates its GDP.</a:t>
            </a:r>
            <a:endParaRPr lang="en-US" sz="2000" dirty="0">
              <a:latin typeface="SF Pro Display" panose="00000400000000000000" pitchFamily="2" charset="0"/>
              <a:ea typeface="SF Pro Display" panose="00000400000000000000" pitchFamily="2" charset="0"/>
            </a:endParaRPr>
          </a:p>
          <a:p>
            <a:pPr marL="342900" indent="-342900" algn="just">
              <a:buFont typeface="Arial" panose="020B0604020202020204" pitchFamily="34" charset="0"/>
              <a:buChar char="•"/>
            </a:pP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4" name="Straight Connector 3"/>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5639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9690"/>
            <a:ext cx="11049000" cy="461665"/>
          </a:xfrm>
          <a:prstGeom prst="rect">
            <a:avLst/>
          </a:prstGeom>
          <a:noFill/>
        </p:spPr>
        <p:txBody>
          <a:bodyPr wrap="square" rtlCol="0">
            <a:spAutoFit/>
          </a:bodyPr>
          <a:lstStyle/>
          <a:p>
            <a:pPr algn="just"/>
            <a:r>
              <a:rPr lang="en-US" sz="2400" b="1" dirty="0" smtClean="0">
                <a:solidFill>
                  <a:schemeClr val="bg2">
                    <a:lumMod val="25000"/>
                  </a:schemeClr>
                </a:solidFill>
                <a:latin typeface="SF Pro Display" panose="00000400000000000000" pitchFamily="2" charset="0"/>
                <a:ea typeface="SF Pro Display" panose="00000400000000000000" pitchFamily="2" charset="0"/>
              </a:rPr>
              <a:t>https://dspace.mit.edu/handle/1721.1/109649</a:t>
            </a:r>
            <a:endParaRPr lang="en-US" sz="2400" b="1" dirty="0" smtClean="0">
              <a:solidFill>
                <a:schemeClr val="bg2">
                  <a:lumMod val="25000"/>
                </a:schemeClr>
              </a:solidFill>
              <a:latin typeface="SF Pro Display" panose="00000400000000000000" pitchFamily="2" charset="0"/>
              <a:ea typeface="SF Pro Display" panose="00000400000000000000" pitchFamily="2" charset="0"/>
            </a:endParaRPr>
          </a:p>
        </p:txBody>
      </p:sp>
      <p:cxnSp>
        <p:nvCxnSpPr>
          <p:cNvPr id="3" name="Straight Connector 2"/>
          <p:cNvCxnSpPr/>
          <p:nvPr/>
        </p:nvCxnSpPr>
        <p:spPr>
          <a:xfrm>
            <a:off x="4767140" y="137727"/>
            <a:ext cx="2616591"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300285" y="1281931"/>
            <a:ext cx="9362830" cy="4093428"/>
          </a:xfrm>
          <a:prstGeom prst="rect">
            <a:avLst/>
          </a:prstGeom>
          <a:noFill/>
        </p:spPr>
        <p:txBody>
          <a:bodyPr wrap="square" numCol="1" rtlCol="0">
            <a:spAutoFit/>
          </a:bodyPr>
          <a:lstStyle/>
          <a:p>
            <a:pPr algn="just"/>
            <a:r>
              <a:rPr lang="en-US" sz="2000" dirty="0">
                <a:solidFill>
                  <a:schemeClr val="bg2">
                    <a:lumMod val="25000"/>
                  </a:schemeClr>
                </a:solidFill>
                <a:latin typeface="SF Pro Display" panose="00000400000000000000" pitchFamily="2" charset="0"/>
                <a:ea typeface="SF Pro Display" panose="00000400000000000000" pitchFamily="2" charset="0"/>
              </a:rPr>
              <a:t>This study takes its inspiration from the practice of </a:t>
            </a:r>
            <a:r>
              <a:rPr lang="en-US" sz="2000" dirty="0" smtClean="0">
                <a:solidFill>
                  <a:schemeClr val="bg2">
                    <a:lumMod val="25000"/>
                  </a:schemeClr>
                </a:solidFill>
                <a:latin typeface="SF Pro Display" panose="00000400000000000000" pitchFamily="2" charset="0"/>
                <a:ea typeface="SF Pro Display" panose="00000400000000000000" pitchFamily="2" charset="0"/>
              </a:rPr>
              <a:t>now casting</a:t>
            </a:r>
            <a:r>
              <a:rPr lang="en-US" sz="2000" dirty="0">
                <a:solidFill>
                  <a:schemeClr val="bg2">
                    <a:lumMod val="25000"/>
                  </a:schemeClr>
                </a:solidFill>
                <a:latin typeface="SF Pro Display" panose="00000400000000000000" pitchFamily="2" charset="0"/>
                <a:ea typeface="SF Pro Display" panose="00000400000000000000" pitchFamily="2" charset="0"/>
              </a:rPr>
              <a:t>, which involves making short horizon forecasts of specific data items, typically GDP growth in the context of economics. We alter this approach by targeting surprises to GDP growth, where the expectation is defined as the consensus estimate of economists and a surprise is a deviation of the realized value from the expectation. We seek to determine if surprises are predictable at a better than random rate through the use of four statistical techniques: OLS, logit, random forest, and neural network. In addition to evaluating predictability we also seek to compare the four techniques, the former two of which are common in econometric literature and the latter two of which are machine learning algorithms most commonly seen in engineering settings. We find that the neural network technique predicts surprises at an encouraging rate, and while the results are not overwhelmingly positive they do suggest that the model may identify relationships in the data that elude the consensus.</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541969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1689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SF Pro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vishnuchandra mc</dc:creator>
  <cp:lastModifiedBy>vishnuchandra mc</cp:lastModifiedBy>
  <cp:revision>18</cp:revision>
  <dcterms:created xsi:type="dcterms:W3CDTF">2020-11-28T06:40:21Z</dcterms:created>
  <dcterms:modified xsi:type="dcterms:W3CDTF">2020-11-28T10:27:58Z</dcterms:modified>
</cp:coreProperties>
</file>