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p:scale>
          <a:sx n="66" d="100"/>
          <a:sy n="66" d="100"/>
        </p:scale>
        <p:origin x="93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7CE160-92D5-49D1-B60D-0BD063DBCE98}"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133235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CE160-92D5-49D1-B60D-0BD063DBCE98}"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3201509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CE160-92D5-49D1-B60D-0BD063DBCE98}"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75623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CE160-92D5-49D1-B60D-0BD063DBCE98}"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394434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7CE160-92D5-49D1-B60D-0BD063DBCE98}"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237775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7CE160-92D5-49D1-B60D-0BD063DBCE98}"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416223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7CE160-92D5-49D1-B60D-0BD063DBCE98}" type="datetimeFigureOut">
              <a:rPr lang="en-US" smtClean="0"/>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216146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7CE160-92D5-49D1-B60D-0BD063DBCE98}" type="datetimeFigureOut">
              <a:rPr lang="en-US" smtClean="0"/>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51270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CE160-92D5-49D1-B60D-0BD063DBCE98}" type="datetimeFigureOut">
              <a:rPr lang="en-US" smtClean="0"/>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33726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7CE160-92D5-49D1-B60D-0BD063DBCE98}"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69059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7CE160-92D5-49D1-B60D-0BD063DBCE98}"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63824-124A-421E-86B6-120CD9DE4C0F}" type="slidenum">
              <a:rPr lang="en-US" smtClean="0"/>
              <a:t>‹#›</a:t>
            </a:fld>
            <a:endParaRPr lang="en-US"/>
          </a:p>
        </p:txBody>
      </p:sp>
    </p:spTree>
    <p:extLst>
      <p:ext uri="{BB962C8B-B14F-4D97-AF65-F5344CB8AC3E}">
        <p14:creationId xmlns:p14="http://schemas.microsoft.com/office/powerpoint/2010/main" val="89865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CE160-92D5-49D1-B60D-0BD063DBCE98}" type="datetimeFigureOut">
              <a:rPr lang="en-US" smtClean="0"/>
              <a:t>11/27/2020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63824-124A-421E-86B6-120CD9DE4C0F}" type="slidenum">
              <a:rPr lang="en-US" smtClean="0"/>
              <a:t>‹#›</a:t>
            </a:fld>
            <a:endParaRPr lang="en-US"/>
          </a:p>
        </p:txBody>
      </p:sp>
    </p:spTree>
    <p:extLst>
      <p:ext uri="{BB962C8B-B14F-4D97-AF65-F5344CB8AC3E}">
        <p14:creationId xmlns:p14="http://schemas.microsoft.com/office/powerpoint/2010/main" val="52574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4800" dirty="0" smtClean="0">
                <a:latin typeface="SF Pro Display" panose="00000400000000000000" pitchFamily="2" charset="0"/>
                <a:ea typeface="SF Pro Display" panose="00000400000000000000" pitchFamily="2" charset="0"/>
              </a:rPr>
              <a:t>Literature Review</a:t>
            </a:r>
          </a:p>
        </p:txBody>
      </p:sp>
      <p:sp>
        <p:nvSpPr>
          <p:cNvPr id="5" name="TextBox 4"/>
          <p:cNvSpPr txBox="1"/>
          <p:nvPr/>
        </p:nvSpPr>
        <p:spPr>
          <a:xfrm>
            <a:off x="2313554" y="3843927"/>
            <a:ext cx="7564891" cy="400110"/>
          </a:xfrm>
          <a:prstGeom prst="rect">
            <a:avLst/>
          </a:prstGeom>
          <a:noFill/>
        </p:spPr>
        <p:txBody>
          <a:bodyPr wrap="none" rtlCol="0">
            <a:spAutoFit/>
          </a:bodyPr>
          <a:lstStyle/>
          <a:p>
            <a:r>
              <a:rPr lang="en-IN" sz="2000" dirty="0">
                <a:solidFill>
                  <a:schemeClr val="bg1"/>
                </a:solidFill>
                <a:latin typeface="SF Pro Display" panose="00000500000000000000" pitchFamily="50" charset="0"/>
                <a:ea typeface="SF Pro Display" panose="00000500000000000000" pitchFamily="50" charset="0"/>
              </a:rPr>
              <a:t>GDP of India Forecasting Using Machine Learning and Deep Learning</a:t>
            </a:r>
            <a:endParaRPr lang="en-US" sz="2000" dirty="0">
              <a:solidFill>
                <a:schemeClr val="bg1"/>
              </a:solidFill>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1731589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548918"/>
            <a:ext cx="4950394"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Steps we done so far…</a:t>
            </a:r>
            <a:endParaRPr lang="en-US" sz="4000" dirty="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5" name="TextBox 4"/>
          <p:cNvSpPr txBox="1"/>
          <p:nvPr/>
        </p:nvSpPr>
        <p:spPr>
          <a:xfrm>
            <a:off x="606832" y="1634768"/>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7" name="TextBox 6"/>
          <p:cNvSpPr txBox="1"/>
          <p:nvPr/>
        </p:nvSpPr>
        <p:spPr>
          <a:xfrm>
            <a:off x="1246361" y="2995579"/>
            <a:ext cx="980108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After collecting all data, next step involves preprocessing or cleaning the data  for which the pandas and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numpy</a:t>
            </a:r>
            <a:r>
              <a:rPr lang="en-US" sz="2000" dirty="0" smtClean="0">
                <a:solidFill>
                  <a:schemeClr val="bg2">
                    <a:lumMod val="25000"/>
                  </a:schemeClr>
                </a:solidFill>
                <a:latin typeface="SF Pro Display" panose="00000400000000000000" pitchFamily="2" charset="0"/>
                <a:ea typeface="SF Pro Display" panose="00000400000000000000" pitchFamily="2" charset="0"/>
              </a:rPr>
              <a:t> libraries can easily understand.</a:t>
            </a:r>
            <a:endParaRPr lang="en-US" sz="2000" dirty="0">
              <a:solidFill>
                <a:schemeClr val="bg2">
                  <a:lumMod val="25000"/>
                </a:schemeClr>
              </a:solidFill>
              <a:latin typeface="SF Pro Display" panose="00000400000000000000" pitchFamily="2" charset="0"/>
              <a:ea typeface="SF Pro Display" panose="00000400000000000000" pitchFamily="2" charset="0"/>
            </a:endParaRPr>
          </a:p>
          <a:p>
            <a:pPr marL="342900" indent="-342900">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Here we used pandas library that we discussed earlier</a:t>
            </a:r>
          </a:p>
          <a:p>
            <a:pPr marL="342900" indent="-342900">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In addition we also used glob, </a:t>
            </a:r>
            <a:r>
              <a:rPr lang="en-IN" sz="2000" dirty="0" err="1" smtClean="0">
                <a:solidFill>
                  <a:schemeClr val="bg2">
                    <a:lumMod val="25000"/>
                  </a:schemeClr>
                </a:solidFill>
                <a:latin typeface="SF Pro Display" panose="00000400000000000000" pitchFamily="2" charset="0"/>
                <a:ea typeface="SF Pro Display" panose="00000400000000000000" pitchFamily="2" charset="0"/>
              </a:rPr>
              <a:t>os</a:t>
            </a:r>
            <a:r>
              <a:rPr lang="en-IN" sz="2000" dirty="0" smtClean="0">
                <a:solidFill>
                  <a:schemeClr val="bg2">
                    <a:lumMod val="25000"/>
                  </a:schemeClr>
                </a:solidFill>
                <a:latin typeface="SF Pro Display" panose="00000400000000000000" pitchFamily="2" charset="0"/>
                <a:ea typeface="SF Pro Display" panose="00000400000000000000" pitchFamily="2" charset="0"/>
              </a:rPr>
              <a:t>, time and helper</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72" y="4755850"/>
            <a:ext cx="11164858" cy="1124107"/>
          </a:xfrm>
          <a:prstGeom prst="rect">
            <a:avLst/>
          </a:prstGeom>
        </p:spPr>
      </p:pic>
    </p:spTree>
    <p:extLst>
      <p:ext uri="{BB962C8B-B14F-4D97-AF65-F5344CB8AC3E}">
        <p14:creationId xmlns:p14="http://schemas.microsoft.com/office/powerpoint/2010/main" val="128326645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6" name="TextBox 5"/>
          <p:cNvSpPr txBox="1"/>
          <p:nvPr/>
        </p:nvSpPr>
        <p:spPr>
          <a:xfrm>
            <a:off x="606832" y="1765411"/>
            <a:ext cx="1080745" cy="646331"/>
          </a:xfrm>
          <a:prstGeom prst="rect">
            <a:avLst/>
          </a:prstGeom>
          <a:noFill/>
        </p:spPr>
        <p:txBody>
          <a:bodyPr wrap="none" rtlCol="0">
            <a:spAutoFit/>
          </a:bodyPr>
          <a:lstStyle/>
          <a:p>
            <a:r>
              <a:rPr lang="en-IN" sz="3600" dirty="0" smtClean="0">
                <a:solidFill>
                  <a:schemeClr val="tx1">
                    <a:lumMod val="95000"/>
                    <a:lumOff val="5000"/>
                  </a:schemeClr>
                </a:solidFill>
                <a:latin typeface="SF Pro Display" panose="00000500000000000000" pitchFamily="50" charset="0"/>
                <a:ea typeface="SF Pro Display" panose="00000500000000000000" pitchFamily="50" charset="0"/>
              </a:rPr>
              <a:t>Glob</a:t>
            </a:r>
          </a:p>
        </p:txBody>
      </p:sp>
      <p:sp>
        <p:nvSpPr>
          <p:cNvPr id="8" name="TextBox 7"/>
          <p:cNvSpPr txBox="1"/>
          <p:nvPr/>
        </p:nvSpPr>
        <p:spPr>
          <a:xfrm>
            <a:off x="1147204" y="2497318"/>
            <a:ext cx="9801081" cy="3170099"/>
          </a:xfrm>
          <a:prstGeom prst="rect">
            <a:avLst/>
          </a:prstGeom>
          <a:noFill/>
        </p:spPr>
        <p:txBody>
          <a:bodyPr wrap="square" rtlCol="0">
            <a:spAutoFit/>
          </a:bodyPr>
          <a:lstStyle/>
          <a:p>
            <a:r>
              <a:rPr lang="en-US" sz="2000" dirty="0">
                <a:solidFill>
                  <a:schemeClr val="bg2">
                    <a:lumMod val="25000"/>
                  </a:schemeClr>
                </a:solidFill>
                <a:latin typeface="SF Pro Display" panose="00000400000000000000" pitchFamily="2" charset="0"/>
                <a:ea typeface="SF Pro Display" panose="00000400000000000000" pitchFamily="2" charset="0"/>
              </a:rPr>
              <a:t>The glob </a:t>
            </a:r>
            <a:r>
              <a:rPr lang="en-US" sz="2000" dirty="0" smtClean="0">
                <a:solidFill>
                  <a:schemeClr val="bg2">
                    <a:lumMod val="25000"/>
                  </a:schemeClr>
                </a:solidFill>
                <a:latin typeface="SF Pro Display" panose="00000400000000000000" pitchFamily="2" charset="0"/>
                <a:ea typeface="SF Pro Display" panose="00000400000000000000" pitchFamily="2" charset="0"/>
              </a:rPr>
              <a:t>is a python module that finds </a:t>
            </a:r>
            <a:r>
              <a:rPr lang="en-US" sz="2000" dirty="0">
                <a:solidFill>
                  <a:schemeClr val="bg2">
                    <a:lumMod val="25000"/>
                  </a:schemeClr>
                </a:solidFill>
                <a:latin typeface="SF Pro Display" panose="00000400000000000000" pitchFamily="2" charset="0"/>
                <a:ea typeface="SF Pro Display" panose="00000400000000000000" pitchFamily="2" charset="0"/>
              </a:rPr>
              <a:t>all the pathnames matching a specified pattern according </a:t>
            </a:r>
            <a:r>
              <a:rPr lang="en-US" sz="2000" dirty="0" smtClean="0">
                <a:solidFill>
                  <a:schemeClr val="bg2">
                    <a:lumMod val="25000"/>
                  </a:schemeClr>
                </a:solidFill>
                <a:latin typeface="SF Pro Display" panose="00000400000000000000" pitchFamily="2" charset="0"/>
                <a:ea typeface="SF Pro Display" panose="00000400000000000000" pitchFamily="2" charset="0"/>
              </a:rPr>
              <a:t>to </a:t>
            </a:r>
            <a:r>
              <a:rPr lang="en-US" sz="2000" dirty="0">
                <a:solidFill>
                  <a:schemeClr val="bg2">
                    <a:lumMod val="25000"/>
                  </a:schemeClr>
                </a:solidFill>
                <a:latin typeface="SF Pro Display" panose="00000400000000000000" pitchFamily="2" charset="0"/>
                <a:ea typeface="SF Pro Display" panose="00000400000000000000" pitchFamily="2" charset="0"/>
              </a:rPr>
              <a:t>the rules used by the Unix shell, although results are returned in arbitrary </a:t>
            </a:r>
          </a:p>
          <a:p>
            <a:r>
              <a:rPr lang="en-US" sz="2000" dirty="0">
                <a:solidFill>
                  <a:schemeClr val="bg2">
                    <a:lumMod val="25000"/>
                  </a:schemeClr>
                </a:solidFill>
                <a:latin typeface="SF Pro Display" panose="00000400000000000000" pitchFamily="2" charset="0"/>
                <a:ea typeface="SF Pro Display" panose="00000400000000000000" pitchFamily="2" charset="0"/>
              </a:rPr>
              <a:t>order. No tilde expansion is done, but *, ?, and character ranges expressed with </a:t>
            </a:r>
          </a:p>
          <a:p>
            <a:r>
              <a:rPr lang="en-US" sz="2000" dirty="0">
                <a:solidFill>
                  <a:schemeClr val="bg2">
                    <a:lumMod val="25000"/>
                  </a:schemeClr>
                </a:solidFill>
                <a:latin typeface="SF Pro Display" panose="00000400000000000000" pitchFamily="2" charset="0"/>
                <a:ea typeface="SF Pro Display" panose="00000400000000000000" pitchFamily="2" charset="0"/>
              </a:rPr>
              <a:t>[] will be correctly matched. </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a:p>
            <a:r>
              <a:rPr lang="en-US" sz="2000" dirty="0" smtClean="0">
                <a:solidFill>
                  <a:schemeClr val="bg2">
                    <a:lumMod val="25000"/>
                  </a:schemeClr>
                </a:solidFill>
                <a:latin typeface="SF Pro Display" panose="00000400000000000000" pitchFamily="2" charset="0"/>
                <a:ea typeface="SF Pro Display" panose="00000400000000000000" pitchFamily="2" charset="0"/>
              </a:rPr>
              <a:t>This </a:t>
            </a:r>
            <a:r>
              <a:rPr lang="en-US" sz="2000" dirty="0">
                <a:solidFill>
                  <a:schemeClr val="bg2">
                    <a:lumMod val="25000"/>
                  </a:schemeClr>
                </a:solidFill>
                <a:latin typeface="SF Pro Display" panose="00000400000000000000" pitchFamily="2" charset="0"/>
                <a:ea typeface="SF Pro Display" panose="00000400000000000000" pitchFamily="2" charset="0"/>
              </a:rPr>
              <a:t>is done by using the </a:t>
            </a:r>
            <a:r>
              <a:rPr lang="en-US" sz="2000" dirty="0" err="1">
                <a:solidFill>
                  <a:schemeClr val="bg2">
                    <a:lumMod val="25000"/>
                  </a:schemeClr>
                </a:solidFill>
                <a:latin typeface="SF Pro Display" panose="00000400000000000000" pitchFamily="2" charset="0"/>
                <a:ea typeface="SF Pro Display" panose="00000400000000000000" pitchFamily="2" charset="0"/>
              </a:rPr>
              <a:t>os.scandir</a:t>
            </a:r>
            <a:r>
              <a:rPr lang="en-US" sz="2000" dirty="0">
                <a:solidFill>
                  <a:schemeClr val="bg2">
                    <a:lumMod val="25000"/>
                  </a:schemeClr>
                </a:solidFill>
                <a:latin typeface="SF Pro Display" panose="00000400000000000000" pitchFamily="2" charset="0"/>
                <a:ea typeface="SF Pro Display" panose="00000400000000000000" pitchFamily="2" charset="0"/>
              </a:rPr>
              <a:t>() and </a:t>
            </a:r>
            <a:r>
              <a:rPr lang="en-US" sz="2000" dirty="0" err="1">
                <a:solidFill>
                  <a:schemeClr val="bg2">
                    <a:lumMod val="25000"/>
                  </a:schemeClr>
                </a:solidFill>
                <a:latin typeface="SF Pro Display" panose="00000400000000000000" pitchFamily="2" charset="0"/>
                <a:ea typeface="SF Pro Display" panose="00000400000000000000" pitchFamily="2" charset="0"/>
              </a:rPr>
              <a:t>fnmatch.fnmatch</a:t>
            </a:r>
            <a:r>
              <a:rPr lang="en-US" sz="2000" dirty="0">
                <a:solidFill>
                  <a:schemeClr val="bg2">
                    <a:lumMod val="25000"/>
                  </a:schemeClr>
                </a:solidFill>
                <a:latin typeface="SF Pro Display" panose="00000400000000000000" pitchFamily="2" charset="0"/>
                <a:ea typeface="SF Pro Display" panose="00000400000000000000" pitchFamily="2" charset="0"/>
              </a:rPr>
              <a:t>() </a:t>
            </a:r>
            <a:r>
              <a:rPr lang="en-US" sz="2000" dirty="0" smtClean="0">
                <a:solidFill>
                  <a:schemeClr val="bg2">
                    <a:lumMod val="25000"/>
                  </a:schemeClr>
                </a:solidFill>
                <a:latin typeface="SF Pro Display" panose="00000400000000000000" pitchFamily="2" charset="0"/>
                <a:ea typeface="SF Pro Display" panose="00000400000000000000" pitchFamily="2" charset="0"/>
              </a:rPr>
              <a:t>functions </a:t>
            </a:r>
            <a:r>
              <a:rPr lang="en-US" sz="2000" dirty="0">
                <a:solidFill>
                  <a:schemeClr val="bg2">
                    <a:lumMod val="25000"/>
                  </a:schemeClr>
                </a:solidFill>
                <a:latin typeface="SF Pro Display" panose="00000400000000000000" pitchFamily="2" charset="0"/>
                <a:ea typeface="SF Pro Display" panose="00000400000000000000" pitchFamily="2" charset="0"/>
              </a:rPr>
              <a:t>in concert, and not by actually invoking a subshell. Note that unlike </a:t>
            </a:r>
            <a:r>
              <a:rPr lang="en-US" sz="2000" dirty="0" err="1">
                <a:solidFill>
                  <a:schemeClr val="bg2">
                    <a:lumMod val="25000"/>
                  </a:schemeClr>
                </a:solidFill>
                <a:latin typeface="SF Pro Display" panose="00000400000000000000" pitchFamily="2" charset="0"/>
                <a:ea typeface="SF Pro Display" panose="00000400000000000000" pitchFamily="2" charset="0"/>
              </a:rPr>
              <a:t>fnmatch.fnmatch</a:t>
            </a:r>
            <a:r>
              <a:rPr lang="en-US" sz="2000" dirty="0">
                <a:solidFill>
                  <a:schemeClr val="bg2">
                    <a:lumMod val="25000"/>
                  </a:schemeClr>
                </a:solidFill>
                <a:latin typeface="SF Pro Display" panose="00000400000000000000" pitchFamily="2" charset="0"/>
                <a:ea typeface="SF Pro Display" panose="00000400000000000000" pitchFamily="2" charset="0"/>
              </a:rPr>
              <a:t>(), </a:t>
            </a:r>
            <a:r>
              <a:rPr lang="en-US" sz="2000" dirty="0" smtClean="0">
                <a:solidFill>
                  <a:schemeClr val="bg2">
                    <a:lumMod val="25000"/>
                  </a:schemeClr>
                </a:solidFill>
                <a:latin typeface="SF Pro Display" panose="00000400000000000000" pitchFamily="2" charset="0"/>
                <a:ea typeface="SF Pro Display" panose="00000400000000000000" pitchFamily="2" charset="0"/>
              </a:rPr>
              <a:t>glob </a:t>
            </a:r>
            <a:r>
              <a:rPr lang="en-US" sz="2000" dirty="0">
                <a:solidFill>
                  <a:schemeClr val="bg2">
                    <a:lumMod val="25000"/>
                  </a:schemeClr>
                </a:solidFill>
                <a:latin typeface="SF Pro Display" panose="00000400000000000000" pitchFamily="2" charset="0"/>
                <a:ea typeface="SF Pro Display" panose="00000400000000000000" pitchFamily="2" charset="0"/>
              </a:rPr>
              <a:t>treats filenames beginning with a dot (.) as special cases. (For tilde and shell variable expansion, </a:t>
            </a:r>
          </a:p>
          <a:p>
            <a:r>
              <a:rPr lang="en-US" sz="2000" dirty="0">
                <a:solidFill>
                  <a:schemeClr val="bg2">
                    <a:lumMod val="25000"/>
                  </a:schemeClr>
                </a:solidFill>
                <a:latin typeface="SF Pro Display" panose="00000400000000000000" pitchFamily="2" charset="0"/>
                <a:ea typeface="SF Pro Display" panose="00000400000000000000" pitchFamily="2" charset="0"/>
              </a:rPr>
              <a:t>use </a:t>
            </a:r>
            <a:r>
              <a:rPr lang="en-US" sz="2000" dirty="0" err="1">
                <a:solidFill>
                  <a:schemeClr val="bg2">
                    <a:lumMod val="25000"/>
                  </a:schemeClr>
                </a:solidFill>
                <a:latin typeface="SF Pro Display" panose="00000400000000000000" pitchFamily="2" charset="0"/>
                <a:ea typeface="SF Pro Display" panose="00000400000000000000" pitchFamily="2" charset="0"/>
              </a:rPr>
              <a:t>os.path.expanduser</a:t>
            </a:r>
            <a:r>
              <a:rPr lang="en-US" sz="2000" dirty="0">
                <a:solidFill>
                  <a:schemeClr val="bg2">
                    <a:lumMod val="25000"/>
                  </a:schemeClr>
                </a:solidFill>
                <a:latin typeface="SF Pro Display" panose="00000400000000000000" pitchFamily="2" charset="0"/>
                <a:ea typeface="SF Pro Display" panose="00000400000000000000" pitchFamily="2" charset="0"/>
              </a:rPr>
              <a:t>() and </a:t>
            </a:r>
            <a:r>
              <a:rPr lang="en-US" sz="2000" dirty="0" err="1">
                <a:solidFill>
                  <a:schemeClr val="bg2">
                    <a:lumMod val="25000"/>
                  </a:schemeClr>
                </a:solidFill>
                <a:latin typeface="SF Pro Display" panose="00000400000000000000" pitchFamily="2" charset="0"/>
                <a:ea typeface="SF Pro Display" panose="00000400000000000000" pitchFamily="2" charset="0"/>
              </a:rPr>
              <a:t>os.path.expandvars</a:t>
            </a:r>
            <a:r>
              <a:rPr lang="en-US" sz="2000" dirty="0">
                <a:solidFill>
                  <a:schemeClr val="bg2">
                    <a:lumMod val="25000"/>
                  </a:schemeClr>
                </a:solidFill>
                <a:latin typeface="SF Pro Display" panose="00000400000000000000" pitchFamily="2" charset="0"/>
                <a:ea typeface="SF Pro Display" panose="00000400000000000000" pitchFamily="2" charset="0"/>
              </a:rPr>
              <a:t>().)</a:t>
            </a:r>
          </a:p>
          <a:p>
            <a:r>
              <a:rPr lang="en-US" sz="2000" dirty="0">
                <a:solidFill>
                  <a:schemeClr val="bg2">
                    <a:lumMod val="25000"/>
                  </a:schemeClr>
                </a:solidFill>
                <a:latin typeface="SF Pro Display" panose="00000400000000000000" pitchFamily="2" charset="0"/>
                <a:ea typeface="SF Pro Display" panose="00000400000000000000" pitchFamily="2" charset="0"/>
              </a:rPr>
              <a:t>For a literal match, wrap the meta-characters in brackets. For example, '[?]' matches the character '?'.</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84510764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5" name="TextBox 4"/>
          <p:cNvSpPr txBox="1"/>
          <p:nvPr/>
        </p:nvSpPr>
        <p:spPr>
          <a:xfrm>
            <a:off x="606832" y="1708261"/>
            <a:ext cx="3708066" cy="646331"/>
          </a:xfrm>
          <a:prstGeom prst="rect">
            <a:avLst/>
          </a:prstGeom>
          <a:noFill/>
        </p:spPr>
        <p:txBody>
          <a:bodyPr wrap="none" rtlCol="0">
            <a:spAutoFit/>
          </a:bodyPr>
          <a:lstStyle/>
          <a:p>
            <a:r>
              <a:rPr lang="en-IN" sz="3600" dirty="0" smtClean="0">
                <a:solidFill>
                  <a:schemeClr val="tx1">
                    <a:lumMod val="95000"/>
                    <a:lumOff val="5000"/>
                  </a:schemeClr>
                </a:solidFill>
                <a:latin typeface="SF Pro Display" panose="00000500000000000000" pitchFamily="50" charset="0"/>
                <a:ea typeface="SF Pro Display" panose="00000500000000000000" pitchFamily="50" charset="0"/>
              </a:rPr>
              <a:t>OS python module</a:t>
            </a:r>
          </a:p>
        </p:txBody>
      </p:sp>
      <p:sp>
        <p:nvSpPr>
          <p:cNvPr id="6" name="TextBox 5"/>
          <p:cNvSpPr txBox="1"/>
          <p:nvPr/>
        </p:nvSpPr>
        <p:spPr>
          <a:xfrm>
            <a:off x="1147204" y="2440168"/>
            <a:ext cx="9801081" cy="3785652"/>
          </a:xfrm>
          <a:prstGeom prst="rect">
            <a:avLst/>
          </a:prstGeom>
          <a:noFill/>
        </p:spPr>
        <p:txBody>
          <a:bodyPr wrap="square" rtlCol="0">
            <a:spAutoFit/>
          </a:bodyPr>
          <a:lstStyle/>
          <a:p>
            <a:r>
              <a:rPr lang="en-US" sz="2000" dirty="0">
                <a:solidFill>
                  <a:schemeClr val="bg2">
                    <a:lumMod val="25000"/>
                  </a:schemeClr>
                </a:solidFill>
                <a:latin typeface="SF Pro Display" panose="00000400000000000000" pitchFamily="2" charset="0"/>
                <a:ea typeface="SF Pro Display" panose="00000400000000000000" pitchFamily="2" charset="0"/>
              </a:rPr>
              <a:t>This module provides a portable way of using operating system dependent functionality. </a:t>
            </a:r>
          </a:p>
          <a:p>
            <a:r>
              <a:rPr lang="en-US" sz="2000" dirty="0">
                <a:solidFill>
                  <a:schemeClr val="bg2">
                    <a:lumMod val="25000"/>
                  </a:schemeClr>
                </a:solidFill>
                <a:latin typeface="SF Pro Display" panose="00000400000000000000" pitchFamily="2" charset="0"/>
                <a:ea typeface="SF Pro Display" panose="00000400000000000000" pitchFamily="2" charset="0"/>
              </a:rPr>
              <a:t>If you just want to read or write a file see open(), if you want to manipulate paths, </a:t>
            </a:r>
          </a:p>
          <a:p>
            <a:r>
              <a:rPr lang="en-US" sz="2000" dirty="0">
                <a:solidFill>
                  <a:schemeClr val="bg2">
                    <a:lumMod val="25000"/>
                  </a:schemeClr>
                </a:solidFill>
                <a:latin typeface="SF Pro Display" panose="00000400000000000000" pitchFamily="2" charset="0"/>
                <a:ea typeface="SF Pro Display" panose="00000400000000000000" pitchFamily="2" charset="0"/>
              </a:rPr>
              <a:t>see the </a:t>
            </a:r>
            <a:r>
              <a:rPr lang="en-US" sz="2000" dirty="0" err="1">
                <a:solidFill>
                  <a:schemeClr val="bg2">
                    <a:lumMod val="25000"/>
                  </a:schemeClr>
                </a:solidFill>
                <a:latin typeface="SF Pro Display" panose="00000400000000000000" pitchFamily="2" charset="0"/>
                <a:ea typeface="SF Pro Display" panose="00000400000000000000" pitchFamily="2" charset="0"/>
              </a:rPr>
              <a:t>os.path</a:t>
            </a:r>
            <a:r>
              <a:rPr lang="en-US" sz="2000" dirty="0">
                <a:solidFill>
                  <a:schemeClr val="bg2">
                    <a:lumMod val="25000"/>
                  </a:schemeClr>
                </a:solidFill>
                <a:latin typeface="SF Pro Display" panose="00000400000000000000" pitchFamily="2" charset="0"/>
                <a:ea typeface="SF Pro Display" panose="00000400000000000000" pitchFamily="2" charset="0"/>
              </a:rPr>
              <a:t> module, and if you want to read all the lines in all the files on the command line </a:t>
            </a:r>
            <a:r>
              <a:rPr lang="en-US" sz="2000" dirty="0" smtClean="0">
                <a:solidFill>
                  <a:schemeClr val="bg2">
                    <a:lumMod val="25000"/>
                  </a:schemeClr>
                </a:solidFill>
                <a:latin typeface="SF Pro Display" panose="00000400000000000000" pitchFamily="2" charset="0"/>
                <a:ea typeface="SF Pro Display" panose="00000400000000000000" pitchFamily="2" charset="0"/>
              </a:rPr>
              <a:t>see </a:t>
            </a:r>
            <a:r>
              <a:rPr lang="en-US" sz="2000" dirty="0">
                <a:solidFill>
                  <a:schemeClr val="bg2">
                    <a:lumMod val="25000"/>
                  </a:schemeClr>
                </a:solidFill>
                <a:latin typeface="SF Pro Display" panose="00000400000000000000" pitchFamily="2" charset="0"/>
                <a:ea typeface="SF Pro Display" panose="00000400000000000000" pitchFamily="2" charset="0"/>
              </a:rPr>
              <a:t>the </a:t>
            </a:r>
            <a:r>
              <a:rPr lang="en-US" sz="2000" dirty="0" err="1">
                <a:solidFill>
                  <a:schemeClr val="bg2">
                    <a:lumMod val="25000"/>
                  </a:schemeClr>
                </a:solidFill>
                <a:latin typeface="SF Pro Display" panose="00000400000000000000" pitchFamily="2" charset="0"/>
                <a:ea typeface="SF Pro Display" panose="00000400000000000000" pitchFamily="2" charset="0"/>
              </a:rPr>
              <a:t>fileinput</a:t>
            </a:r>
            <a:r>
              <a:rPr lang="en-US" sz="2000" dirty="0">
                <a:solidFill>
                  <a:schemeClr val="bg2">
                    <a:lumMod val="25000"/>
                  </a:schemeClr>
                </a:solidFill>
                <a:latin typeface="SF Pro Display" panose="00000400000000000000" pitchFamily="2" charset="0"/>
                <a:ea typeface="SF Pro Display" panose="00000400000000000000" pitchFamily="2" charset="0"/>
              </a:rPr>
              <a:t> module. </a:t>
            </a:r>
          </a:p>
          <a:p>
            <a:r>
              <a:rPr lang="en-US" sz="2000" dirty="0">
                <a:solidFill>
                  <a:schemeClr val="bg2">
                    <a:lumMod val="25000"/>
                  </a:schemeClr>
                </a:solidFill>
                <a:latin typeface="SF Pro Display" panose="00000400000000000000" pitchFamily="2" charset="0"/>
                <a:ea typeface="SF Pro Display" panose="00000400000000000000" pitchFamily="2" charset="0"/>
              </a:rPr>
              <a:t>For creating temporary files and directories see the </a:t>
            </a:r>
            <a:r>
              <a:rPr lang="en-US" sz="2000" dirty="0" err="1">
                <a:solidFill>
                  <a:schemeClr val="bg2">
                    <a:lumMod val="25000"/>
                  </a:schemeClr>
                </a:solidFill>
                <a:latin typeface="SF Pro Display" panose="00000400000000000000" pitchFamily="2" charset="0"/>
                <a:ea typeface="SF Pro Display" panose="00000400000000000000" pitchFamily="2" charset="0"/>
              </a:rPr>
              <a:t>tempfile</a:t>
            </a:r>
            <a:r>
              <a:rPr lang="en-US" sz="2000" dirty="0">
                <a:solidFill>
                  <a:schemeClr val="bg2">
                    <a:lumMod val="25000"/>
                  </a:schemeClr>
                </a:solidFill>
                <a:latin typeface="SF Pro Display" panose="00000400000000000000" pitchFamily="2" charset="0"/>
                <a:ea typeface="SF Pro Display" panose="00000400000000000000" pitchFamily="2" charset="0"/>
              </a:rPr>
              <a:t> module, and for high-level file and </a:t>
            </a:r>
            <a:r>
              <a:rPr lang="en-US" sz="2000" dirty="0" smtClean="0">
                <a:solidFill>
                  <a:schemeClr val="bg2">
                    <a:lumMod val="25000"/>
                  </a:schemeClr>
                </a:solidFill>
                <a:latin typeface="SF Pro Display" panose="00000400000000000000" pitchFamily="2" charset="0"/>
                <a:ea typeface="SF Pro Display" panose="00000400000000000000" pitchFamily="2" charset="0"/>
              </a:rPr>
              <a:t>directory </a:t>
            </a:r>
            <a:r>
              <a:rPr lang="en-US" sz="2000" dirty="0">
                <a:solidFill>
                  <a:schemeClr val="bg2">
                    <a:lumMod val="25000"/>
                  </a:schemeClr>
                </a:solidFill>
                <a:latin typeface="SF Pro Display" panose="00000400000000000000" pitchFamily="2" charset="0"/>
                <a:ea typeface="SF Pro Display" panose="00000400000000000000" pitchFamily="2" charset="0"/>
              </a:rPr>
              <a:t>handling see the </a:t>
            </a:r>
            <a:r>
              <a:rPr lang="en-US" sz="2000" dirty="0" err="1">
                <a:solidFill>
                  <a:schemeClr val="bg2">
                    <a:lumMod val="25000"/>
                  </a:schemeClr>
                </a:solidFill>
                <a:latin typeface="SF Pro Display" panose="00000400000000000000" pitchFamily="2" charset="0"/>
                <a:ea typeface="SF Pro Display" panose="00000400000000000000" pitchFamily="2" charset="0"/>
              </a:rPr>
              <a:t>shutil</a:t>
            </a:r>
            <a:r>
              <a:rPr lang="en-US" sz="2000" dirty="0">
                <a:solidFill>
                  <a:schemeClr val="bg2">
                    <a:lumMod val="25000"/>
                  </a:schemeClr>
                </a:solidFill>
                <a:latin typeface="SF Pro Display" panose="00000400000000000000" pitchFamily="2" charset="0"/>
                <a:ea typeface="SF Pro Display" panose="00000400000000000000" pitchFamily="2" charset="0"/>
              </a:rPr>
              <a:t> module</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p>
          <a:p>
            <a:r>
              <a:rPr lang="en-US" sz="2000" dirty="0">
                <a:solidFill>
                  <a:schemeClr val="bg2">
                    <a:lumMod val="25000"/>
                  </a:schemeClr>
                </a:solidFill>
                <a:latin typeface="SF Pro Display" panose="00000400000000000000" pitchFamily="2" charset="0"/>
                <a:ea typeface="SF Pro Display" panose="00000400000000000000" pitchFamily="2" charset="0"/>
              </a:rPr>
              <a:t>The design of all built-in operating system dependent modules of Python is such that as long as the same functionality is available, it uses the same interface; </a:t>
            </a:r>
          </a:p>
          <a:p>
            <a:r>
              <a:rPr lang="en-US" sz="2000" dirty="0">
                <a:solidFill>
                  <a:schemeClr val="bg2">
                    <a:lumMod val="25000"/>
                  </a:schemeClr>
                </a:solidFill>
                <a:latin typeface="SF Pro Display" panose="00000400000000000000" pitchFamily="2" charset="0"/>
                <a:ea typeface="SF Pro Display" panose="00000400000000000000" pitchFamily="2" charset="0"/>
              </a:rPr>
              <a:t>for example, the function </a:t>
            </a:r>
            <a:r>
              <a:rPr lang="en-US" sz="2000" dirty="0" err="1">
                <a:solidFill>
                  <a:schemeClr val="bg2">
                    <a:lumMod val="25000"/>
                  </a:schemeClr>
                </a:solidFill>
                <a:latin typeface="SF Pro Display" panose="00000400000000000000" pitchFamily="2" charset="0"/>
                <a:ea typeface="SF Pro Display" panose="00000400000000000000" pitchFamily="2" charset="0"/>
              </a:rPr>
              <a:t>os.stat</a:t>
            </a:r>
            <a:r>
              <a:rPr lang="en-US" sz="2000" dirty="0">
                <a:solidFill>
                  <a:schemeClr val="bg2">
                    <a:lumMod val="25000"/>
                  </a:schemeClr>
                </a:solidFill>
                <a:latin typeface="SF Pro Display" panose="00000400000000000000" pitchFamily="2" charset="0"/>
                <a:ea typeface="SF Pro Display" panose="00000400000000000000" pitchFamily="2" charset="0"/>
              </a:rPr>
              <a:t>(path) returns stat information about path in the same format (which happens to have originated with the POSIX interface).</a:t>
            </a:r>
          </a:p>
          <a:p>
            <a:r>
              <a:rPr lang="en-US" sz="2000" dirty="0" smtClean="0">
                <a:solidFill>
                  <a:schemeClr val="bg2">
                    <a:lumMod val="25000"/>
                  </a:schemeClr>
                </a:solidFill>
                <a:latin typeface="SF Pro Display" panose="00000400000000000000" pitchFamily="2" charset="0"/>
                <a:ea typeface="SF Pro Display" panose="00000400000000000000" pitchFamily="2" charset="0"/>
              </a:rPr>
              <a:t>Extensions </a:t>
            </a:r>
            <a:r>
              <a:rPr lang="en-US" sz="2000" dirty="0">
                <a:solidFill>
                  <a:schemeClr val="bg2">
                    <a:lumMod val="25000"/>
                  </a:schemeClr>
                </a:solidFill>
                <a:latin typeface="SF Pro Display" panose="00000400000000000000" pitchFamily="2" charset="0"/>
                <a:ea typeface="SF Pro Display" panose="00000400000000000000" pitchFamily="2" charset="0"/>
              </a:rPr>
              <a:t>peculiar to a particular operating system are also available through the </a:t>
            </a:r>
            <a:r>
              <a:rPr lang="en-US" sz="2000" dirty="0" err="1">
                <a:solidFill>
                  <a:schemeClr val="bg2">
                    <a:lumMod val="25000"/>
                  </a:schemeClr>
                </a:solidFill>
                <a:latin typeface="SF Pro Display" panose="00000400000000000000" pitchFamily="2" charset="0"/>
                <a:ea typeface="SF Pro Display" panose="00000400000000000000" pitchFamily="2" charset="0"/>
              </a:rPr>
              <a:t>os</a:t>
            </a:r>
            <a:r>
              <a:rPr lang="en-US" sz="2000" dirty="0">
                <a:solidFill>
                  <a:schemeClr val="bg2">
                    <a:lumMod val="25000"/>
                  </a:schemeClr>
                </a:solidFill>
                <a:latin typeface="SF Pro Display" panose="00000400000000000000" pitchFamily="2" charset="0"/>
                <a:ea typeface="SF Pro Display" panose="00000400000000000000" pitchFamily="2" charset="0"/>
              </a:rPr>
              <a:t> module, but using them is of course a threat to portability.</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90823107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5" name="TextBox 4"/>
          <p:cNvSpPr txBox="1"/>
          <p:nvPr/>
        </p:nvSpPr>
        <p:spPr>
          <a:xfrm>
            <a:off x="606832" y="2317861"/>
            <a:ext cx="4059125" cy="646331"/>
          </a:xfrm>
          <a:prstGeom prst="rect">
            <a:avLst/>
          </a:prstGeom>
          <a:noFill/>
        </p:spPr>
        <p:txBody>
          <a:bodyPr wrap="none" rtlCol="0">
            <a:spAutoFit/>
          </a:bodyPr>
          <a:lstStyle/>
          <a:p>
            <a:r>
              <a:rPr lang="en-IN" sz="3600" dirty="0">
                <a:solidFill>
                  <a:schemeClr val="tx1">
                    <a:lumMod val="95000"/>
                    <a:lumOff val="5000"/>
                  </a:schemeClr>
                </a:solidFill>
                <a:latin typeface="SF Pro Display" panose="00000500000000000000" pitchFamily="50" charset="0"/>
                <a:ea typeface="SF Pro Display" panose="00000500000000000000" pitchFamily="50" charset="0"/>
              </a:rPr>
              <a:t>T</a:t>
            </a:r>
            <a:r>
              <a:rPr lang="en-IN" sz="3600" dirty="0" smtClean="0">
                <a:solidFill>
                  <a:schemeClr val="tx1">
                    <a:lumMod val="95000"/>
                    <a:lumOff val="5000"/>
                  </a:schemeClr>
                </a:solidFill>
                <a:latin typeface="SF Pro Display" panose="00000500000000000000" pitchFamily="50" charset="0"/>
                <a:ea typeface="SF Pro Display" panose="00000500000000000000" pitchFamily="50" charset="0"/>
              </a:rPr>
              <a:t>ime python module</a:t>
            </a:r>
          </a:p>
        </p:txBody>
      </p:sp>
      <p:sp>
        <p:nvSpPr>
          <p:cNvPr id="6" name="TextBox 5"/>
          <p:cNvSpPr txBox="1"/>
          <p:nvPr/>
        </p:nvSpPr>
        <p:spPr>
          <a:xfrm>
            <a:off x="1147204" y="3049768"/>
            <a:ext cx="9801081" cy="2246769"/>
          </a:xfrm>
          <a:prstGeom prst="rect">
            <a:avLst/>
          </a:prstGeom>
          <a:noFill/>
        </p:spPr>
        <p:txBody>
          <a:bodyPr wrap="square" rtlCol="0">
            <a:spAutoFit/>
          </a:bodyPr>
          <a:lstStyle/>
          <a:p>
            <a:r>
              <a:rPr lang="en-US" sz="2000" dirty="0">
                <a:solidFill>
                  <a:schemeClr val="bg2">
                    <a:lumMod val="25000"/>
                  </a:schemeClr>
                </a:solidFill>
                <a:latin typeface="SF Pro Display" panose="00000400000000000000" pitchFamily="2" charset="0"/>
                <a:ea typeface="SF Pro Display" panose="00000400000000000000" pitchFamily="2" charset="0"/>
              </a:rPr>
              <a:t>This module provides various time-related functions. For related functionality, see also the </a:t>
            </a:r>
            <a:r>
              <a:rPr lang="en-US" sz="2000" dirty="0" err="1">
                <a:solidFill>
                  <a:schemeClr val="bg2">
                    <a:lumMod val="25000"/>
                  </a:schemeClr>
                </a:solidFill>
                <a:latin typeface="SF Pro Display" panose="00000400000000000000" pitchFamily="2" charset="0"/>
                <a:ea typeface="SF Pro Display" panose="00000400000000000000" pitchFamily="2" charset="0"/>
              </a:rPr>
              <a:t>datetime</a:t>
            </a:r>
            <a:r>
              <a:rPr lang="en-US" sz="2000" dirty="0">
                <a:solidFill>
                  <a:schemeClr val="bg2">
                    <a:lumMod val="25000"/>
                  </a:schemeClr>
                </a:solidFill>
                <a:latin typeface="SF Pro Display" panose="00000400000000000000" pitchFamily="2" charset="0"/>
                <a:ea typeface="SF Pro Display" panose="00000400000000000000" pitchFamily="2" charset="0"/>
              </a:rPr>
              <a:t> and calendar modules.</a:t>
            </a:r>
          </a:p>
          <a:p>
            <a:r>
              <a:rPr lang="en-US" sz="2000" dirty="0">
                <a:solidFill>
                  <a:schemeClr val="bg2">
                    <a:lumMod val="25000"/>
                  </a:schemeClr>
                </a:solidFill>
                <a:latin typeface="SF Pro Display" panose="00000400000000000000" pitchFamily="2" charset="0"/>
                <a:ea typeface="SF Pro Display" panose="00000400000000000000" pitchFamily="2" charset="0"/>
              </a:rPr>
              <a:t>Although this module is always available, not all functions are available on all platforms. Most of the functions defined in</a:t>
            </a:r>
          </a:p>
          <a:p>
            <a:r>
              <a:rPr lang="en-US" sz="2000" dirty="0">
                <a:solidFill>
                  <a:schemeClr val="bg2">
                    <a:lumMod val="25000"/>
                  </a:schemeClr>
                </a:solidFill>
                <a:latin typeface="SF Pro Display" panose="00000400000000000000" pitchFamily="2" charset="0"/>
                <a:ea typeface="SF Pro Display" panose="00000400000000000000" pitchFamily="2" charset="0"/>
              </a:rPr>
              <a:t>this module call platform C library functions with the same name. It may sometimes be helpful to consult the platform documentation, </a:t>
            </a:r>
          </a:p>
          <a:p>
            <a:r>
              <a:rPr lang="en-US" sz="2000" dirty="0">
                <a:solidFill>
                  <a:schemeClr val="bg2">
                    <a:lumMod val="25000"/>
                  </a:schemeClr>
                </a:solidFill>
                <a:latin typeface="SF Pro Display" panose="00000400000000000000" pitchFamily="2" charset="0"/>
                <a:ea typeface="SF Pro Display" panose="00000400000000000000" pitchFamily="2" charset="0"/>
              </a:rPr>
              <a:t>because the semantics of these functions varies among platforms.</a:t>
            </a:r>
            <a:endParaRPr lang="en-US" sz="2000" dirty="0" smtClean="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395368712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5" name="TextBox 4"/>
          <p:cNvSpPr txBox="1"/>
          <p:nvPr/>
        </p:nvSpPr>
        <p:spPr>
          <a:xfrm>
            <a:off x="606832" y="2584561"/>
            <a:ext cx="4365298" cy="646331"/>
          </a:xfrm>
          <a:prstGeom prst="rect">
            <a:avLst/>
          </a:prstGeom>
          <a:noFill/>
        </p:spPr>
        <p:txBody>
          <a:bodyPr wrap="none" rtlCol="0">
            <a:spAutoFit/>
          </a:bodyPr>
          <a:lstStyle/>
          <a:p>
            <a:r>
              <a:rPr lang="en-IN" sz="3600" dirty="0" smtClean="0">
                <a:solidFill>
                  <a:schemeClr val="tx1">
                    <a:lumMod val="95000"/>
                    <a:lumOff val="5000"/>
                  </a:schemeClr>
                </a:solidFill>
                <a:latin typeface="SF Pro Display" panose="00000500000000000000" pitchFamily="50" charset="0"/>
                <a:ea typeface="SF Pro Display" panose="00000500000000000000" pitchFamily="50" charset="0"/>
              </a:rPr>
              <a:t>Helper python module</a:t>
            </a:r>
          </a:p>
        </p:txBody>
      </p:sp>
      <p:sp>
        <p:nvSpPr>
          <p:cNvPr id="6" name="TextBox 5"/>
          <p:cNvSpPr txBox="1"/>
          <p:nvPr/>
        </p:nvSpPr>
        <p:spPr>
          <a:xfrm>
            <a:off x="1147204" y="3316468"/>
            <a:ext cx="9801081" cy="1631216"/>
          </a:xfrm>
          <a:prstGeom prst="rect">
            <a:avLst/>
          </a:prstGeom>
          <a:noFill/>
        </p:spPr>
        <p:txBody>
          <a:bodyPr wrap="square" rtlCol="0">
            <a:spAutoFit/>
          </a:bodyPr>
          <a:lstStyle/>
          <a:p>
            <a:r>
              <a:rPr lang="en-US" sz="2000" dirty="0">
                <a:solidFill>
                  <a:schemeClr val="bg2">
                    <a:lumMod val="25000"/>
                  </a:schemeClr>
                </a:solidFill>
                <a:latin typeface="SF Pro Display" panose="00000400000000000000" pitchFamily="2" charset="0"/>
                <a:ea typeface="SF Pro Display" panose="00000400000000000000" pitchFamily="2" charset="0"/>
              </a:rPr>
              <a:t>helper is a command-line/daemon application wrapper package with the aim of creating a consistent and fast way </a:t>
            </a:r>
            <a:r>
              <a:rPr lang="en-US" sz="2000" dirty="0" smtClean="0">
                <a:solidFill>
                  <a:schemeClr val="bg2">
                    <a:lumMod val="25000"/>
                  </a:schemeClr>
                </a:solidFill>
                <a:latin typeface="SF Pro Display" panose="00000400000000000000" pitchFamily="2" charset="0"/>
                <a:ea typeface="SF Pro Display" panose="00000400000000000000" pitchFamily="2" charset="0"/>
              </a:rPr>
              <a:t>to creating </a:t>
            </a:r>
            <a:r>
              <a:rPr lang="en-US" sz="2000" dirty="0">
                <a:solidFill>
                  <a:schemeClr val="bg2">
                    <a:lumMod val="25000"/>
                  </a:schemeClr>
                </a:solidFill>
                <a:latin typeface="SF Pro Display" panose="00000400000000000000" pitchFamily="2" charset="0"/>
                <a:ea typeface="SF Pro Display" panose="00000400000000000000" pitchFamily="2" charset="0"/>
              </a:rPr>
              <a:t>applications. It is available on the Python Package Index as helper. helper supports both UNIX (</a:t>
            </a:r>
            <a:r>
              <a:rPr lang="en-US" sz="2000" dirty="0" err="1">
                <a:solidFill>
                  <a:schemeClr val="bg2">
                    <a:lumMod val="25000"/>
                  </a:schemeClr>
                </a:solidFill>
                <a:latin typeface="SF Pro Display" panose="00000400000000000000" pitchFamily="2" charset="0"/>
                <a:ea typeface="SF Pro Display" panose="00000400000000000000" pitchFamily="2" charset="0"/>
              </a:rPr>
              <a:t>Posix</a:t>
            </a:r>
            <a:r>
              <a:rPr lang="en-US" sz="2000" dirty="0">
                <a:solidFill>
                  <a:schemeClr val="bg2">
                    <a:lumMod val="25000"/>
                  </a:schemeClr>
                </a:solidFill>
                <a:latin typeface="SF Pro Display" panose="00000400000000000000" pitchFamily="2" charset="0"/>
                <a:ea typeface="SF Pro Display" panose="00000400000000000000" pitchFamily="2" charset="0"/>
              </a:rPr>
              <a:t>) </a:t>
            </a:r>
            <a:r>
              <a:rPr lang="en-US" sz="2000" dirty="0" smtClean="0">
                <a:solidFill>
                  <a:schemeClr val="bg2">
                    <a:lumMod val="25000"/>
                  </a:schemeClr>
                </a:solidFill>
                <a:latin typeface="SF Pro Display" panose="00000400000000000000" pitchFamily="2" charset="0"/>
                <a:ea typeface="SF Pro Display" panose="00000400000000000000" pitchFamily="2" charset="0"/>
              </a:rPr>
              <a:t>and Windows </a:t>
            </a:r>
            <a:r>
              <a:rPr lang="en-US" sz="2000" dirty="0">
                <a:solidFill>
                  <a:schemeClr val="bg2">
                    <a:lumMod val="25000"/>
                  </a:schemeClr>
                </a:solidFill>
                <a:latin typeface="SF Pro Display" panose="00000400000000000000" pitchFamily="2" charset="0"/>
                <a:ea typeface="SF Pro Display" panose="00000400000000000000" pitchFamily="2" charset="0"/>
              </a:rPr>
              <a:t>applications (in process) and works with Python 2.6+ and 3.2</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p>
          <a:p>
            <a:r>
              <a:rPr lang="en-IN" sz="2000" dirty="0" smtClean="0">
                <a:solidFill>
                  <a:schemeClr val="bg2">
                    <a:lumMod val="25000"/>
                  </a:schemeClr>
                </a:solidFill>
                <a:latin typeface="SF Pro Display" panose="00000400000000000000" pitchFamily="2" charset="0"/>
                <a:ea typeface="SF Pro Display" panose="00000400000000000000" pitchFamily="2" charset="0"/>
              </a:rPr>
              <a:t>To use helper module you need to install in your system using PIP</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89278600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5" name="TextBox 4"/>
          <p:cNvSpPr txBox="1"/>
          <p:nvPr/>
        </p:nvSpPr>
        <p:spPr>
          <a:xfrm>
            <a:off x="1147204" y="2453649"/>
            <a:ext cx="9801081" cy="1015663"/>
          </a:xfrm>
          <a:prstGeom prst="rect">
            <a:avLst/>
          </a:prstGeom>
          <a:noFill/>
        </p:spPr>
        <p:txBody>
          <a:bodyPr wrap="square" rtlCol="0">
            <a:spAutoFit/>
          </a:bodyPr>
          <a:lstStyle/>
          <a:p>
            <a:r>
              <a:rPr lang="en-IN" sz="2000" dirty="0" smtClean="0">
                <a:solidFill>
                  <a:schemeClr val="bg2">
                    <a:lumMod val="25000"/>
                  </a:schemeClr>
                </a:solidFill>
                <a:latin typeface="SF Pro Display" panose="00000400000000000000" pitchFamily="2" charset="0"/>
                <a:ea typeface="SF Pro Display" panose="00000400000000000000" pitchFamily="2" charset="0"/>
              </a:rPr>
              <a:t>Next step is fetching the dataset from the directory, this step is quite straight forward.</a:t>
            </a:r>
          </a:p>
          <a:p>
            <a:r>
              <a:rPr lang="en-IN" sz="2000" dirty="0" smtClean="0">
                <a:solidFill>
                  <a:schemeClr val="bg2">
                    <a:lumMod val="25000"/>
                  </a:schemeClr>
                </a:solidFill>
                <a:latin typeface="SF Pro Display" panose="00000400000000000000" pitchFamily="2" charset="0"/>
                <a:ea typeface="SF Pro Display" panose="00000400000000000000" pitchFamily="2" charset="0"/>
              </a:rPr>
              <a:t>And also we created a variable to store the processed data. Usually this variable contain directory.</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832" y="4032927"/>
            <a:ext cx="11155332" cy="1486107"/>
          </a:xfrm>
          <a:prstGeom prst="rect">
            <a:avLst/>
          </a:prstGeom>
        </p:spPr>
      </p:pic>
    </p:spTree>
    <p:extLst>
      <p:ext uri="{BB962C8B-B14F-4D97-AF65-F5344CB8AC3E}">
        <p14:creationId xmlns:p14="http://schemas.microsoft.com/office/powerpoint/2010/main" val="142214053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5" name="TextBox 4"/>
          <p:cNvSpPr txBox="1"/>
          <p:nvPr/>
        </p:nvSpPr>
        <p:spPr>
          <a:xfrm>
            <a:off x="1147204" y="1725616"/>
            <a:ext cx="9801081" cy="707886"/>
          </a:xfrm>
          <a:prstGeom prst="rect">
            <a:avLst/>
          </a:prstGeom>
          <a:noFill/>
        </p:spPr>
        <p:txBody>
          <a:bodyPr wrap="square" rtlCol="0">
            <a:spAutoFit/>
          </a:bodyPr>
          <a:lstStyle/>
          <a:p>
            <a:r>
              <a:rPr lang="en-IN" sz="2000" dirty="0" smtClean="0">
                <a:solidFill>
                  <a:schemeClr val="bg2">
                    <a:lumMod val="25000"/>
                  </a:schemeClr>
                </a:solidFill>
                <a:latin typeface="SF Pro Display" panose="00000400000000000000" pitchFamily="2" charset="0"/>
                <a:ea typeface="SF Pro Display" panose="00000400000000000000" pitchFamily="2" charset="0"/>
              </a:rPr>
              <a:t>Next step is Reading the dataset from files and checking whether the dataset containing any null values or missing values or unknown datatype entries.</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66" y="2946215"/>
            <a:ext cx="10004819" cy="3370389"/>
          </a:xfrm>
          <a:prstGeom prst="rect">
            <a:avLst/>
          </a:prstGeom>
        </p:spPr>
      </p:pic>
    </p:spTree>
    <p:extLst>
      <p:ext uri="{BB962C8B-B14F-4D97-AF65-F5344CB8AC3E}">
        <p14:creationId xmlns:p14="http://schemas.microsoft.com/office/powerpoint/2010/main" val="368445415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2644749"/>
            <a:ext cx="11765017" cy="3629532"/>
          </a:xfrm>
          <a:prstGeom prst="rect">
            <a:avLst/>
          </a:prstGeom>
        </p:spPr>
      </p:pic>
      <p:sp>
        <p:nvSpPr>
          <p:cNvPr id="5" name="TextBox 4"/>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6" name="TextBox 5"/>
          <p:cNvSpPr txBox="1"/>
          <p:nvPr/>
        </p:nvSpPr>
        <p:spPr>
          <a:xfrm>
            <a:off x="1118175" y="1769158"/>
            <a:ext cx="9801081" cy="707886"/>
          </a:xfrm>
          <a:prstGeom prst="rect">
            <a:avLst/>
          </a:prstGeom>
          <a:noFill/>
        </p:spPr>
        <p:txBody>
          <a:bodyPr wrap="square" rtlCol="0">
            <a:spAutoFit/>
          </a:bodyPr>
          <a:lstStyle/>
          <a:p>
            <a:r>
              <a:rPr lang="en-IN" sz="2000" dirty="0" smtClean="0">
                <a:solidFill>
                  <a:schemeClr val="bg2">
                    <a:lumMod val="25000"/>
                  </a:schemeClr>
                </a:solidFill>
                <a:latin typeface="SF Pro Display" panose="00000400000000000000" pitchFamily="2" charset="0"/>
                <a:ea typeface="SF Pro Display" panose="00000400000000000000" pitchFamily="2" charset="0"/>
              </a:rPr>
              <a:t>Next step is making the data set from remaining 13 files. For this we fetched all the datasets at a time.  </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79866000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5" name="TextBox 4"/>
          <p:cNvSpPr txBox="1"/>
          <p:nvPr/>
        </p:nvSpPr>
        <p:spPr>
          <a:xfrm>
            <a:off x="1118175" y="1769158"/>
            <a:ext cx="9801081" cy="707886"/>
          </a:xfrm>
          <a:prstGeom prst="rect">
            <a:avLst/>
          </a:prstGeom>
          <a:noFill/>
        </p:spPr>
        <p:txBody>
          <a:bodyPr wrap="square" rtlCol="0">
            <a:spAutoFit/>
          </a:bodyPr>
          <a:lstStyle/>
          <a:p>
            <a:r>
              <a:rPr lang="en-IN" sz="2000" dirty="0" smtClean="0">
                <a:solidFill>
                  <a:schemeClr val="bg2">
                    <a:lumMod val="25000"/>
                  </a:schemeClr>
                </a:solidFill>
                <a:latin typeface="SF Pro Display" panose="00000400000000000000" pitchFamily="2" charset="0"/>
                <a:ea typeface="SF Pro Display" panose="00000400000000000000" pitchFamily="2" charset="0"/>
              </a:rPr>
              <a:t>Next step is storing feature set files location in a list for future use.</a:t>
            </a:r>
          </a:p>
          <a:p>
            <a:r>
              <a:rPr lang="en-IN" sz="2000" dirty="0" smtClean="0">
                <a:solidFill>
                  <a:schemeClr val="bg2">
                    <a:lumMod val="25000"/>
                  </a:schemeClr>
                </a:solidFill>
                <a:latin typeface="SF Pro Display" panose="00000400000000000000" pitchFamily="2" charset="0"/>
                <a:ea typeface="SF Pro Display" panose="00000400000000000000" pitchFamily="2" charset="0"/>
              </a:rPr>
              <a:t>And also created a target variable for output.  </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81" y="3003163"/>
            <a:ext cx="11555438" cy="2743583"/>
          </a:xfrm>
          <a:prstGeom prst="rect">
            <a:avLst/>
          </a:prstGeom>
        </p:spPr>
      </p:pic>
    </p:spTree>
    <p:extLst>
      <p:ext uri="{BB962C8B-B14F-4D97-AF65-F5344CB8AC3E}">
        <p14:creationId xmlns:p14="http://schemas.microsoft.com/office/powerpoint/2010/main" val="364272673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5" name="TextBox 4"/>
          <p:cNvSpPr txBox="1"/>
          <p:nvPr/>
        </p:nvSpPr>
        <p:spPr>
          <a:xfrm>
            <a:off x="1118175" y="1769158"/>
            <a:ext cx="9801081" cy="400110"/>
          </a:xfrm>
          <a:prstGeom prst="rect">
            <a:avLst/>
          </a:prstGeom>
          <a:noFill/>
        </p:spPr>
        <p:txBody>
          <a:bodyPr wrap="square" rtlCol="0">
            <a:spAutoFit/>
          </a:bodyPr>
          <a:lstStyle/>
          <a:p>
            <a:r>
              <a:rPr lang="en-IN" sz="2000" dirty="0" smtClean="0">
                <a:solidFill>
                  <a:schemeClr val="bg2">
                    <a:lumMod val="25000"/>
                  </a:schemeClr>
                </a:solidFill>
                <a:latin typeface="SF Pro Display" panose="00000400000000000000" pitchFamily="2" charset="0"/>
                <a:ea typeface="SF Pro Display" panose="00000400000000000000" pitchFamily="2" charset="0"/>
              </a:rPr>
              <a:t>Next step is setting feature values in the csv file for future uses.</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413" y="2409241"/>
            <a:ext cx="9478698" cy="4182059"/>
          </a:xfrm>
          <a:prstGeom prst="rect">
            <a:avLst/>
          </a:prstGeom>
        </p:spPr>
      </p:pic>
    </p:spTree>
    <p:extLst>
      <p:ext uri="{BB962C8B-B14F-4D97-AF65-F5344CB8AC3E}">
        <p14:creationId xmlns:p14="http://schemas.microsoft.com/office/powerpoint/2010/main" val="31789661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6110514"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4800" dirty="0">
              <a:latin typeface="SF Pro Display" panose="00000500000000000000" pitchFamily="50" charset="0"/>
              <a:ea typeface="SF Pro Display" panose="00000500000000000000" pitchFamily="50" charset="0"/>
            </a:endParaRPr>
          </a:p>
          <a:p>
            <a:pPr algn="ctr"/>
            <a:endParaRPr lang="en-IN" sz="4800" dirty="0" smtClean="0">
              <a:latin typeface="SF Pro Display" panose="00000500000000000000" pitchFamily="50" charset="0"/>
              <a:ea typeface="SF Pro Display" panose="00000500000000000000" pitchFamily="50" charset="0"/>
            </a:endParaRPr>
          </a:p>
        </p:txBody>
      </p:sp>
      <p:sp>
        <p:nvSpPr>
          <p:cNvPr id="8" name="TextBox 7"/>
          <p:cNvSpPr txBox="1"/>
          <p:nvPr/>
        </p:nvSpPr>
        <p:spPr>
          <a:xfrm>
            <a:off x="606832" y="548918"/>
            <a:ext cx="3281668" cy="707886"/>
          </a:xfrm>
          <a:prstGeom prst="rect">
            <a:avLst/>
          </a:prstGeom>
          <a:noFill/>
        </p:spPr>
        <p:txBody>
          <a:bodyPr wrap="none" rtlCol="0">
            <a:spAutoFit/>
          </a:bodyPr>
          <a:lstStyle/>
          <a:p>
            <a:r>
              <a:rPr lang="en-IN" sz="4000" dirty="0" smtClean="0">
                <a:solidFill>
                  <a:schemeClr val="bg1"/>
                </a:solidFill>
                <a:latin typeface="SF Pro Display" panose="00000500000000000000" pitchFamily="50" charset="0"/>
                <a:ea typeface="SF Pro Display" panose="00000500000000000000" pitchFamily="50" charset="0"/>
              </a:rPr>
              <a:t>Project Status </a:t>
            </a:r>
            <a:endParaRPr lang="en-US" sz="4000" dirty="0">
              <a:solidFill>
                <a:schemeClr val="bg1"/>
              </a:solidFill>
              <a:latin typeface="SF Pro Display" panose="00000500000000000000" pitchFamily="50" charset="0"/>
              <a:ea typeface="SF Pro Display" panose="00000500000000000000" pitchFamily="50" charset="0"/>
            </a:endParaRPr>
          </a:p>
        </p:txBody>
      </p:sp>
      <p:sp>
        <p:nvSpPr>
          <p:cNvPr id="2" name="TextBox 1"/>
          <p:cNvSpPr txBox="1"/>
          <p:nvPr/>
        </p:nvSpPr>
        <p:spPr>
          <a:xfrm>
            <a:off x="606832" y="1815324"/>
            <a:ext cx="2246811" cy="923330"/>
          </a:xfrm>
          <a:prstGeom prst="rect">
            <a:avLst/>
          </a:prstGeom>
          <a:noFill/>
        </p:spPr>
        <p:txBody>
          <a:bodyPr wrap="square" rtlCol="0">
            <a:spAutoFit/>
          </a:bodyPr>
          <a:lstStyle/>
          <a:p>
            <a:r>
              <a:rPr lang="en-IN" sz="5400" dirty="0" smtClean="0">
                <a:solidFill>
                  <a:schemeClr val="bg1"/>
                </a:solidFill>
                <a:latin typeface="SF Pro Display" panose="00000500000000000000" pitchFamily="50" charset="0"/>
                <a:ea typeface="SF Pro Display" panose="00000500000000000000" pitchFamily="50" charset="0"/>
              </a:rPr>
              <a:t>15%</a:t>
            </a:r>
            <a:endParaRPr lang="en-US" sz="5400" dirty="0">
              <a:solidFill>
                <a:schemeClr val="bg1"/>
              </a:solidFill>
              <a:latin typeface="SF Pro Display" panose="00000500000000000000" pitchFamily="50" charset="0"/>
              <a:ea typeface="SF Pro Display" panose="00000500000000000000" pitchFamily="50" charset="0"/>
            </a:endParaRPr>
          </a:p>
        </p:txBody>
      </p:sp>
      <p:sp>
        <p:nvSpPr>
          <p:cNvPr id="3" name="TextBox 2"/>
          <p:cNvSpPr txBox="1"/>
          <p:nvPr/>
        </p:nvSpPr>
        <p:spPr>
          <a:xfrm>
            <a:off x="606832" y="2733184"/>
            <a:ext cx="1929246" cy="369332"/>
          </a:xfrm>
          <a:prstGeom prst="rect">
            <a:avLst/>
          </a:prstGeom>
          <a:noFill/>
        </p:spPr>
        <p:txBody>
          <a:bodyPr wrap="none" rtlCol="0">
            <a:spAutoFit/>
          </a:bodyPr>
          <a:lstStyle/>
          <a:p>
            <a:r>
              <a:rPr lang="en-IN" dirty="0" smtClean="0">
                <a:solidFill>
                  <a:schemeClr val="bg1">
                    <a:lumMod val="75000"/>
                  </a:schemeClr>
                </a:solidFill>
              </a:rPr>
              <a:t>Overall </a:t>
            </a:r>
            <a:r>
              <a:rPr lang="en-IN" u="sng" dirty="0" smtClean="0">
                <a:solidFill>
                  <a:schemeClr val="bg1">
                    <a:lumMod val="75000"/>
                  </a:schemeClr>
                </a:solidFill>
              </a:rPr>
              <a:t>Completed</a:t>
            </a:r>
            <a:endParaRPr lang="en-US" u="sng" dirty="0">
              <a:solidFill>
                <a:schemeClr val="bg1">
                  <a:lumMod val="75000"/>
                </a:schemeClr>
              </a:solidFill>
            </a:endParaRPr>
          </a:p>
        </p:txBody>
      </p:sp>
      <p:sp>
        <p:nvSpPr>
          <p:cNvPr id="7" name="TextBox 6"/>
          <p:cNvSpPr txBox="1"/>
          <p:nvPr/>
        </p:nvSpPr>
        <p:spPr>
          <a:xfrm>
            <a:off x="606832" y="4651500"/>
            <a:ext cx="3240906" cy="923330"/>
          </a:xfrm>
          <a:prstGeom prst="rect">
            <a:avLst/>
          </a:prstGeom>
          <a:noFill/>
        </p:spPr>
        <p:txBody>
          <a:bodyPr wrap="square" rtlCol="0">
            <a:spAutoFit/>
          </a:bodyPr>
          <a:lstStyle/>
          <a:p>
            <a:r>
              <a:rPr lang="en-IN" sz="5400" dirty="0" smtClean="0">
                <a:solidFill>
                  <a:schemeClr val="bg1"/>
                </a:solidFill>
                <a:latin typeface="SF Pro Display" panose="00000500000000000000" pitchFamily="50" charset="0"/>
                <a:ea typeface="SF Pro Display" panose="00000500000000000000" pitchFamily="50" charset="0"/>
              </a:rPr>
              <a:t>13</a:t>
            </a:r>
            <a:r>
              <a:rPr lang="en-IN" dirty="0" smtClean="0">
                <a:solidFill>
                  <a:schemeClr val="bg1"/>
                </a:solidFill>
                <a:latin typeface="SF Pro Display" panose="00000500000000000000" pitchFamily="50" charset="0"/>
                <a:ea typeface="SF Pro Display" panose="00000500000000000000" pitchFamily="50" charset="0"/>
              </a:rPr>
              <a:t>nos</a:t>
            </a:r>
            <a:endParaRPr lang="en-US" dirty="0">
              <a:solidFill>
                <a:schemeClr val="bg1"/>
              </a:solidFill>
              <a:latin typeface="SF Pro Display" panose="00000500000000000000" pitchFamily="50" charset="0"/>
              <a:ea typeface="SF Pro Display" panose="00000500000000000000" pitchFamily="50" charset="0"/>
            </a:endParaRPr>
          </a:p>
        </p:txBody>
      </p:sp>
      <p:sp>
        <p:nvSpPr>
          <p:cNvPr id="10" name="TextBox 9"/>
          <p:cNvSpPr txBox="1"/>
          <p:nvPr/>
        </p:nvSpPr>
        <p:spPr>
          <a:xfrm>
            <a:off x="606832" y="5564383"/>
            <a:ext cx="3871894" cy="369332"/>
          </a:xfrm>
          <a:prstGeom prst="rect">
            <a:avLst/>
          </a:prstGeom>
          <a:noFill/>
        </p:spPr>
        <p:txBody>
          <a:bodyPr wrap="none" rtlCol="0">
            <a:spAutoFit/>
          </a:bodyPr>
          <a:lstStyle/>
          <a:p>
            <a:r>
              <a:rPr lang="en-IN" dirty="0" smtClean="0">
                <a:solidFill>
                  <a:schemeClr val="bg1">
                    <a:lumMod val="75000"/>
                  </a:schemeClr>
                </a:solidFill>
              </a:rPr>
              <a:t>Datasets </a:t>
            </a:r>
            <a:r>
              <a:rPr lang="en-IN" u="sng" dirty="0" smtClean="0">
                <a:solidFill>
                  <a:schemeClr val="bg1">
                    <a:lumMod val="75000"/>
                  </a:schemeClr>
                </a:solidFill>
              </a:rPr>
              <a:t>converted to CSV and Cleaned</a:t>
            </a:r>
            <a:endParaRPr lang="en-US" u="sng" dirty="0">
              <a:solidFill>
                <a:schemeClr val="bg1">
                  <a:lumMod val="75000"/>
                </a:schemeClr>
              </a:solidFill>
            </a:endParaRPr>
          </a:p>
        </p:txBody>
      </p:sp>
      <p:sp>
        <p:nvSpPr>
          <p:cNvPr id="11" name="TextBox 10"/>
          <p:cNvSpPr txBox="1"/>
          <p:nvPr/>
        </p:nvSpPr>
        <p:spPr>
          <a:xfrm>
            <a:off x="606832" y="3259757"/>
            <a:ext cx="3240906" cy="923330"/>
          </a:xfrm>
          <a:prstGeom prst="rect">
            <a:avLst/>
          </a:prstGeom>
          <a:noFill/>
        </p:spPr>
        <p:txBody>
          <a:bodyPr wrap="square" rtlCol="0">
            <a:spAutoFit/>
          </a:bodyPr>
          <a:lstStyle/>
          <a:p>
            <a:r>
              <a:rPr lang="en-IN" sz="5400" dirty="0" smtClean="0">
                <a:solidFill>
                  <a:schemeClr val="bg1"/>
                </a:solidFill>
                <a:latin typeface="SF Pro Display" panose="00000500000000000000" pitchFamily="50" charset="0"/>
                <a:ea typeface="SF Pro Display" panose="00000500000000000000" pitchFamily="50" charset="0"/>
              </a:rPr>
              <a:t>15</a:t>
            </a:r>
            <a:r>
              <a:rPr lang="en-IN" dirty="0" smtClean="0">
                <a:solidFill>
                  <a:schemeClr val="bg1"/>
                </a:solidFill>
                <a:latin typeface="SF Pro Display" panose="00000500000000000000" pitchFamily="50" charset="0"/>
                <a:ea typeface="SF Pro Display" panose="00000500000000000000" pitchFamily="50" charset="0"/>
              </a:rPr>
              <a:t>nos</a:t>
            </a:r>
            <a:endParaRPr lang="en-US" dirty="0">
              <a:solidFill>
                <a:schemeClr val="bg1"/>
              </a:solidFill>
              <a:latin typeface="SF Pro Display" panose="00000500000000000000" pitchFamily="50" charset="0"/>
              <a:ea typeface="SF Pro Display" panose="00000500000000000000" pitchFamily="50" charset="0"/>
            </a:endParaRPr>
          </a:p>
        </p:txBody>
      </p:sp>
      <p:sp>
        <p:nvSpPr>
          <p:cNvPr id="12" name="TextBox 11"/>
          <p:cNvSpPr txBox="1"/>
          <p:nvPr/>
        </p:nvSpPr>
        <p:spPr>
          <a:xfrm>
            <a:off x="625202" y="4118217"/>
            <a:ext cx="1892506" cy="369332"/>
          </a:xfrm>
          <a:prstGeom prst="rect">
            <a:avLst/>
          </a:prstGeom>
          <a:noFill/>
        </p:spPr>
        <p:txBody>
          <a:bodyPr wrap="none" rtlCol="0">
            <a:spAutoFit/>
          </a:bodyPr>
          <a:lstStyle/>
          <a:p>
            <a:r>
              <a:rPr lang="en-IN" dirty="0" smtClean="0">
                <a:solidFill>
                  <a:schemeClr val="bg1">
                    <a:lumMod val="75000"/>
                  </a:schemeClr>
                </a:solidFill>
              </a:rPr>
              <a:t>Datasets </a:t>
            </a:r>
            <a:r>
              <a:rPr lang="en-IN" u="sng" dirty="0" smtClean="0">
                <a:solidFill>
                  <a:schemeClr val="bg1">
                    <a:lumMod val="75000"/>
                  </a:schemeClr>
                </a:solidFill>
              </a:rPr>
              <a:t>collected</a:t>
            </a:r>
            <a:endParaRPr lang="en-US" u="sng" dirty="0">
              <a:solidFill>
                <a:schemeClr val="bg1">
                  <a:lumMod val="75000"/>
                </a:schemeClr>
              </a:solidFill>
            </a:endParaRPr>
          </a:p>
        </p:txBody>
      </p:sp>
      <p:sp>
        <p:nvSpPr>
          <p:cNvPr id="5" name="TextBox 4"/>
          <p:cNvSpPr txBox="1"/>
          <p:nvPr/>
        </p:nvSpPr>
        <p:spPr>
          <a:xfrm>
            <a:off x="7097485" y="1982580"/>
            <a:ext cx="4136572" cy="707886"/>
          </a:xfrm>
          <a:prstGeom prst="rect">
            <a:avLst/>
          </a:prstGeom>
          <a:noFill/>
        </p:spPr>
        <p:txBody>
          <a:bodyPr wrap="square" rtlCol="0">
            <a:spAutoFit/>
          </a:bodyPr>
          <a:lstStyle/>
          <a:p>
            <a:r>
              <a:rPr lang="en-IN" sz="2000" dirty="0" smtClean="0">
                <a:latin typeface="SF Pro Display" panose="00000500000000000000" pitchFamily="50" charset="0"/>
                <a:ea typeface="SF Pro Display" panose="00000500000000000000" pitchFamily="50" charset="0"/>
              </a:rPr>
              <a:t>Studied GDP in detail from Wikipedia</a:t>
            </a:r>
          </a:p>
          <a:p>
            <a:r>
              <a:rPr lang="en-IN" sz="2000" dirty="0" smtClean="0">
                <a:latin typeface="SF Pro Display" panose="00000500000000000000" pitchFamily="50" charset="0"/>
                <a:ea typeface="SF Pro Display" panose="00000500000000000000" pitchFamily="50" charset="0"/>
              </a:rPr>
              <a:t>and other websites</a:t>
            </a:r>
            <a:endParaRPr lang="en-US" sz="2000" dirty="0">
              <a:latin typeface="SF Pro Display" panose="00000500000000000000" pitchFamily="50" charset="0"/>
              <a:ea typeface="SF Pro Display" panose="00000500000000000000" pitchFamily="50" charset="0"/>
            </a:endParaRPr>
          </a:p>
        </p:txBody>
      </p:sp>
      <p:sp>
        <p:nvSpPr>
          <p:cNvPr id="14" name="TextBox 13"/>
          <p:cNvSpPr txBox="1"/>
          <p:nvPr/>
        </p:nvSpPr>
        <p:spPr>
          <a:xfrm>
            <a:off x="7097485" y="2976301"/>
            <a:ext cx="4136572" cy="707886"/>
          </a:xfrm>
          <a:prstGeom prst="rect">
            <a:avLst/>
          </a:prstGeom>
          <a:noFill/>
        </p:spPr>
        <p:txBody>
          <a:bodyPr wrap="square" rtlCol="0">
            <a:spAutoFit/>
          </a:bodyPr>
          <a:lstStyle/>
          <a:p>
            <a:r>
              <a:rPr lang="en-IN" sz="2000" dirty="0">
                <a:latin typeface="SF Pro Display" panose="00000500000000000000" pitchFamily="50" charset="0"/>
                <a:ea typeface="SF Pro Display" panose="00000500000000000000" pitchFamily="50" charset="0"/>
              </a:rPr>
              <a:t>C</a:t>
            </a:r>
            <a:r>
              <a:rPr lang="en-IN" sz="2000" dirty="0" smtClean="0">
                <a:latin typeface="SF Pro Display" panose="00000500000000000000" pitchFamily="50" charset="0"/>
                <a:ea typeface="SF Pro Display" panose="00000500000000000000" pitchFamily="50" charset="0"/>
              </a:rPr>
              <a:t>ollected Project data from niti.gov.in website</a:t>
            </a:r>
            <a:endParaRPr lang="en-US" sz="2000" dirty="0">
              <a:latin typeface="SF Pro Display" panose="00000500000000000000" pitchFamily="50" charset="0"/>
              <a:ea typeface="SF Pro Display" panose="00000500000000000000" pitchFamily="50" charset="0"/>
            </a:endParaRPr>
          </a:p>
        </p:txBody>
      </p:sp>
      <p:sp>
        <p:nvSpPr>
          <p:cNvPr id="15" name="TextBox 14"/>
          <p:cNvSpPr txBox="1"/>
          <p:nvPr/>
        </p:nvSpPr>
        <p:spPr>
          <a:xfrm>
            <a:off x="7097485" y="3970022"/>
            <a:ext cx="4136572" cy="400110"/>
          </a:xfrm>
          <a:prstGeom prst="rect">
            <a:avLst/>
          </a:prstGeom>
          <a:noFill/>
        </p:spPr>
        <p:txBody>
          <a:bodyPr wrap="square" rtlCol="0">
            <a:spAutoFit/>
          </a:bodyPr>
          <a:lstStyle/>
          <a:p>
            <a:r>
              <a:rPr lang="en-IN" sz="2000" dirty="0" smtClean="0">
                <a:latin typeface="SF Pro Display" panose="00000500000000000000" pitchFamily="50" charset="0"/>
                <a:ea typeface="SF Pro Display" panose="00000500000000000000" pitchFamily="50" charset="0"/>
              </a:rPr>
              <a:t>Created GitHub repository</a:t>
            </a:r>
            <a:endParaRPr lang="en-US" sz="2000" dirty="0">
              <a:latin typeface="SF Pro Display" panose="00000500000000000000" pitchFamily="50" charset="0"/>
              <a:ea typeface="SF Pro Display" panose="00000500000000000000" pitchFamily="50" charset="0"/>
            </a:endParaRPr>
          </a:p>
        </p:txBody>
      </p:sp>
      <p:sp>
        <p:nvSpPr>
          <p:cNvPr id="16" name="TextBox 15"/>
          <p:cNvSpPr txBox="1"/>
          <p:nvPr/>
        </p:nvSpPr>
        <p:spPr>
          <a:xfrm>
            <a:off x="7097485" y="4655967"/>
            <a:ext cx="4136572" cy="707886"/>
          </a:xfrm>
          <a:prstGeom prst="rect">
            <a:avLst/>
          </a:prstGeom>
          <a:noFill/>
        </p:spPr>
        <p:txBody>
          <a:bodyPr wrap="square" rtlCol="0">
            <a:spAutoFit/>
          </a:bodyPr>
          <a:lstStyle/>
          <a:p>
            <a:r>
              <a:rPr lang="en-IN" sz="2000" dirty="0" smtClean="0">
                <a:latin typeface="SF Pro Display" panose="00000500000000000000" pitchFamily="50" charset="0"/>
                <a:ea typeface="SF Pro Display" panose="00000500000000000000" pitchFamily="50" charset="0"/>
              </a:rPr>
              <a:t>Collected datasets converted to CSV and cleaned</a:t>
            </a:r>
            <a:endParaRPr lang="en-US" sz="2000" dirty="0">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239476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5129930"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Preprocessing</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the data</a:t>
            </a:r>
          </a:p>
        </p:txBody>
      </p:sp>
      <p:sp>
        <p:nvSpPr>
          <p:cNvPr id="5" name="TextBox 4"/>
          <p:cNvSpPr txBox="1"/>
          <p:nvPr/>
        </p:nvSpPr>
        <p:spPr>
          <a:xfrm>
            <a:off x="1118175" y="1769158"/>
            <a:ext cx="9801081" cy="400110"/>
          </a:xfrm>
          <a:prstGeom prst="rect">
            <a:avLst/>
          </a:prstGeom>
          <a:noFill/>
        </p:spPr>
        <p:txBody>
          <a:bodyPr wrap="square" rtlCol="0">
            <a:spAutoFit/>
          </a:bodyPr>
          <a:lstStyle/>
          <a:p>
            <a:r>
              <a:rPr lang="en-IN" sz="2000" dirty="0" smtClean="0">
                <a:solidFill>
                  <a:schemeClr val="bg2">
                    <a:lumMod val="25000"/>
                  </a:schemeClr>
                </a:solidFill>
                <a:latin typeface="SF Pro Display" panose="00000400000000000000" pitchFamily="2" charset="0"/>
                <a:ea typeface="SF Pro Display" panose="00000400000000000000" pitchFamily="2" charset="0"/>
              </a:rPr>
              <a:t>Next step is removing null values from the resultant dataset</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175" y="2530287"/>
            <a:ext cx="9392961" cy="4105848"/>
          </a:xfrm>
          <a:prstGeom prst="rect">
            <a:avLst/>
          </a:prstGeom>
        </p:spPr>
      </p:pic>
    </p:spTree>
    <p:extLst>
      <p:ext uri="{BB962C8B-B14F-4D97-AF65-F5344CB8AC3E}">
        <p14:creationId xmlns:p14="http://schemas.microsoft.com/office/powerpoint/2010/main" val="295328154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2797561"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Future steps</a:t>
            </a:r>
          </a:p>
        </p:txBody>
      </p:sp>
      <p:sp>
        <p:nvSpPr>
          <p:cNvPr id="5" name="TextBox 4"/>
          <p:cNvSpPr txBox="1"/>
          <p:nvPr/>
        </p:nvSpPr>
        <p:spPr>
          <a:xfrm>
            <a:off x="1092049" y="2487615"/>
            <a:ext cx="9801081" cy="2554545"/>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So far we done </a:t>
            </a:r>
            <a:r>
              <a:rPr lang="en-IN" sz="2000" dirty="0" err="1" smtClean="0">
                <a:solidFill>
                  <a:schemeClr val="bg2">
                    <a:lumMod val="25000"/>
                  </a:schemeClr>
                </a:solidFill>
                <a:latin typeface="SF Pro Display" panose="00000400000000000000" pitchFamily="2" charset="0"/>
                <a:ea typeface="SF Pro Display" panose="00000400000000000000" pitchFamily="2" charset="0"/>
              </a:rPr>
              <a:t>preprocessing</a:t>
            </a:r>
            <a:r>
              <a:rPr lang="en-IN" sz="2000" dirty="0" smtClean="0">
                <a:solidFill>
                  <a:schemeClr val="bg2">
                    <a:lumMod val="25000"/>
                  </a:schemeClr>
                </a:solidFill>
                <a:latin typeface="SF Pro Display" panose="00000400000000000000" pitchFamily="2" charset="0"/>
                <a:ea typeface="SF Pro Display" panose="00000400000000000000" pitchFamily="2" charset="0"/>
              </a:rPr>
              <a:t> or cleaning the data and making feature sets for the future use.</a:t>
            </a:r>
          </a:p>
          <a:p>
            <a:pPr marL="342900" indent="-342900">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Our next step is selecting the effective machine learning model or deep learning model which gives accurate output.</a:t>
            </a:r>
          </a:p>
          <a:p>
            <a:pPr marL="342900" indent="-342900">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Train and test data splitting</a:t>
            </a:r>
          </a:p>
          <a:p>
            <a:pPr marL="342900" indent="-342900">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Prediction</a:t>
            </a:r>
          </a:p>
          <a:p>
            <a:pPr marL="342900" indent="-342900">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Tuning it for increasing the accuracy</a:t>
            </a:r>
          </a:p>
          <a:p>
            <a:pPr marL="342900" indent="-342900">
              <a:buFont typeface="Arial" panose="020B0604020202020204" pitchFamily="34" charset="0"/>
              <a:buChar char="•"/>
            </a:pPr>
            <a:r>
              <a:rPr lang="en-IN" sz="2000" dirty="0" smtClean="0">
                <a:solidFill>
                  <a:schemeClr val="bg2">
                    <a:lumMod val="25000"/>
                  </a:schemeClr>
                </a:solidFill>
                <a:latin typeface="SF Pro Display" panose="00000400000000000000" pitchFamily="2" charset="0"/>
                <a:ea typeface="SF Pro Display" panose="00000400000000000000" pitchFamily="2" charset="0"/>
              </a:rPr>
              <a:t>Final conclusion</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90204004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700253"/>
            <a:ext cx="2579552"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References</a:t>
            </a:r>
          </a:p>
        </p:txBody>
      </p:sp>
      <p:sp>
        <p:nvSpPr>
          <p:cNvPr id="5" name="TextBox 4"/>
          <p:cNvSpPr txBox="1"/>
          <p:nvPr/>
        </p:nvSpPr>
        <p:spPr>
          <a:xfrm>
            <a:off x="1118175" y="1769158"/>
            <a:ext cx="10065640" cy="3785652"/>
          </a:xfrm>
          <a:prstGeom prst="rect">
            <a:avLst/>
          </a:prstGeom>
          <a:noFill/>
        </p:spPr>
        <p:txBody>
          <a:bodyPr wrap="square" rtlCol="0">
            <a:spAutoFit/>
          </a:bodyPr>
          <a:lstStyle/>
          <a:p>
            <a:pPr marL="342900" indent="-432000">
              <a:lnSpc>
                <a:spcPct val="200000"/>
              </a:lnSpc>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a:t>
            </a:r>
            <a:r>
              <a:rPr lang="en-US" sz="2000" dirty="0">
                <a:solidFill>
                  <a:schemeClr val="bg2">
                    <a:lumMod val="25000"/>
                  </a:schemeClr>
                </a:solidFill>
                <a:latin typeface="SF Pro Display" panose="00000400000000000000" pitchFamily="2" charset="0"/>
                <a:ea typeface="SF Pro Display" panose="00000400000000000000" pitchFamily="2" charset="0"/>
              </a:rPr>
              <a:t>://</a:t>
            </a:r>
            <a:r>
              <a:rPr lang="en-US" sz="2000" dirty="0" smtClean="0">
                <a:solidFill>
                  <a:schemeClr val="bg2">
                    <a:lumMod val="25000"/>
                  </a:schemeClr>
                </a:solidFill>
                <a:latin typeface="SF Pro Display" panose="00000400000000000000" pitchFamily="2" charset="0"/>
                <a:ea typeface="SF Pro Display" panose="00000400000000000000" pitchFamily="2" charset="0"/>
              </a:rPr>
              <a:t>en.wikipedia.org/wiki/Gross_domestic_product</a:t>
            </a:r>
          </a:p>
          <a:p>
            <a:pPr marL="342900" indent="-432000">
              <a:lnSpc>
                <a:spcPct val="200000"/>
              </a:lnSpc>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a:t>
            </a:r>
            <a:r>
              <a:rPr lang="en-US" sz="2000" dirty="0">
                <a:solidFill>
                  <a:schemeClr val="bg2">
                    <a:lumMod val="25000"/>
                  </a:schemeClr>
                </a:solidFill>
                <a:latin typeface="SF Pro Display" panose="00000400000000000000" pitchFamily="2" charset="0"/>
                <a:ea typeface="SF Pro Display" panose="00000400000000000000" pitchFamily="2" charset="0"/>
              </a:rPr>
              <a:t>://</a:t>
            </a:r>
            <a:r>
              <a:rPr lang="en-US" sz="2000" dirty="0" smtClean="0">
                <a:solidFill>
                  <a:schemeClr val="bg2">
                    <a:lumMod val="25000"/>
                  </a:schemeClr>
                </a:solidFill>
                <a:latin typeface="SF Pro Display" panose="00000400000000000000" pitchFamily="2" charset="0"/>
                <a:ea typeface="SF Pro Display" panose="00000400000000000000" pitchFamily="2" charset="0"/>
              </a:rPr>
              <a:t>www.investopedia.com/articles/investing/050515/how-gdp-india-calculated.asp</a:t>
            </a:r>
            <a:endParaRPr lang="en-US" sz="2000" dirty="0">
              <a:solidFill>
                <a:schemeClr val="bg2">
                  <a:lumMod val="25000"/>
                </a:schemeClr>
              </a:solidFill>
              <a:latin typeface="SF Pro Display" panose="00000400000000000000" pitchFamily="2" charset="0"/>
              <a:ea typeface="SF Pro Display" panose="00000400000000000000" pitchFamily="2" charset="0"/>
            </a:endParaRPr>
          </a:p>
          <a:p>
            <a:pPr marL="342900" indent="-432000">
              <a:lnSpc>
                <a:spcPct val="200000"/>
              </a:lnSpc>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a:t>
            </a:r>
            <a:r>
              <a:rPr lang="en-US" sz="2000" dirty="0">
                <a:solidFill>
                  <a:schemeClr val="bg2">
                    <a:lumMod val="25000"/>
                  </a:schemeClr>
                </a:solidFill>
                <a:latin typeface="SF Pro Display" panose="00000400000000000000" pitchFamily="2" charset="0"/>
                <a:ea typeface="SF Pro Display" panose="00000400000000000000" pitchFamily="2" charset="0"/>
              </a:rPr>
              <a:t>://</a:t>
            </a:r>
            <a:r>
              <a:rPr lang="en-US" sz="2000" dirty="0" smtClean="0">
                <a:solidFill>
                  <a:schemeClr val="bg2">
                    <a:lumMod val="25000"/>
                  </a:schemeClr>
                </a:solidFill>
                <a:latin typeface="SF Pro Display" panose="00000400000000000000" pitchFamily="2" charset="0"/>
                <a:ea typeface="SF Pro Display" panose="00000400000000000000" pitchFamily="2" charset="0"/>
              </a:rPr>
              <a:t>machinelearningmastery.com/deep-learning-for-time-series-forecasting/</a:t>
            </a:r>
          </a:p>
          <a:p>
            <a:pPr marL="342900" indent="-432000">
              <a:lnSpc>
                <a:spcPct val="200000"/>
              </a:lnSpc>
              <a:buFont typeface="Arial" panose="020B0604020202020204" pitchFamily="34" charset="0"/>
              <a:buChar char="•"/>
            </a:pPr>
            <a:r>
              <a:rPr lang="en-US" sz="2000" dirty="0" smtClean="0">
                <a:solidFill>
                  <a:schemeClr val="bg2">
                    <a:lumMod val="25000"/>
                  </a:schemeClr>
                </a:solidFill>
                <a:latin typeface="SF Pro Display" panose="00000400000000000000" pitchFamily="2" charset="0"/>
                <a:ea typeface="SF Pro Display" panose="00000400000000000000" pitchFamily="2" charset="0"/>
              </a:rPr>
              <a:t>https</a:t>
            </a:r>
            <a:r>
              <a:rPr lang="en-US" sz="2000" dirty="0">
                <a:solidFill>
                  <a:schemeClr val="bg2">
                    <a:lumMod val="25000"/>
                  </a:schemeClr>
                </a:solidFill>
                <a:latin typeface="SF Pro Display" panose="00000400000000000000" pitchFamily="2" charset="0"/>
                <a:ea typeface="SF Pro Display" panose="00000400000000000000" pitchFamily="2" charset="0"/>
              </a:rPr>
              <a:t>://</a:t>
            </a:r>
            <a:r>
              <a:rPr lang="en-US" sz="2000" dirty="0" smtClean="0">
                <a:solidFill>
                  <a:schemeClr val="bg2">
                    <a:lumMod val="25000"/>
                  </a:schemeClr>
                </a:solidFill>
                <a:latin typeface="SF Pro Display" panose="00000400000000000000" pitchFamily="2" charset="0"/>
                <a:ea typeface="SF Pro Display" panose="00000400000000000000" pitchFamily="2" charset="0"/>
              </a:rPr>
              <a:t>dspace.mit.edu/handle/1721.1/109649</a:t>
            </a:r>
          </a:p>
          <a:p>
            <a:pPr marL="342900" indent="-432000">
              <a:lnSpc>
                <a:spcPct val="200000"/>
              </a:lnSpc>
              <a:buFont typeface="Arial" panose="020B0604020202020204" pitchFamily="34" charset="0"/>
              <a:buChar char="•"/>
            </a:pPr>
            <a:r>
              <a:rPr lang="en-US" sz="2000" dirty="0">
                <a:solidFill>
                  <a:schemeClr val="bg2">
                    <a:lumMod val="25000"/>
                  </a:schemeClr>
                </a:solidFill>
                <a:latin typeface="SF Pro Display" panose="00000400000000000000" pitchFamily="2" charset="0"/>
                <a:ea typeface="SF Pro Display" panose="00000400000000000000" pitchFamily="2" charset="0"/>
              </a:rPr>
              <a:t>https://</a:t>
            </a:r>
            <a:r>
              <a:rPr lang="en-US" sz="2000" dirty="0" smtClean="0">
                <a:solidFill>
                  <a:schemeClr val="bg2">
                    <a:lumMod val="25000"/>
                  </a:schemeClr>
                </a:solidFill>
                <a:latin typeface="SF Pro Display" panose="00000400000000000000" pitchFamily="2" charset="0"/>
                <a:ea typeface="SF Pro Display" panose="00000400000000000000" pitchFamily="2" charset="0"/>
              </a:rPr>
              <a:t>numpy.org/doc/stable/user/quickstart.html</a:t>
            </a:r>
          </a:p>
          <a:p>
            <a:pPr marL="342900" indent="-432000">
              <a:lnSpc>
                <a:spcPct val="200000"/>
              </a:lnSpc>
              <a:buFont typeface="Arial" panose="020B0604020202020204" pitchFamily="34" charset="0"/>
              <a:buChar char="•"/>
            </a:pPr>
            <a:r>
              <a:rPr lang="en-US" sz="2000" dirty="0">
                <a:solidFill>
                  <a:schemeClr val="bg2">
                    <a:lumMod val="25000"/>
                  </a:schemeClr>
                </a:solidFill>
                <a:latin typeface="SF Pro Display" panose="00000400000000000000" pitchFamily="2" charset="0"/>
                <a:ea typeface="SF Pro Display" panose="00000400000000000000" pitchFamily="2" charset="0"/>
              </a:rPr>
              <a:t>https://pandas.pydata.org</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p>
        </p:txBody>
      </p:sp>
    </p:spTree>
    <p:extLst>
      <p:ext uri="{BB962C8B-B14F-4D97-AF65-F5344CB8AC3E}">
        <p14:creationId xmlns:p14="http://schemas.microsoft.com/office/powerpoint/2010/main" val="18363952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4800" dirty="0" smtClean="0">
              <a:latin typeface="SF Pro Display" panose="00000400000000000000" pitchFamily="2" charset="0"/>
              <a:ea typeface="SF Pro Display" panose="00000400000000000000" pitchFamily="2" charset="0"/>
            </a:endParaRPr>
          </a:p>
        </p:txBody>
      </p:sp>
      <p:sp>
        <p:nvSpPr>
          <p:cNvPr id="5" name="TextBox 4"/>
          <p:cNvSpPr txBox="1"/>
          <p:nvPr/>
        </p:nvSpPr>
        <p:spPr>
          <a:xfrm>
            <a:off x="5013011" y="3105834"/>
            <a:ext cx="2165978" cy="646331"/>
          </a:xfrm>
          <a:prstGeom prst="rect">
            <a:avLst/>
          </a:prstGeom>
          <a:noFill/>
        </p:spPr>
        <p:txBody>
          <a:bodyPr wrap="none" rtlCol="0">
            <a:spAutoFit/>
          </a:bodyPr>
          <a:lstStyle/>
          <a:p>
            <a:r>
              <a:rPr lang="en-IN" sz="3600" dirty="0" smtClean="0">
                <a:solidFill>
                  <a:schemeClr val="bg1"/>
                </a:solidFill>
                <a:latin typeface="SF Pro Display" panose="00000400000000000000" pitchFamily="2" charset="0"/>
                <a:ea typeface="SF Pro Display" panose="00000400000000000000" pitchFamily="2" charset="0"/>
              </a:rPr>
              <a:t>Thank you</a:t>
            </a:r>
            <a:endParaRPr lang="en-US" sz="3600" dirty="0">
              <a:solidFill>
                <a:schemeClr val="bg1"/>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8861960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548918"/>
            <a:ext cx="3433953"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Dataset Details</a:t>
            </a:r>
            <a:endParaRPr lang="en-US" sz="4000" dirty="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5" name="TextBox 4"/>
          <p:cNvSpPr txBox="1"/>
          <p:nvPr/>
        </p:nvSpPr>
        <p:spPr>
          <a:xfrm>
            <a:off x="1083082" y="1514983"/>
            <a:ext cx="9801081" cy="400110"/>
          </a:xfrm>
          <a:prstGeom prst="rect">
            <a:avLst/>
          </a:prstGeom>
          <a:noFill/>
        </p:spPr>
        <p:txBody>
          <a:bodyPr wrap="none" rtlCol="0">
            <a:spAutoFit/>
          </a:bodyPr>
          <a:lstStyle/>
          <a:p>
            <a:r>
              <a:rPr lang="en-US" sz="2000" dirty="0">
                <a:solidFill>
                  <a:schemeClr val="tx1">
                    <a:lumMod val="85000"/>
                    <a:lumOff val="15000"/>
                  </a:schemeClr>
                </a:solidFill>
                <a:latin typeface="SF Pro Display" panose="00000400000000000000" pitchFamily="2" charset="0"/>
                <a:ea typeface="SF Pro Display" panose="00000400000000000000" pitchFamily="2" charset="0"/>
              </a:rPr>
              <a:t>The RAW Data was taken from the financial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section</a:t>
            </a:r>
            <a:r>
              <a:rPr lang="en-US" sz="2000" dirty="0">
                <a:solidFill>
                  <a:schemeClr val="tx1">
                    <a:lumMod val="85000"/>
                    <a:lumOff val="15000"/>
                  </a:schemeClr>
                </a:solidFill>
                <a:latin typeface="SF Pro Display" panose="00000400000000000000" pitchFamily="2" charset="0"/>
                <a:ea typeface="SF Pro Display" panose="00000400000000000000" pitchFamily="2" charset="0"/>
              </a:rPr>
              <a:t> that contained the following documents: </a:t>
            </a:r>
            <a:endParaRPr lang="en-US" sz="2000" dirty="0" smtClean="0">
              <a:solidFill>
                <a:schemeClr val="tx1">
                  <a:lumMod val="85000"/>
                  <a:lumOff val="15000"/>
                </a:schemeClr>
              </a:solidFill>
              <a:latin typeface="SF Pro Display" panose="00000400000000000000" pitchFamily="2" charset="0"/>
              <a:ea typeface="SF Pro Display" panose="00000400000000000000" pitchFamily="2" charset="0"/>
            </a:endParaRPr>
          </a:p>
        </p:txBody>
      </p:sp>
      <p:sp>
        <p:nvSpPr>
          <p:cNvPr id="3" name="TextBox 2"/>
          <p:cNvSpPr txBox="1"/>
          <p:nvPr/>
        </p:nvSpPr>
        <p:spPr>
          <a:xfrm>
            <a:off x="6654981" y="2364378"/>
            <a:ext cx="3724096" cy="2677656"/>
          </a:xfrm>
          <a:prstGeom prst="rect">
            <a:avLst/>
          </a:prstGeom>
          <a:noFill/>
        </p:spPr>
        <p:txBody>
          <a:bodyPr wrap="none" rtlCol="0">
            <a:spAutoFit/>
          </a:bodyPr>
          <a:lstStyle/>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Outstanding Liabilities</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Own Tax Revenues</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Revenue Deficits</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Revenue Receipts</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Social Sector Expenditure </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Nominal GSDP Series.</a:t>
            </a:r>
          </a:p>
          <a:p>
            <a:endParaRPr lang="en-US" dirty="0"/>
          </a:p>
        </p:txBody>
      </p:sp>
      <p:sp>
        <p:nvSpPr>
          <p:cNvPr id="17" name="TextBox 16"/>
          <p:cNvSpPr txBox="1"/>
          <p:nvPr/>
        </p:nvSpPr>
        <p:spPr>
          <a:xfrm>
            <a:off x="2004604" y="2364378"/>
            <a:ext cx="3459601" cy="2677656"/>
          </a:xfrm>
          <a:prstGeom prst="rect">
            <a:avLst/>
          </a:prstGeom>
          <a:noFill/>
        </p:spPr>
        <p:txBody>
          <a:bodyPr wrap="none" rtlCol="0">
            <a:spAutoFit/>
          </a:bodyPr>
          <a:lstStyle/>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Aggregate Expenditure </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Aggregate Receipts</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Capital Expenditure </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Capital Receipts</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Fiscal Deficits </a:t>
            </a:r>
          </a:p>
          <a:p>
            <a:pPr marL="800100" lvl="1" indent="-342900">
              <a:lnSpc>
                <a:spcPts val="3000"/>
              </a:lnSpc>
              <a:buSzPct val="110000"/>
              <a:buBlip>
                <a:blip r:embed="rId2"/>
              </a:buBlip>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Interest Payments</a:t>
            </a:r>
          </a:p>
          <a:p>
            <a:endParaRPr lang="en-US" dirty="0"/>
          </a:p>
        </p:txBody>
      </p:sp>
      <p:sp>
        <p:nvSpPr>
          <p:cNvPr id="18" name="TextBox 17"/>
          <p:cNvSpPr txBox="1"/>
          <p:nvPr/>
        </p:nvSpPr>
        <p:spPr>
          <a:xfrm>
            <a:off x="1083082" y="5138315"/>
            <a:ext cx="9801081" cy="1015663"/>
          </a:xfrm>
          <a:prstGeom prst="rect">
            <a:avLst/>
          </a:prstGeom>
          <a:noFill/>
        </p:spPr>
        <p:txBody>
          <a:bodyPr wrap="square" rtlCol="0">
            <a:spAutoFit/>
          </a:bodyPr>
          <a:lstStyle/>
          <a:p>
            <a:pPr algn="just"/>
            <a:r>
              <a:rPr lang="en-US" sz="2000" dirty="0">
                <a:solidFill>
                  <a:schemeClr val="tx1">
                    <a:lumMod val="75000"/>
                    <a:lumOff val="25000"/>
                  </a:schemeClr>
                </a:solidFill>
                <a:latin typeface="SF Pro Display" panose="00000400000000000000" pitchFamily="2" charset="0"/>
                <a:ea typeface="SF Pro Display" panose="00000400000000000000" pitchFamily="2" charset="0"/>
              </a:rPr>
              <a:t>The RAW data was in XLSX format which was converted to a well-known CSV format that could be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later easily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read by python pandas library. The unknown values that were originally represented by a ‘-’ was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replaced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by NA’s by pandas.</a:t>
            </a:r>
            <a:endParaRPr lang="en-US" sz="2000" dirty="0" smtClean="0">
              <a:solidFill>
                <a:schemeClr val="tx1">
                  <a:lumMod val="75000"/>
                  <a:lumOff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320530092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548918"/>
            <a:ext cx="3433953"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Dataset Details</a:t>
            </a:r>
            <a:endParaRPr lang="en-US" sz="4000" dirty="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5" name="TextBox 4"/>
          <p:cNvSpPr txBox="1"/>
          <p:nvPr/>
        </p:nvSpPr>
        <p:spPr>
          <a:xfrm>
            <a:off x="1083076" y="1788781"/>
            <a:ext cx="9801081" cy="1631216"/>
          </a:xfrm>
          <a:prstGeom prst="rect">
            <a:avLst/>
          </a:prstGeom>
          <a:noFill/>
        </p:spPr>
        <p:txBody>
          <a:bodyPr wrap="square" rtlCol="0">
            <a:spAutoFit/>
          </a:bodyPr>
          <a:lstStyle/>
          <a:p>
            <a:pPr algn="just"/>
            <a:r>
              <a:rPr lang="en-US" sz="2000" dirty="0">
                <a:solidFill>
                  <a:schemeClr val="tx1">
                    <a:lumMod val="75000"/>
                    <a:lumOff val="25000"/>
                  </a:schemeClr>
                </a:solidFill>
                <a:latin typeface="SF Pro Display" panose="00000400000000000000" pitchFamily="2" charset="0"/>
                <a:ea typeface="SF Pro Display" panose="00000400000000000000" pitchFamily="2" charset="0"/>
              </a:rPr>
              <a:t>The Data was given for 29 states and 2 Union Territories, from the year 1981 to 2016, some of the data was missing for some of the states, due to the fact that the data was started to be collected at a later period of time, or maybe the state wasn’t even formed in that year, such years were removed from the data by using remove NA’s in python pandas, and the clean and preprocessed data was dumped to a CSV file. </a:t>
            </a:r>
            <a:endParaRPr lang="en-US" sz="2000" dirty="0" smtClean="0">
              <a:solidFill>
                <a:schemeClr val="tx1">
                  <a:lumMod val="75000"/>
                  <a:lumOff val="25000"/>
                </a:schemeClr>
              </a:solidFill>
              <a:latin typeface="SF Pro Display" panose="00000400000000000000" pitchFamily="2" charset="0"/>
              <a:ea typeface="SF Pro Display" panose="00000400000000000000" pitchFamily="2" charset="0"/>
            </a:endParaRPr>
          </a:p>
        </p:txBody>
      </p:sp>
      <p:pic>
        <p:nvPicPr>
          <p:cNvPr id="6" name="Picture 5"/>
          <p:cNvPicPr/>
          <p:nvPr/>
        </p:nvPicPr>
        <p:blipFill>
          <a:blip r:embed="rId2">
            <a:extLst>
              <a:ext uri="{BEBA8EAE-BF5A-486C-A8C5-ECC9F3942E4B}">
                <a14:imgProps xmlns:a14="http://schemas.microsoft.com/office/drawing/2010/main">
                  <a14:imgLayer r:embed="rId3">
                    <a14:imgEffect>
                      <a14:saturation sat="264000"/>
                    </a14:imgEffect>
                  </a14:imgLayer>
                </a14:imgProps>
              </a:ext>
            </a:extLst>
          </a:blip>
          <a:stretch>
            <a:fillRect/>
          </a:stretch>
        </p:blipFill>
        <p:spPr>
          <a:xfrm>
            <a:off x="1156298" y="3962174"/>
            <a:ext cx="9727859" cy="1869077"/>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10354551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9366249" y="1172936"/>
            <a:ext cx="7905750" cy="4632275"/>
          </a:xfrm>
          <a:prstGeom prst="rect">
            <a:avLst/>
          </a:prstGeom>
        </p:spPr>
      </p:pic>
      <p:sp>
        <p:nvSpPr>
          <p:cNvPr id="6" name="TextBox 5"/>
          <p:cNvSpPr txBox="1"/>
          <p:nvPr/>
        </p:nvSpPr>
        <p:spPr>
          <a:xfrm>
            <a:off x="282982" y="1901468"/>
            <a:ext cx="3433953"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Dataset Details</a:t>
            </a:r>
            <a:endParaRPr lang="en-US" sz="4000" dirty="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7" name="TextBox 6"/>
          <p:cNvSpPr txBox="1"/>
          <p:nvPr/>
        </p:nvSpPr>
        <p:spPr>
          <a:xfrm>
            <a:off x="282982" y="3084655"/>
            <a:ext cx="3603218" cy="1631216"/>
          </a:xfrm>
          <a:prstGeom prst="rect">
            <a:avLst/>
          </a:prstGeom>
          <a:noFill/>
        </p:spPr>
        <p:txBody>
          <a:bodyPr wrap="square" rtlCol="0">
            <a:spAutoFit/>
          </a:bodyPr>
          <a:lstStyle/>
          <a:p>
            <a:pPr algn="just"/>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The total entries in the data described using describe() function</a:t>
            </a:r>
          </a:p>
          <a:p>
            <a:pPr algn="just"/>
            <a:endParaRPr lang="en-US" sz="2000" dirty="0" smtClean="0">
              <a:solidFill>
                <a:schemeClr val="tx1">
                  <a:lumMod val="75000"/>
                  <a:lumOff val="25000"/>
                </a:schemeClr>
              </a:solidFill>
              <a:latin typeface="SF Pro Display" panose="00000400000000000000" pitchFamily="2" charset="0"/>
              <a:ea typeface="SF Pro Display" panose="00000400000000000000" pitchFamily="2" charset="0"/>
            </a:endParaRPr>
          </a:p>
          <a:p>
            <a:pPr algn="just"/>
            <a:r>
              <a:rPr lang="en-IN" sz="1600" dirty="0" smtClean="0">
                <a:solidFill>
                  <a:schemeClr val="tx1">
                    <a:lumMod val="75000"/>
                    <a:lumOff val="25000"/>
                  </a:schemeClr>
                </a:solidFill>
                <a:latin typeface="SF Pro Display" panose="00000400000000000000" pitchFamily="2" charset="0"/>
                <a:ea typeface="SF Pro Display" panose="00000400000000000000" pitchFamily="2" charset="0"/>
              </a:rPr>
              <a:t>T indicate transposed table*</a:t>
            </a:r>
            <a:endParaRPr lang="en-US" sz="1600" dirty="0" smtClean="0">
              <a:solidFill>
                <a:schemeClr val="tx1">
                  <a:lumMod val="75000"/>
                  <a:lumOff val="2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951786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6 3.7037E-6 L -0.41393 0.00347 " pathEditMode="relative" rAng="0" ptsTypes="AA">
                                      <p:cBhvr>
                                        <p:cTn id="6" dur="1250" fill="hold"/>
                                        <p:tgtEl>
                                          <p:spTgt spid="5"/>
                                        </p:tgtEl>
                                        <p:attrNameLst>
                                          <p:attrName>ppt_x</p:attrName>
                                          <p:attrName>ppt_y</p:attrName>
                                        </p:attrNameLst>
                                      </p:cBhvr>
                                      <p:rCtr x="-2070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548918"/>
            <a:ext cx="3789820"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Overview of tools</a:t>
            </a:r>
            <a:endParaRPr lang="en-US" sz="4000" dirty="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5" name="TextBox 4"/>
          <p:cNvSpPr txBox="1"/>
          <p:nvPr/>
        </p:nvSpPr>
        <p:spPr>
          <a:xfrm>
            <a:off x="683032" y="1920518"/>
            <a:ext cx="1720343"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Numpy</a:t>
            </a:r>
            <a:endPar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6" name="TextBox 5"/>
          <p:cNvSpPr txBox="1"/>
          <p:nvPr/>
        </p:nvSpPr>
        <p:spPr>
          <a:xfrm>
            <a:off x="1170162" y="2796818"/>
            <a:ext cx="9801081" cy="2246769"/>
          </a:xfrm>
          <a:prstGeom prst="rect">
            <a:avLst/>
          </a:prstGeom>
          <a:noFill/>
        </p:spPr>
        <p:txBody>
          <a:bodyPr wrap="square" rtlCol="0">
            <a:spAutoFit/>
          </a:bodyPr>
          <a:lstStyle/>
          <a:p>
            <a:pPr algn="just"/>
            <a:r>
              <a:rPr lang="en-US" sz="2000" b="1" dirty="0" err="1">
                <a:solidFill>
                  <a:schemeClr val="tx1">
                    <a:lumMod val="75000"/>
                    <a:lumOff val="25000"/>
                  </a:schemeClr>
                </a:solidFill>
                <a:latin typeface="SF Pro Display" panose="00000400000000000000" pitchFamily="2" charset="0"/>
                <a:ea typeface="SF Pro Display" panose="00000400000000000000" pitchFamily="2" charset="0"/>
              </a:rPr>
              <a:t>NumPy</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or sometimes</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is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a library for the Python programming language, adding support for large, multi-dimensional arrays and matrices, along with a large collection of high-level mathematical functions to operate on these arrays</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The ancestor of </a:t>
            </a:r>
            <a:r>
              <a:rPr lang="en-US" sz="2000" dirty="0" err="1" smtClean="0">
                <a:solidFill>
                  <a:schemeClr val="tx1">
                    <a:lumMod val="75000"/>
                    <a:lumOff val="25000"/>
                  </a:schemeClr>
                </a:solidFill>
                <a:latin typeface="SF Pro Display" panose="00000400000000000000" pitchFamily="2" charset="0"/>
                <a:ea typeface="SF Pro Display" panose="00000400000000000000" pitchFamily="2" charset="0"/>
              </a:rPr>
              <a:t>Numpy</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Numeric, was originally created by Jim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Hugunin</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with contributions from several other developers. In 2005, Travis Oliphant created </a:t>
            </a:r>
            <a:r>
              <a:rPr lang="en-US" sz="2000" dirty="0" err="1" smtClean="0">
                <a:solidFill>
                  <a:schemeClr val="tx1">
                    <a:lumMod val="75000"/>
                    <a:lumOff val="25000"/>
                  </a:schemeClr>
                </a:solidFill>
                <a:latin typeface="SF Pro Display" panose="00000400000000000000" pitchFamily="2" charset="0"/>
                <a:ea typeface="SF Pro Display" panose="00000400000000000000" pitchFamily="2" charset="0"/>
              </a:rPr>
              <a:t>Numpy</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by incorporating features of the competing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Numarray</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into Numeric, with extensive modifications. </a:t>
            </a:r>
            <a:r>
              <a:rPr lang="en-US" sz="2000" dirty="0" err="1" smtClean="0">
                <a:solidFill>
                  <a:schemeClr val="tx1">
                    <a:lumMod val="75000"/>
                    <a:lumOff val="25000"/>
                  </a:schemeClr>
                </a:solidFill>
                <a:latin typeface="SF Pro Display" panose="00000400000000000000" pitchFamily="2" charset="0"/>
                <a:ea typeface="SF Pro Display" panose="00000400000000000000" pitchFamily="2" charset="0"/>
              </a:rPr>
              <a:t>Numpy</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is open-source software and has many contributors</a:t>
            </a:r>
            <a:r>
              <a:rPr lang="en-US" dirty="0"/>
              <a:t>.</a:t>
            </a:r>
            <a:endParaRPr lang="en-US" sz="2000" dirty="0" smtClean="0">
              <a:solidFill>
                <a:schemeClr val="tx1">
                  <a:lumMod val="75000"/>
                  <a:lumOff val="25000"/>
                </a:schemeClr>
              </a:solidFill>
              <a:latin typeface="SF Pro Display" panose="00000400000000000000" pitchFamily="2" charset="0"/>
              <a:ea typeface="SF Pro Display" panose="00000400000000000000" pitchFamily="2" charset="0"/>
            </a:endParaRPr>
          </a:p>
        </p:txBody>
      </p:sp>
      <p:sp>
        <p:nvSpPr>
          <p:cNvPr id="8" name="TextBox 7"/>
          <p:cNvSpPr txBox="1"/>
          <p:nvPr/>
        </p:nvSpPr>
        <p:spPr>
          <a:xfrm>
            <a:off x="1170161" y="5638800"/>
            <a:ext cx="9801081" cy="369332"/>
          </a:xfrm>
          <a:prstGeom prst="rect">
            <a:avLst/>
          </a:prstGeom>
          <a:solidFill>
            <a:schemeClr val="bg1">
              <a:lumMod val="95000"/>
            </a:schemeClr>
          </a:solidFill>
        </p:spPr>
        <p:txBody>
          <a:bodyPr wrap="square" rtlCol="0">
            <a:spAutoFit/>
          </a:bodyPr>
          <a:lstStyle/>
          <a:p>
            <a:r>
              <a:rPr lang="en-IN" dirty="0" smtClean="0">
                <a:solidFill>
                  <a:schemeClr val="accent6">
                    <a:lumMod val="75000"/>
                  </a:schemeClr>
                </a:solidFill>
              </a:rPr>
              <a:t>Import</a:t>
            </a:r>
            <a:r>
              <a:rPr lang="en-IN" dirty="0" smtClean="0"/>
              <a:t> </a:t>
            </a:r>
            <a:r>
              <a:rPr lang="en-IN" dirty="0" err="1" smtClean="0">
                <a:solidFill>
                  <a:schemeClr val="accent2"/>
                </a:solidFill>
              </a:rPr>
              <a:t>numpy</a:t>
            </a:r>
            <a:r>
              <a:rPr lang="en-IN" dirty="0" smtClean="0"/>
              <a:t> as </a:t>
            </a:r>
            <a:r>
              <a:rPr lang="en-IN" dirty="0" smtClean="0">
                <a:solidFill>
                  <a:schemeClr val="accent1">
                    <a:lumMod val="75000"/>
                  </a:schemeClr>
                </a:solidFill>
              </a:rPr>
              <a:t>np</a:t>
            </a:r>
            <a:endParaRPr lang="en-US" dirty="0">
              <a:solidFill>
                <a:schemeClr val="accent1">
                  <a:lumMod val="75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0189" y="432331"/>
            <a:ext cx="2995319" cy="1198127"/>
          </a:xfrm>
          <a:prstGeom prst="rect">
            <a:avLst/>
          </a:prstGeom>
        </p:spPr>
      </p:pic>
    </p:spTree>
    <p:extLst>
      <p:ext uri="{BB962C8B-B14F-4D97-AF65-F5344CB8AC3E}">
        <p14:creationId xmlns:p14="http://schemas.microsoft.com/office/powerpoint/2010/main" val="109479264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548918"/>
            <a:ext cx="3789820"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Overview of tools</a:t>
            </a:r>
            <a:endParaRPr lang="en-US" sz="4000" dirty="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5" name="TextBox 4"/>
          <p:cNvSpPr txBox="1"/>
          <p:nvPr/>
        </p:nvSpPr>
        <p:spPr>
          <a:xfrm>
            <a:off x="683032" y="1920518"/>
            <a:ext cx="1758815"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Pandas</a:t>
            </a:r>
          </a:p>
        </p:txBody>
      </p:sp>
      <p:sp>
        <p:nvSpPr>
          <p:cNvPr id="6" name="TextBox 5"/>
          <p:cNvSpPr txBox="1"/>
          <p:nvPr/>
        </p:nvSpPr>
        <p:spPr>
          <a:xfrm>
            <a:off x="1170162" y="2796818"/>
            <a:ext cx="9801081" cy="2554545"/>
          </a:xfrm>
          <a:prstGeom prst="rect">
            <a:avLst/>
          </a:prstGeom>
          <a:noFill/>
        </p:spPr>
        <p:txBody>
          <a:bodyPr wrap="square" rtlCol="0">
            <a:spAutoFit/>
          </a:bodyPr>
          <a:lstStyle/>
          <a:p>
            <a:pPr algn="just"/>
            <a:r>
              <a:rPr lang="en-US" sz="2000" dirty="0">
                <a:solidFill>
                  <a:schemeClr val="bg2">
                    <a:lumMod val="25000"/>
                  </a:schemeClr>
                </a:solidFill>
                <a:latin typeface="SF Pro Display" panose="00000400000000000000" pitchFamily="2" charset="0"/>
                <a:ea typeface="SF Pro Display" panose="00000400000000000000" pitchFamily="2" charset="0"/>
              </a:rPr>
              <a:t>In computer programming, </a:t>
            </a:r>
            <a:r>
              <a:rPr lang="en-US" sz="2000" b="1" dirty="0">
                <a:solidFill>
                  <a:schemeClr val="bg2">
                    <a:lumMod val="25000"/>
                  </a:schemeClr>
                </a:solidFill>
                <a:latin typeface="SF Pro Display" panose="00000400000000000000" pitchFamily="2" charset="0"/>
                <a:ea typeface="SF Pro Display" panose="00000400000000000000" pitchFamily="2" charset="0"/>
              </a:rPr>
              <a:t>pandas</a:t>
            </a:r>
            <a:r>
              <a:rPr lang="en-US" sz="2000" dirty="0">
                <a:solidFill>
                  <a:schemeClr val="bg2">
                    <a:lumMod val="25000"/>
                  </a:schemeClr>
                </a:solidFill>
                <a:latin typeface="SF Pro Display" panose="00000400000000000000" pitchFamily="2" charset="0"/>
                <a:ea typeface="SF Pro Display" panose="00000400000000000000" pitchFamily="2" charset="0"/>
              </a:rPr>
              <a:t> is a software library written for the Python programming language for data manipulation and analysis. In particular, it offers data structures and operations for manipulating numerical tables and time series. It is free software released under the three-clause BSD </a:t>
            </a:r>
            <a:r>
              <a:rPr lang="en-US" sz="2000" dirty="0" smtClean="0">
                <a:solidFill>
                  <a:schemeClr val="bg2">
                    <a:lumMod val="25000"/>
                  </a:schemeClr>
                </a:solidFill>
                <a:latin typeface="SF Pro Display" panose="00000400000000000000" pitchFamily="2" charset="0"/>
                <a:ea typeface="SF Pro Display" panose="00000400000000000000" pitchFamily="2" charset="0"/>
              </a:rPr>
              <a:t>license. The </a:t>
            </a:r>
            <a:r>
              <a:rPr lang="en-US" sz="2000" dirty="0">
                <a:solidFill>
                  <a:schemeClr val="bg2">
                    <a:lumMod val="25000"/>
                  </a:schemeClr>
                </a:solidFill>
                <a:latin typeface="SF Pro Display" panose="00000400000000000000" pitchFamily="2" charset="0"/>
                <a:ea typeface="SF Pro Display" panose="00000400000000000000" pitchFamily="2" charset="0"/>
              </a:rPr>
              <a:t>name is derived from the term "panel data", an econometrics term for data sets that include observations over multiple time periods for the same individuals</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r>
              <a:rPr lang="en-US" sz="2000" dirty="0">
                <a:solidFill>
                  <a:schemeClr val="bg2">
                    <a:lumMod val="25000"/>
                  </a:schemeClr>
                </a:solidFill>
                <a:latin typeface="SF Pro Display" panose="00000400000000000000" pitchFamily="2" charset="0"/>
                <a:ea typeface="SF Pro Display" panose="00000400000000000000" pitchFamily="2" charset="0"/>
              </a:rPr>
              <a:t> Its name is a play on the phrase "Python data analysis" itself</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r>
              <a:rPr lang="en-US" sz="2000" dirty="0">
                <a:solidFill>
                  <a:schemeClr val="bg2">
                    <a:lumMod val="25000"/>
                  </a:schemeClr>
                </a:solidFill>
                <a:latin typeface="SF Pro Display" panose="00000400000000000000" pitchFamily="2" charset="0"/>
                <a:ea typeface="SF Pro Display" panose="00000400000000000000" pitchFamily="2" charset="0"/>
              </a:rPr>
              <a:t> Wes McKinney started building what would become pandas at AQR Capital while he was a researcher there from 2007 to 2010</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p>
        </p:txBody>
      </p:sp>
      <p:sp>
        <p:nvSpPr>
          <p:cNvPr id="7" name="TextBox 6"/>
          <p:cNvSpPr txBox="1"/>
          <p:nvPr/>
        </p:nvSpPr>
        <p:spPr>
          <a:xfrm>
            <a:off x="1170161" y="5638800"/>
            <a:ext cx="9801081" cy="369332"/>
          </a:xfrm>
          <a:prstGeom prst="rect">
            <a:avLst/>
          </a:prstGeom>
          <a:solidFill>
            <a:schemeClr val="bg1">
              <a:lumMod val="95000"/>
            </a:schemeClr>
          </a:solidFill>
        </p:spPr>
        <p:txBody>
          <a:bodyPr wrap="square" rtlCol="0">
            <a:spAutoFit/>
          </a:bodyPr>
          <a:lstStyle/>
          <a:p>
            <a:r>
              <a:rPr lang="en-IN" dirty="0" smtClean="0">
                <a:solidFill>
                  <a:schemeClr val="accent6">
                    <a:lumMod val="75000"/>
                  </a:schemeClr>
                </a:solidFill>
              </a:rPr>
              <a:t>Import</a:t>
            </a:r>
            <a:r>
              <a:rPr lang="en-IN" dirty="0" smtClean="0"/>
              <a:t> </a:t>
            </a:r>
            <a:r>
              <a:rPr lang="en-IN" dirty="0" smtClean="0">
                <a:solidFill>
                  <a:schemeClr val="accent2"/>
                </a:solidFill>
              </a:rPr>
              <a:t>Pandas</a:t>
            </a:r>
            <a:r>
              <a:rPr lang="en-IN" dirty="0" smtClean="0"/>
              <a:t> as </a:t>
            </a:r>
            <a:r>
              <a:rPr lang="en-IN" dirty="0" err="1" smtClean="0">
                <a:solidFill>
                  <a:schemeClr val="accent1">
                    <a:lumMod val="75000"/>
                  </a:schemeClr>
                </a:solidFill>
              </a:rPr>
              <a:t>pd</a:t>
            </a:r>
            <a:endParaRPr lang="en-US" dirty="0">
              <a:solidFill>
                <a:schemeClr val="accent1">
                  <a:lumMod val="75000"/>
                </a:scheme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7192" y="548918"/>
            <a:ext cx="1924050" cy="777637"/>
          </a:xfrm>
          <a:prstGeom prst="rect">
            <a:avLst/>
          </a:prstGeom>
        </p:spPr>
      </p:pic>
    </p:spTree>
    <p:extLst>
      <p:ext uri="{BB962C8B-B14F-4D97-AF65-F5344CB8AC3E}">
        <p14:creationId xmlns:p14="http://schemas.microsoft.com/office/powerpoint/2010/main" val="215111533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548918"/>
            <a:ext cx="3789820"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Overview of tools</a:t>
            </a:r>
            <a:endParaRPr lang="en-US" sz="4000" dirty="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5" name="TextBox 4"/>
          <p:cNvSpPr txBox="1"/>
          <p:nvPr/>
        </p:nvSpPr>
        <p:spPr>
          <a:xfrm>
            <a:off x="683032" y="1920518"/>
            <a:ext cx="1757212"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iPython</a:t>
            </a:r>
            <a:endPar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6" name="TextBox 5"/>
          <p:cNvSpPr txBox="1"/>
          <p:nvPr/>
        </p:nvSpPr>
        <p:spPr>
          <a:xfrm>
            <a:off x="1170162" y="2796818"/>
            <a:ext cx="9801081" cy="3170099"/>
          </a:xfrm>
          <a:prstGeom prst="rect">
            <a:avLst/>
          </a:prstGeom>
          <a:noFill/>
        </p:spPr>
        <p:txBody>
          <a:bodyPr wrap="square" rtlCol="0">
            <a:spAutoFit/>
          </a:bodyPr>
          <a:lstStyle/>
          <a:p>
            <a:pPr algn="just"/>
            <a:r>
              <a:rPr lang="en-US" sz="2000" b="1" dirty="0" err="1">
                <a:solidFill>
                  <a:schemeClr val="bg2">
                    <a:lumMod val="25000"/>
                  </a:schemeClr>
                </a:solidFill>
                <a:latin typeface="SF Pro Display" panose="00000400000000000000" pitchFamily="2" charset="0"/>
                <a:ea typeface="SF Pro Display" panose="00000400000000000000" pitchFamily="2" charset="0"/>
              </a:rPr>
              <a:t>IPython</a:t>
            </a:r>
            <a:r>
              <a:rPr lang="en-US" sz="2000" dirty="0">
                <a:solidFill>
                  <a:schemeClr val="bg2">
                    <a:lumMod val="25000"/>
                  </a:schemeClr>
                </a:solidFill>
                <a:latin typeface="SF Pro Display" panose="00000400000000000000" pitchFamily="2" charset="0"/>
                <a:ea typeface="SF Pro Display" panose="00000400000000000000" pitchFamily="2" charset="0"/>
              </a:rPr>
              <a:t> (Interactive Python) is a command </a:t>
            </a:r>
            <a:r>
              <a:rPr lang="en-US" sz="2000" dirty="0" smtClean="0">
                <a:solidFill>
                  <a:schemeClr val="bg2">
                    <a:lumMod val="25000"/>
                  </a:schemeClr>
                </a:solidFill>
                <a:latin typeface="SF Pro Display" panose="00000400000000000000" pitchFamily="2" charset="0"/>
                <a:ea typeface="SF Pro Display" panose="00000400000000000000" pitchFamily="2" charset="0"/>
              </a:rPr>
              <a:t>shell</a:t>
            </a:r>
            <a:r>
              <a:rPr lang="en-US" sz="2000" dirty="0">
                <a:solidFill>
                  <a:schemeClr val="bg2">
                    <a:lumMod val="25000"/>
                  </a:schemeClr>
                </a:solidFill>
                <a:latin typeface="SF Pro Display" panose="00000400000000000000" pitchFamily="2" charset="0"/>
                <a:ea typeface="SF Pro Display" panose="00000400000000000000" pitchFamily="2" charset="0"/>
              </a:rPr>
              <a:t> for interactive computing in multiple programming languages, originally developed for the Python programming language, that offers introspection, rich media, shell syntax, tab completion, and history. </a:t>
            </a:r>
            <a:r>
              <a:rPr lang="en-US" sz="2000" dirty="0" err="1">
                <a:solidFill>
                  <a:schemeClr val="bg2">
                    <a:lumMod val="25000"/>
                  </a:schemeClr>
                </a:solidFill>
                <a:latin typeface="SF Pro Display" panose="00000400000000000000" pitchFamily="2" charset="0"/>
                <a:ea typeface="SF Pro Display" panose="00000400000000000000" pitchFamily="2" charset="0"/>
              </a:rPr>
              <a:t>IPython</a:t>
            </a:r>
            <a:r>
              <a:rPr lang="en-US" sz="2000" dirty="0">
                <a:solidFill>
                  <a:schemeClr val="bg2">
                    <a:lumMod val="25000"/>
                  </a:schemeClr>
                </a:solidFill>
                <a:latin typeface="SF Pro Display" panose="00000400000000000000" pitchFamily="2" charset="0"/>
                <a:ea typeface="SF Pro Display" panose="00000400000000000000" pitchFamily="2" charset="0"/>
              </a:rPr>
              <a:t> provides the following features:</a:t>
            </a:r>
          </a:p>
          <a:p>
            <a:pPr algn="just"/>
            <a:r>
              <a:rPr lang="en-US" sz="2000" dirty="0">
                <a:solidFill>
                  <a:schemeClr val="bg2">
                    <a:lumMod val="25000"/>
                  </a:schemeClr>
                </a:solidFill>
                <a:latin typeface="SF Pro Display" panose="00000400000000000000" pitchFamily="2" charset="0"/>
                <a:ea typeface="SF Pro Display" panose="00000400000000000000" pitchFamily="2" charset="0"/>
              </a:rPr>
              <a:t>Interactive shells (terminal and </a:t>
            </a:r>
            <a:r>
              <a:rPr lang="en-US" sz="2000" dirty="0" err="1" smtClean="0">
                <a:solidFill>
                  <a:schemeClr val="bg2">
                    <a:lumMod val="25000"/>
                  </a:schemeClr>
                </a:solidFill>
                <a:latin typeface="SF Pro Display" panose="00000400000000000000" pitchFamily="2" charset="0"/>
                <a:ea typeface="SF Pro Display" panose="00000400000000000000" pitchFamily="2" charset="0"/>
              </a:rPr>
              <a:t>Qt</a:t>
            </a:r>
            <a:r>
              <a:rPr lang="en-US" sz="2000" dirty="0" smtClean="0">
                <a:solidFill>
                  <a:schemeClr val="bg2">
                    <a:lumMod val="25000"/>
                  </a:schemeClr>
                </a:solidFill>
                <a:latin typeface="SF Pro Display" panose="00000400000000000000" pitchFamily="2" charset="0"/>
                <a:ea typeface="SF Pro Display" panose="00000400000000000000" pitchFamily="2" charset="0"/>
              </a:rPr>
              <a:t>-based</a:t>
            </a:r>
            <a:r>
              <a:rPr lang="en-US" sz="2000" dirty="0">
                <a:solidFill>
                  <a:schemeClr val="bg2">
                    <a:lumMod val="25000"/>
                  </a:schemeClr>
                </a:solidFill>
                <a:latin typeface="SF Pro Display" panose="00000400000000000000" pitchFamily="2" charset="0"/>
                <a:ea typeface="SF Pro Display" panose="00000400000000000000" pitchFamily="2" charset="0"/>
              </a:rPr>
              <a:t>).</a:t>
            </a:r>
          </a:p>
          <a:p>
            <a:pPr algn="just"/>
            <a:r>
              <a:rPr lang="en-US" sz="2000" dirty="0">
                <a:solidFill>
                  <a:schemeClr val="bg2">
                    <a:lumMod val="25000"/>
                  </a:schemeClr>
                </a:solidFill>
                <a:latin typeface="SF Pro Display" panose="00000400000000000000" pitchFamily="2" charset="0"/>
                <a:ea typeface="SF Pro Display" panose="00000400000000000000" pitchFamily="2" charset="0"/>
              </a:rPr>
              <a:t>A browser-based notebook interface with support for code, text, mathematical expressions, inline plots and other media.</a:t>
            </a:r>
          </a:p>
          <a:p>
            <a:pPr algn="just"/>
            <a:r>
              <a:rPr lang="en-US" sz="2000" dirty="0">
                <a:solidFill>
                  <a:schemeClr val="bg2">
                    <a:lumMod val="25000"/>
                  </a:schemeClr>
                </a:solidFill>
                <a:latin typeface="SF Pro Display" panose="00000400000000000000" pitchFamily="2" charset="0"/>
                <a:ea typeface="SF Pro Display" panose="00000400000000000000" pitchFamily="2" charset="0"/>
              </a:rPr>
              <a:t>Support for interactive data visualization and use of GUI toolkits.</a:t>
            </a:r>
          </a:p>
          <a:p>
            <a:pPr algn="just"/>
            <a:r>
              <a:rPr lang="en-US" sz="2000" dirty="0">
                <a:solidFill>
                  <a:schemeClr val="bg2">
                    <a:lumMod val="25000"/>
                  </a:schemeClr>
                </a:solidFill>
                <a:latin typeface="SF Pro Display" panose="00000400000000000000" pitchFamily="2" charset="0"/>
                <a:ea typeface="SF Pro Display" panose="00000400000000000000" pitchFamily="2" charset="0"/>
              </a:rPr>
              <a:t>Flexible, embeddable interpreters to load into one's own projects.</a:t>
            </a:r>
          </a:p>
          <a:p>
            <a:pPr algn="just"/>
            <a:r>
              <a:rPr lang="en-US" sz="2000" dirty="0">
                <a:solidFill>
                  <a:schemeClr val="bg2">
                    <a:lumMod val="25000"/>
                  </a:schemeClr>
                </a:solidFill>
                <a:latin typeface="SF Pro Display" panose="00000400000000000000" pitchFamily="2" charset="0"/>
                <a:ea typeface="SF Pro Display" panose="00000400000000000000" pitchFamily="2" charset="0"/>
              </a:rPr>
              <a:t>Tools for parallel </a:t>
            </a:r>
            <a:r>
              <a:rPr lang="en-US" sz="2000" dirty="0" smtClean="0">
                <a:solidFill>
                  <a:schemeClr val="bg2">
                    <a:lumMod val="25000"/>
                  </a:schemeClr>
                </a:solidFill>
                <a:latin typeface="SF Pro Display" panose="00000400000000000000" pitchFamily="2" charset="0"/>
                <a:ea typeface="SF Pro Display" panose="00000400000000000000" pitchFamily="2" charset="0"/>
              </a:rPr>
              <a:t>computing</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961" y="548918"/>
            <a:ext cx="834282" cy="831036"/>
          </a:xfrm>
          <a:prstGeom prst="rect">
            <a:avLst/>
          </a:prstGeom>
        </p:spPr>
      </p:pic>
    </p:spTree>
    <p:extLst>
      <p:ext uri="{BB962C8B-B14F-4D97-AF65-F5344CB8AC3E}">
        <p14:creationId xmlns:p14="http://schemas.microsoft.com/office/powerpoint/2010/main" val="208534552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832" y="548918"/>
            <a:ext cx="3789820" cy="707886"/>
          </a:xfrm>
          <a:prstGeom prst="rect">
            <a:avLst/>
          </a:prstGeom>
          <a:noFill/>
        </p:spPr>
        <p:txBody>
          <a:bodyPr wrap="none" rtlCol="0">
            <a:spAutoFit/>
          </a:bodyPr>
          <a:lstStyle/>
          <a:p>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Overview of tools</a:t>
            </a:r>
            <a:endParaRPr lang="en-US" sz="4000" dirty="0">
              <a:solidFill>
                <a:schemeClr val="tx1">
                  <a:lumMod val="95000"/>
                  <a:lumOff val="5000"/>
                </a:schemeClr>
              </a:solidFill>
              <a:latin typeface="SF Pro Display" panose="00000500000000000000" pitchFamily="50" charset="0"/>
              <a:ea typeface="SF Pro Display" panose="00000500000000000000" pitchFamily="50" charset="0"/>
            </a:endParaRPr>
          </a:p>
        </p:txBody>
      </p:sp>
      <p:sp>
        <p:nvSpPr>
          <p:cNvPr id="5" name="TextBox 4"/>
          <p:cNvSpPr txBox="1"/>
          <p:nvPr/>
        </p:nvSpPr>
        <p:spPr>
          <a:xfrm>
            <a:off x="683032" y="1920518"/>
            <a:ext cx="3879588" cy="707886"/>
          </a:xfrm>
          <a:prstGeom prst="rect">
            <a:avLst/>
          </a:prstGeom>
          <a:noFill/>
        </p:spPr>
        <p:txBody>
          <a:bodyPr wrap="none" rtlCol="0">
            <a:spAutoFit/>
          </a:bodyPr>
          <a:lstStyle/>
          <a:p>
            <a:r>
              <a:rPr lang="en-IN" sz="4000" dirty="0" err="1" smtClean="0">
                <a:solidFill>
                  <a:schemeClr val="tx1">
                    <a:lumMod val="95000"/>
                    <a:lumOff val="5000"/>
                  </a:schemeClr>
                </a:solidFill>
                <a:latin typeface="SF Pro Display" panose="00000500000000000000" pitchFamily="50" charset="0"/>
                <a:ea typeface="SF Pro Display" panose="00000500000000000000" pitchFamily="50" charset="0"/>
              </a:rPr>
              <a:t>Jupyter</a:t>
            </a:r>
            <a:r>
              <a:rPr lang="en-IN" sz="4000" dirty="0" smtClean="0">
                <a:solidFill>
                  <a:schemeClr val="tx1">
                    <a:lumMod val="95000"/>
                    <a:lumOff val="5000"/>
                  </a:schemeClr>
                </a:solidFill>
                <a:latin typeface="SF Pro Display" panose="00000500000000000000" pitchFamily="50" charset="0"/>
                <a:ea typeface="SF Pro Display" panose="00000500000000000000" pitchFamily="50" charset="0"/>
              </a:rPr>
              <a:t> notebook</a:t>
            </a:r>
          </a:p>
        </p:txBody>
      </p:sp>
      <p:sp>
        <p:nvSpPr>
          <p:cNvPr id="6" name="TextBox 5"/>
          <p:cNvSpPr txBox="1"/>
          <p:nvPr/>
        </p:nvSpPr>
        <p:spPr>
          <a:xfrm>
            <a:off x="1170162" y="2796818"/>
            <a:ext cx="9801081" cy="2862322"/>
          </a:xfrm>
          <a:prstGeom prst="rect">
            <a:avLst/>
          </a:prstGeom>
          <a:noFill/>
        </p:spPr>
        <p:txBody>
          <a:bodyPr wrap="square" rtlCol="0">
            <a:spAutoFit/>
          </a:bodyPr>
          <a:lstStyle/>
          <a:p>
            <a:r>
              <a:rPr lang="en-US" sz="2000" dirty="0" err="1">
                <a:solidFill>
                  <a:schemeClr val="bg2">
                    <a:lumMod val="25000"/>
                  </a:schemeClr>
                </a:solidFill>
                <a:latin typeface="SF Pro Display" panose="00000400000000000000" pitchFamily="2" charset="0"/>
                <a:ea typeface="SF Pro Display" panose="00000400000000000000" pitchFamily="2" charset="0"/>
              </a:rPr>
              <a:t>JupyterLab</a:t>
            </a:r>
            <a:r>
              <a:rPr lang="en-US" sz="2000" dirty="0">
                <a:solidFill>
                  <a:schemeClr val="bg2">
                    <a:lumMod val="25000"/>
                  </a:schemeClr>
                </a:solidFill>
                <a:latin typeface="SF Pro Display" panose="00000400000000000000" pitchFamily="2" charset="0"/>
                <a:ea typeface="SF Pro Display" panose="00000400000000000000" pitchFamily="2" charset="0"/>
              </a:rPr>
              <a:t> is a web-based interactive development environment for </a:t>
            </a:r>
            <a:r>
              <a:rPr lang="en-US" sz="2000" dirty="0" err="1">
                <a:solidFill>
                  <a:schemeClr val="bg2">
                    <a:lumMod val="25000"/>
                  </a:schemeClr>
                </a:solidFill>
                <a:latin typeface="SF Pro Display" panose="00000400000000000000" pitchFamily="2" charset="0"/>
                <a:ea typeface="SF Pro Display" panose="00000400000000000000" pitchFamily="2" charset="0"/>
              </a:rPr>
              <a:t>Jupyter</a:t>
            </a:r>
            <a:r>
              <a:rPr lang="en-US" sz="2000" dirty="0">
                <a:solidFill>
                  <a:schemeClr val="bg2">
                    <a:lumMod val="25000"/>
                  </a:schemeClr>
                </a:solidFill>
                <a:latin typeface="SF Pro Display" panose="00000400000000000000" pitchFamily="2" charset="0"/>
                <a:ea typeface="SF Pro Display" panose="00000400000000000000" pitchFamily="2" charset="0"/>
              </a:rPr>
              <a:t> notebooks, code, and data. </a:t>
            </a:r>
            <a:r>
              <a:rPr lang="en-US" sz="2000" dirty="0" err="1">
                <a:solidFill>
                  <a:schemeClr val="bg2">
                    <a:lumMod val="25000"/>
                  </a:schemeClr>
                </a:solidFill>
                <a:latin typeface="SF Pro Display" panose="00000400000000000000" pitchFamily="2" charset="0"/>
                <a:ea typeface="SF Pro Display" panose="00000400000000000000" pitchFamily="2" charset="0"/>
              </a:rPr>
              <a:t>JupyterLab</a:t>
            </a:r>
            <a:r>
              <a:rPr lang="en-US" sz="2000" dirty="0">
                <a:solidFill>
                  <a:schemeClr val="bg2">
                    <a:lumMod val="25000"/>
                  </a:schemeClr>
                </a:solidFill>
                <a:latin typeface="SF Pro Display" panose="00000400000000000000" pitchFamily="2" charset="0"/>
                <a:ea typeface="SF Pro Display" panose="00000400000000000000" pitchFamily="2" charset="0"/>
              </a:rPr>
              <a:t> is flexible: configure and arrange the user interface to support a wide range of workflows in data science, scientific computing, and machine learning. </a:t>
            </a:r>
            <a:r>
              <a:rPr lang="en-US" sz="2000" dirty="0" err="1">
                <a:solidFill>
                  <a:schemeClr val="bg2">
                    <a:lumMod val="25000"/>
                  </a:schemeClr>
                </a:solidFill>
                <a:latin typeface="SF Pro Display" panose="00000400000000000000" pitchFamily="2" charset="0"/>
                <a:ea typeface="SF Pro Display" panose="00000400000000000000" pitchFamily="2" charset="0"/>
              </a:rPr>
              <a:t>JupyterLab</a:t>
            </a:r>
            <a:r>
              <a:rPr lang="en-US" sz="2000" dirty="0">
                <a:solidFill>
                  <a:schemeClr val="bg2">
                    <a:lumMod val="25000"/>
                  </a:schemeClr>
                </a:solidFill>
                <a:latin typeface="SF Pro Display" panose="00000400000000000000" pitchFamily="2" charset="0"/>
                <a:ea typeface="SF Pro Display" panose="00000400000000000000" pitchFamily="2" charset="0"/>
              </a:rPr>
              <a:t> is extensible and modular: write plugins that add new components and integrate with existing ones</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p>
          <a:p>
            <a:r>
              <a:rPr lang="en-US" sz="2000" dirty="0">
                <a:solidFill>
                  <a:schemeClr val="bg2">
                    <a:lumMod val="25000"/>
                  </a:schemeClr>
                </a:solidFill>
                <a:latin typeface="SF Pro Display" panose="00000400000000000000" pitchFamily="2" charset="0"/>
                <a:ea typeface="SF Pro Display" panose="00000400000000000000" pitchFamily="2" charset="0"/>
              </a:rPr>
              <a:t>The </a:t>
            </a:r>
            <a:r>
              <a:rPr lang="en-US" sz="2000" dirty="0" err="1">
                <a:solidFill>
                  <a:schemeClr val="bg2">
                    <a:lumMod val="25000"/>
                  </a:schemeClr>
                </a:solidFill>
                <a:latin typeface="SF Pro Display" panose="00000400000000000000" pitchFamily="2" charset="0"/>
                <a:ea typeface="SF Pro Display" panose="00000400000000000000" pitchFamily="2" charset="0"/>
              </a:rPr>
              <a:t>Jupyter</a:t>
            </a:r>
            <a:r>
              <a:rPr lang="en-US" sz="2000" dirty="0">
                <a:solidFill>
                  <a:schemeClr val="bg2">
                    <a:lumMod val="25000"/>
                  </a:schemeClr>
                </a:solidFill>
                <a:latin typeface="SF Pro Display" panose="00000400000000000000" pitchFamily="2" charset="0"/>
                <a:ea typeface="SF Pro Display" panose="00000400000000000000" pitchFamily="2" charset="0"/>
              </a:rPr>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r>
              <a:rPr lang="en-US" sz="2000" dirty="0" smtClean="0">
                <a:solidFill>
                  <a:schemeClr val="bg2">
                    <a:lumMod val="25000"/>
                  </a:schemeClr>
                </a:solidFill>
                <a:latin typeface="SF Pro Display" panose="00000400000000000000" pitchFamily="2" charset="0"/>
                <a:ea typeface="SF Pro Display" panose="00000400000000000000" pitchFamily="2" charset="0"/>
              </a:rPr>
              <a:t>.</a:t>
            </a:r>
            <a:endParaRPr lang="en-US" sz="2000" dirty="0">
              <a:solidFill>
                <a:schemeClr val="bg2">
                  <a:lumMod val="25000"/>
                </a:schemeClr>
              </a:solidFill>
              <a:latin typeface="SF Pro Display" panose="00000400000000000000" pitchFamily="2" charset="0"/>
              <a:ea typeface="SF Pro Display" panose="00000400000000000000" pitchFamily="2"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548917"/>
            <a:ext cx="987486" cy="1144661"/>
          </a:xfrm>
          <a:prstGeom prst="rect">
            <a:avLst/>
          </a:prstGeom>
        </p:spPr>
      </p:pic>
    </p:spTree>
    <p:extLst>
      <p:ext uri="{BB962C8B-B14F-4D97-AF65-F5344CB8AC3E}">
        <p14:creationId xmlns:p14="http://schemas.microsoft.com/office/powerpoint/2010/main" val="169012043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1126</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SF Pro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vishnuchandra mc</dc:creator>
  <cp:lastModifiedBy>vishnuchandra mc</cp:lastModifiedBy>
  <cp:revision>35</cp:revision>
  <dcterms:created xsi:type="dcterms:W3CDTF">2020-11-27T04:17:13Z</dcterms:created>
  <dcterms:modified xsi:type="dcterms:W3CDTF">2020-11-27T14:01:55Z</dcterms:modified>
</cp:coreProperties>
</file>