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9" r:id="rId6"/>
    <p:sldId id="260" r:id="rId7"/>
    <p:sldId id="262"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71" r:id="rId21"/>
    <p:sldId id="272" r:id="rId22"/>
    <p:sldId id="273" r:id="rId23"/>
    <p:sldId id="274" r:id="rId24"/>
    <p:sldId id="264" r:id="rId25"/>
    <p:sldId id="263" r:id="rId26"/>
    <p:sldId id="265" r:id="rId27"/>
    <p:sldId id="266"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3E4"/>
    <a:srgbClr val="794397"/>
    <a:srgbClr val="E55D87"/>
    <a:srgbClr val="061161"/>
    <a:srgbClr val="DC2430"/>
    <a:srgbClr val="24292E"/>
    <a:srgbClr val="2A2A2A"/>
    <a:srgbClr val="1B1B1B"/>
    <a:srgbClr val="DD2476"/>
    <a:srgbClr val="FF51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F48074-0761-48CD-BD90-A7A33052145C}"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68971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48074-0761-48CD-BD90-A7A33052145C}"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402507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48074-0761-48CD-BD90-A7A33052145C}"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149539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48074-0761-48CD-BD90-A7A33052145C}"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97317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F48074-0761-48CD-BD90-A7A33052145C}"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7201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F48074-0761-48CD-BD90-A7A33052145C}"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141705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F48074-0761-48CD-BD90-A7A33052145C}"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10600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F48074-0761-48CD-BD90-A7A33052145C}"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79579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F48074-0761-48CD-BD90-A7A33052145C}"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06674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F48074-0761-48CD-BD90-A7A33052145C}"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125371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F48074-0761-48CD-BD90-A7A33052145C}"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44E00-BE6C-460E-AE9A-5DA32AB06D74}" type="slidenum">
              <a:rPr lang="en-US" smtClean="0"/>
              <a:t>‹#›</a:t>
            </a:fld>
            <a:endParaRPr lang="en-US"/>
          </a:p>
        </p:txBody>
      </p:sp>
    </p:spTree>
    <p:extLst>
      <p:ext uri="{BB962C8B-B14F-4D97-AF65-F5344CB8AC3E}">
        <p14:creationId xmlns:p14="http://schemas.microsoft.com/office/powerpoint/2010/main" val="316687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48074-0761-48CD-BD90-A7A33052145C}" type="datetimeFigureOut">
              <a:rPr lang="en-US" smtClean="0"/>
              <a:t>1/15/2021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44E00-BE6C-460E-AE9A-5DA32AB06D74}" type="slidenum">
              <a:rPr lang="en-US" smtClean="0"/>
              <a:t>‹#›</a:t>
            </a:fld>
            <a:endParaRPr lang="en-US"/>
          </a:p>
        </p:txBody>
      </p:sp>
    </p:spTree>
    <p:extLst>
      <p:ext uri="{BB962C8B-B14F-4D97-AF65-F5344CB8AC3E}">
        <p14:creationId xmlns:p14="http://schemas.microsoft.com/office/powerpoint/2010/main" val="144969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332195" y="3144365"/>
            <a:ext cx="10554492" cy="1815882"/>
          </a:xfrm>
          <a:prstGeom prst="rect">
            <a:avLst/>
          </a:prstGeom>
          <a:noFill/>
        </p:spPr>
        <p:txBody>
          <a:bodyPr wrap="none" rtlCol="0">
            <a:spAutoFit/>
          </a:bodyPr>
          <a:lstStyle/>
          <a:p>
            <a:r>
              <a:rPr lang="pt-BR" sz="5600" dirty="0" smtClean="0">
                <a:solidFill>
                  <a:schemeClr val="tx2">
                    <a:lumMod val="50000"/>
                  </a:schemeClr>
                </a:solidFill>
                <a:latin typeface="SF Pro Display bold" panose="00000800000000000000" pitchFamily="2" charset="0"/>
                <a:ea typeface="SF Pro Display bold" panose="00000800000000000000" pitchFamily="2" charset="0"/>
                <a:cs typeface="Poppins SemiBold" panose="00000700000000000000" pitchFamily="50" charset="0"/>
              </a:rPr>
              <a:t>GDP of India Forecasting using</a:t>
            </a:r>
          </a:p>
          <a:p>
            <a:r>
              <a:rPr lang="pt-BR" sz="5600" dirty="0" smtClean="0">
                <a:solidFill>
                  <a:schemeClr val="tx2">
                    <a:lumMod val="50000"/>
                  </a:schemeClr>
                </a:solidFill>
                <a:latin typeface="SF Pro Display bold" panose="00000800000000000000" pitchFamily="2" charset="0"/>
                <a:ea typeface="SF Pro Display bold" panose="00000800000000000000" pitchFamily="2" charset="0"/>
                <a:cs typeface="Poppins SemiBold" panose="00000700000000000000" pitchFamily="50" charset="0"/>
              </a:rPr>
              <a:t>Machine Learning.</a:t>
            </a:r>
          </a:p>
        </p:txBody>
      </p:sp>
      <p:sp>
        <p:nvSpPr>
          <p:cNvPr id="3" name="TextBox 2"/>
          <p:cNvSpPr txBox="1"/>
          <p:nvPr/>
        </p:nvSpPr>
        <p:spPr>
          <a:xfrm>
            <a:off x="332195" y="440607"/>
            <a:ext cx="2468946" cy="1077218"/>
          </a:xfrm>
          <a:prstGeom prst="rect">
            <a:avLst/>
          </a:prstGeom>
          <a:noFill/>
        </p:spPr>
        <p:txBody>
          <a:bodyPr wrap="none" rtlCol="0">
            <a:spAutoFit/>
          </a:bodyPr>
          <a:lstStyle/>
          <a:p>
            <a:r>
              <a:rPr lang="en-IN" sz="1600" spc="150" dirty="0" err="1" smtClean="0">
                <a:solidFill>
                  <a:schemeClr val="tx1">
                    <a:lumMod val="85000"/>
                    <a:lumOff val="15000"/>
                    <a:alpha val="51000"/>
                  </a:schemeClr>
                </a:solidFill>
                <a:latin typeface="SF Pro Display" panose="00000400000000000000" pitchFamily="2" charset="0"/>
                <a:ea typeface="SF Pro Display" panose="00000400000000000000" pitchFamily="2" charset="0"/>
              </a:rPr>
              <a:t>Neeraj</a:t>
            </a:r>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 V</a:t>
            </a:r>
            <a:endParaRPr lang="en-US"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endParaRPr>
          </a:p>
          <a:p>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Sandeep K</a:t>
            </a:r>
          </a:p>
          <a:p>
            <a:r>
              <a:rPr lang="en-IN" sz="1600" spc="150" dirty="0" err="1" smtClean="0">
                <a:solidFill>
                  <a:schemeClr val="tx1">
                    <a:lumMod val="85000"/>
                    <a:lumOff val="15000"/>
                    <a:alpha val="51000"/>
                  </a:schemeClr>
                </a:solidFill>
                <a:latin typeface="SF Pro Display" panose="00000400000000000000" pitchFamily="2" charset="0"/>
                <a:ea typeface="SF Pro Display" panose="00000400000000000000" pitchFamily="2" charset="0"/>
              </a:rPr>
              <a:t>Thara</a:t>
            </a:r>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 </a:t>
            </a:r>
            <a:r>
              <a:rPr lang="en-IN" sz="1600" spc="150" dirty="0" err="1" smtClean="0">
                <a:solidFill>
                  <a:schemeClr val="tx1">
                    <a:lumMod val="85000"/>
                    <a:lumOff val="15000"/>
                    <a:alpha val="51000"/>
                  </a:schemeClr>
                </a:solidFill>
                <a:latin typeface="SF Pro Display" panose="00000400000000000000" pitchFamily="2" charset="0"/>
                <a:ea typeface="SF Pro Display" panose="00000400000000000000" pitchFamily="2" charset="0"/>
              </a:rPr>
              <a:t>Raghunath</a:t>
            </a:r>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         </a:t>
            </a:r>
          </a:p>
          <a:p>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Vishnuchandra MC</a:t>
            </a:r>
          </a:p>
        </p:txBody>
      </p:sp>
      <p:sp>
        <p:nvSpPr>
          <p:cNvPr id="5" name="TextBox 4"/>
          <p:cNvSpPr txBox="1"/>
          <p:nvPr/>
        </p:nvSpPr>
        <p:spPr>
          <a:xfrm>
            <a:off x="332195" y="2313368"/>
            <a:ext cx="7486345" cy="830997"/>
          </a:xfrm>
          <a:prstGeom prst="rect">
            <a:avLst/>
          </a:prstGeom>
          <a:noFill/>
        </p:spPr>
        <p:txBody>
          <a:bodyPr wrap="none" rtlCol="0">
            <a:spAutoFit/>
          </a:bodyPr>
          <a:lstStyle/>
          <a:p>
            <a:r>
              <a:rPr lang="en-IN" sz="4800" dirty="0" smtClean="0">
                <a:gradFill>
                  <a:gsLst>
                    <a:gs pos="100000">
                      <a:srgbClr val="DD2476">
                        <a:alpha val="72000"/>
                      </a:srgbClr>
                    </a:gs>
                    <a:gs pos="0">
                      <a:srgbClr val="5FC3E4"/>
                    </a:gs>
                    <a:gs pos="100000">
                      <a:schemeClr val="accent1">
                        <a:lumMod val="45000"/>
                        <a:lumOff val="55000"/>
                      </a:schemeClr>
                    </a:gs>
                    <a:gs pos="0">
                      <a:srgbClr val="E55D87"/>
                    </a:gs>
                    <a:gs pos="99000">
                      <a:schemeClr val="accent1">
                        <a:lumMod val="75000"/>
                      </a:schemeClr>
                    </a:gs>
                  </a:gsLst>
                  <a:lin ang="4200000" scaled="0"/>
                </a:gradFill>
                <a:latin typeface="SF Pro Display bold" panose="00000800000000000000" pitchFamily="2" charset="0"/>
                <a:ea typeface="SF Pro Display bold" panose="00000800000000000000" pitchFamily="2" charset="0"/>
              </a:rPr>
              <a:t>Final project presentation.</a:t>
            </a:r>
            <a:endParaRPr lang="en-US" sz="4800" dirty="0">
              <a:gradFill>
                <a:gsLst>
                  <a:gs pos="100000">
                    <a:srgbClr val="DD2476">
                      <a:alpha val="72000"/>
                    </a:srgbClr>
                  </a:gs>
                  <a:gs pos="0">
                    <a:srgbClr val="5FC3E4"/>
                  </a:gs>
                  <a:gs pos="100000">
                    <a:schemeClr val="accent1">
                      <a:lumMod val="45000"/>
                      <a:lumOff val="55000"/>
                    </a:schemeClr>
                  </a:gs>
                  <a:gs pos="0">
                    <a:srgbClr val="E55D87"/>
                  </a:gs>
                  <a:gs pos="99000">
                    <a:schemeClr val="accent1">
                      <a:lumMod val="75000"/>
                    </a:schemeClr>
                  </a:gs>
                </a:gsLst>
                <a:lin ang="4200000" scaled="0"/>
              </a:gradFill>
              <a:latin typeface="SF Pro Display bold" panose="00000800000000000000" pitchFamily="2" charset="0"/>
              <a:ea typeface="SF Pro Display bold" panose="00000800000000000000" pitchFamily="2" charset="0"/>
            </a:endParaRPr>
          </a:p>
        </p:txBody>
      </p:sp>
      <p:sp>
        <p:nvSpPr>
          <p:cNvPr id="6" name="TextBox 5"/>
          <p:cNvSpPr txBox="1"/>
          <p:nvPr/>
        </p:nvSpPr>
        <p:spPr>
          <a:xfrm>
            <a:off x="332195" y="5791244"/>
            <a:ext cx="2350323" cy="338554"/>
          </a:xfrm>
          <a:prstGeom prst="rect">
            <a:avLst/>
          </a:prstGeom>
          <a:noFill/>
        </p:spPr>
        <p:txBody>
          <a:bodyPr wrap="none" rtlCol="0">
            <a:spAutoFit/>
          </a:bodyPr>
          <a:lstStyle/>
          <a:p>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Guided by : </a:t>
            </a:r>
            <a:r>
              <a:rPr lang="en-IN" sz="1600" spc="150" dirty="0" err="1" smtClean="0">
                <a:solidFill>
                  <a:schemeClr val="tx1">
                    <a:lumMod val="85000"/>
                    <a:lumOff val="15000"/>
                    <a:alpha val="51000"/>
                  </a:schemeClr>
                </a:solidFill>
                <a:latin typeface="SF Pro Display" panose="00000400000000000000" pitchFamily="2" charset="0"/>
                <a:ea typeface="SF Pro Display" panose="00000400000000000000" pitchFamily="2" charset="0"/>
              </a:rPr>
              <a:t>Sarith</a:t>
            </a:r>
            <a:r>
              <a:rPr lang="en-IN" sz="1600" spc="150" dirty="0" smtClean="0">
                <a:solidFill>
                  <a:schemeClr val="tx1">
                    <a:lumMod val="85000"/>
                    <a:lumOff val="15000"/>
                    <a:alpha val="51000"/>
                  </a:schemeClr>
                </a:solidFill>
                <a:latin typeface="SF Pro Display" panose="00000400000000000000" pitchFamily="2" charset="0"/>
                <a:ea typeface="SF Pro Display" panose="00000400000000000000" pitchFamily="2" charset="0"/>
              </a:rPr>
              <a:t> Sir</a:t>
            </a:r>
          </a:p>
        </p:txBody>
      </p:sp>
    </p:spTree>
    <p:extLst>
      <p:ext uri="{BB962C8B-B14F-4D97-AF65-F5344CB8AC3E}">
        <p14:creationId xmlns:p14="http://schemas.microsoft.com/office/powerpoint/2010/main" val="1491261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8149" y="866979"/>
            <a:ext cx="11258550" cy="1400383"/>
          </a:xfrm>
          <a:prstGeom prst="rect">
            <a:avLst/>
          </a:prstGeom>
        </p:spPr>
        <p:txBody>
          <a:bodyPr wrap="square">
            <a:spAutoFit/>
          </a:bodyPr>
          <a:lstStyle/>
          <a:p>
            <a:pPr marL="342900" indent="-342900">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Before attempting to fit a model to observed data, first need to perform a </a:t>
            </a:r>
            <a:r>
              <a:rPr lang="en-US" sz="2000" b="1" dirty="0">
                <a:solidFill>
                  <a:schemeClr val="tx1">
                    <a:lumMod val="75000"/>
                    <a:lumOff val="25000"/>
                  </a:schemeClr>
                </a:solidFill>
                <a:latin typeface="SF Pro Display" panose="00000400000000000000" pitchFamily="2" charset="0"/>
                <a:ea typeface="SF Pro Display" panose="00000400000000000000" pitchFamily="2" charset="0"/>
              </a:rPr>
              <a:t>feature scaling</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a:t>
            </a:r>
            <a:endParaRPr lang="en-US" sz="2000" dirty="0" smtClean="0">
              <a:solidFill>
                <a:schemeClr val="tx1">
                  <a:lumMod val="75000"/>
                  <a:lumOff val="25000"/>
                </a:schemeClr>
              </a:solidFill>
              <a:latin typeface="SF Pro Display" panose="00000400000000000000" pitchFamily="2" charset="0"/>
              <a:ea typeface="SF Pro Display" panose="00000400000000000000" pitchFamily="2" charset="0"/>
            </a:endParaRPr>
          </a:p>
          <a:p>
            <a:pPr marL="342900" indent="-342900">
              <a:spcAft>
                <a:spcPts val="600"/>
              </a:spcAft>
              <a:buFont typeface="Arial" panose="020B0604020202020204" pitchFamily="34" charset="0"/>
              <a:buChar char="•"/>
            </a:pPr>
            <a:r>
              <a:rPr lang="en-US" sz="2000" b="1" dirty="0" smtClean="0">
                <a:solidFill>
                  <a:schemeClr val="tx1">
                    <a:lumMod val="75000"/>
                    <a:lumOff val="25000"/>
                  </a:schemeClr>
                </a:solidFill>
                <a:latin typeface="SF Pro Display" panose="00000400000000000000" pitchFamily="2" charset="0"/>
                <a:ea typeface="SF Pro Display" panose="00000400000000000000" pitchFamily="2" charset="0"/>
              </a:rPr>
              <a:t>Feature </a:t>
            </a:r>
            <a:r>
              <a:rPr lang="en-US" sz="2000" b="1" dirty="0">
                <a:solidFill>
                  <a:schemeClr val="tx1">
                    <a:lumMod val="75000"/>
                    <a:lumOff val="25000"/>
                  </a:schemeClr>
                </a:solidFill>
                <a:latin typeface="SF Pro Display" panose="00000400000000000000" pitchFamily="2" charset="0"/>
                <a:ea typeface="SF Pro Display" panose="00000400000000000000" pitchFamily="2" charset="0"/>
              </a:rPr>
              <a:t>scaling</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is a method used to normalize the range of independent variables or features of data. In data processing, it is also known as data normalization and is generally performed during the data preprocessing step</a:t>
            </a:r>
          </a:p>
        </p:txBody>
      </p:sp>
      <p:pic>
        <p:nvPicPr>
          <p:cNvPr id="2050" name="Picture 2" descr="Screenshot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84" y="3049588"/>
            <a:ext cx="10804479" cy="2698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0622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1582" y="1379583"/>
            <a:ext cx="5766322" cy="400110"/>
          </a:xfrm>
          <a:prstGeom prst="rect">
            <a:avLst/>
          </a:prstGeom>
        </p:spPr>
        <p:txBody>
          <a:bodyPr wrap="none">
            <a:spAutoFit/>
          </a:bodyPr>
          <a:lstStyle/>
          <a:p>
            <a:pPr marL="342900" indent="-342900">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Here we used Mean-</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Normalisation</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and Transform</a:t>
            </a:r>
          </a:p>
        </p:txBody>
      </p:sp>
      <p:pic>
        <p:nvPicPr>
          <p:cNvPr id="3078" name="Picture 6" descr="Screenshot (30)"/>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saturation sat="400000"/>
                    </a14:imgEffect>
                    <a14:imgEffect>
                      <a14:brightnessContrast bright="1000" contrast="94000"/>
                    </a14:imgEffect>
                  </a14:imgLayer>
                </a14:imgProps>
              </a:ext>
              <a:ext uri="{28A0092B-C50C-407E-A947-70E740481C1C}">
                <a14:useLocalDpi xmlns:a14="http://schemas.microsoft.com/office/drawing/2010/main" val="0"/>
              </a:ext>
            </a:extLst>
          </a:blip>
          <a:srcRect/>
          <a:stretch>
            <a:fillRect/>
          </a:stretch>
        </p:blipFill>
        <p:spPr bwMode="auto">
          <a:xfrm>
            <a:off x="3311619" y="2430883"/>
            <a:ext cx="3975520" cy="109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01582" y="3970760"/>
            <a:ext cx="10821384" cy="2600712"/>
          </a:xfrm>
          <a:prstGeom prst="rect">
            <a:avLst/>
          </a:prstGeom>
        </p:spPr>
        <p:txBody>
          <a:bodyPr wrap="square">
            <a:spAutoFit/>
          </a:bodyPr>
          <a:lstStyle/>
          <a:p>
            <a:pPr marL="342900" indent="-342900">
              <a:lnSpc>
                <a:spcPct val="115000"/>
              </a:lnSpc>
              <a:spcAft>
                <a:spcPts val="10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where </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x</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is an original value, x</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is the normalized value. There is another form of the means normalization which is when we divide by the standard deviation which is also called standardization</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a:t>
            </a:r>
          </a:p>
          <a:p>
            <a:pPr marL="342900" indent="-342900">
              <a:lnSpc>
                <a:spcPct val="115000"/>
              </a:lnSpc>
              <a:spcAft>
                <a:spcPts val="10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The Resultant value is stored in </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X_test</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variable. </a:t>
            </a:r>
            <a:endParaRPr lang="en-US" sz="2000" dirty="0" smtClean="0">
              <a:solidFill>
                <a:schemeClr val="tx1">
                  <a:lumMod val="75000"/>
                  <a:lumOff val="25000"/>
                </a:schemeClr>
              </a:solidFill>
              <a:latin typeface="SF Pro Display" panose="00000400000000000000" pitchFamily="2" charset="0"/>
              <a:ea typeface="SF Pro Display" panose="00000400000000000000" pitchFamily="2" charset="0"/>
            </a:endParaRPr>
          </a:p>
          <a:p>
            <a:pPr marL="342900" indent="-342900">
              <a:lnSpc>
                <a:spcPct val="115000"/>
              </a:lnSpc>
              <a:spcAft>
                <a:spcPts val="1000"/>
              </a:spcAft>
              <a:buFont typeface="Arial" panose="020B0604020202020204" pitchFamily="34" charset="0"/>
              <a:buChar char="•"/>
            </a:pP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The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above steps similar in all the models.</a:t>
            </a:r>
          </a:p>
          <a:p>
            <a:pPr marL="342900" indent="-342900">
              <a:lnSpc>
                <a:spcPct val="115000"/>
              </a:lnSpc>
              <a:spcAft>
                <a:spcPts val="1000"/>
              </a:spcAft>
              <a:buFont typeface="Arial" panose="020B0604020202020204" pitchFamily="34" charset="0"/>
              <a:buChar char="•"/>
            </a:pPr>
            <a:endParaRPr lang="en-US" sz="2000" dirty="0">
              <a:solidFill>
                <a:schemeClr val="tx1">
                  <a:lumMod val="75000"/>
                  <a:lumOff val="25000"/>
                </a:schemeClr>
              </a:solidFill>
              <a:effectLst/>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1433920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166" y="1268629"/>
            <a:ext cx="11155680" cy="1131720"/>
          </a:xfrm>
          <a:prstGeom prst="rect">
            <a:avLst/>
          </a:prstGeom>
        </p:spPr>
        <p:txBody>
          <a:bodyPr wrap="square">
            <a:spAutoFit/>
          </a:bodyPr>
          <a:lstStyle/>
          <a:p>
            <a:pPr>
              <a:lnSpc>
                <a:spcPct val="115000"/>
              </a:lnSpc>
              <a:spcAft>
                <a:spcPts val="1000"/>
              </a:spcAft>
            </a:pP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Linear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regression attempts to model the relationship between two variables by fitting a linear equation to observed data. One variable is considered to be an explanatory variable, and the other is considered to be a dependent variable (X and Y).</a:t>
            </a:r>
            <a:endParaRPr lang="en-US" sz="2000" dirty="0">
              <a:solidFill>
                <a:schemeClr val="tx1">
                  <a:lumMod val="75000"/>
                  <a:lumOff val="25000"/>
                </a:schemeClr>
              </a:solidFill>
              <a:effectLst/>
              <a:latin typeface="SF Pro Display" panose="00000400000000000000" pitchFamily="2" charset="0"/>
              <a:ea typeface="SF Pro Display" panose="00000400000000000000" pitchFamily="2" charset="0"/>
            </a:endParaRPr>
          </a:p>
        </p:txBody>
      </p:sp>
      <p:sp>
        <p:nvSpPr>
          <p:cNvPr id="3" name="Rectangle 2"/>
          <p:cNvSpPr/>
          <p:nvPr/>
        </p:nvSpPr>
        <p:spPr>
          <a:xfrm>
            <a:off x="450166" y="578832"/>
            <a:ext cx="3379451" cy="551048"/>
          </a:xfrm>
          <a:prstGeom prst="rect">
            <a:avLst/>
          </a:prstGeom>
        </p:spPr>
        <p:txBody>
          <a:bodyPr wrap="none">
            <a:spAutoFit/>
          </a:bodyPr>
          <a:lstStyle/>
          <a:p>
            <a:pPr>
              <a:lnSpc>
                <a:spcPct val="115000"/>
              </a:lnSpc>
              <a:spcAft>
                <a:spcPts val="1000"/>
              </a:spcAft>
            </a:pPr>
            <a:r>
              <a:rPr lang="en-US" sz="2800" b="1" dirty="0">
                <a:latin typeface="SF Pro Display bold" panose="00000800000000000000" pitchFamily="2" charset="0"/>
                <a:ea typeface="SF Pro Display bold" panose="00000800000000000000" pitchFamily="2" charset="0"/>
              </a:rPr>
              <a:t>1.Linear Regression</a:t>
            </a:r>
            <a:endParaRPr lang="en-US" sz="2800" dirty="0">
              <a:effectLst/>
              <a:latin typeface="SF Pro Display bold" panose="00000800000000000000" pitchFamily="2" charset="0"/>
              <a:ea typeface="SF Pro Display bold" panose="00000800000000000000" pitchFamily="2" charset="0"/>
            </a:endParaRPr>
          </a:p>
        </p:txBody>
      </p:sp>
      <p:pic>
        <p:nvPicPr>
          <p:cNvPr id="4098" name="Picture 2" descr="Screenshot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04858"/>
            <a:ext cx="11901323" cy="3018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2276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creenshot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9448"/>
            <a:ext cx="11652375"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79194" y="652875"/>
            <a:ext cx="923651" cy="419987"/>
          </a:xfrm>
          <a:prstGeom prst="rect">
            <a:avLst/>
          </a:prstGeom>
        </p:spPr>
        <p:txBody>
          <a:bodyPr wrap="none">
            <a:spAutoFit/>
          </a:bodyPr>
          <a:lstStyle/>
          <a:p>
            <a:pPr>
              <a:lnSpc>
                <a:spcPct val="115000"/>
              </a:lnSpc>
              <a:spcAft>
                <a:spcPts val="1000"/>
              </a:spcAft>
            </a:pPr>
            <a:r>
              <a:rPr lang="en-US" sz="2000" b="1" dirty="0" smtClean="0">
                <a:solidFill>
                  <a:schemeClr val="tx1">
                    <a:lumMod val="75000"/>
                    <a:lumOff val="25000"/>
                  </a:schemeClr>
                </a:solidFill>
                <a:latin typeface="SF Pro Display bold" panose="00000800000000000000" pitchFamily="2" charset="0"/>
                <a:ea typeface="SF Pro Display bold" panose="00000800000000000000" pitchFamily="2" charset="0"/>
              </a:rPr>
              <a:t>Result</a:t>
            </a:r>
            <a:endParaRPr lang="en-US" sz="2000" dirty="0">
              <a:solidFill>
                <a:schemeClr val="tx1">
                  <a:lumMod val="75000"/>
                  <a:lumOff val="25000"/>
                </a:schemeClr>
              </a:solidFill>
              <a:effectLst/>
              <a:latin typeface="SF Pro Display bold" panose="00000800000000000000" pitchFamily="2" charset="0"/>
              <a:ea typeface="SF Pro Display bold" panose="00000800000000000000" pitchFamily="2" charset="0"/>
            </a:endParaRPr>
          </a:p>
        </p:txBody>
      </p:sp>
      <p:sp>
        <p:nvSpPr>
          <p:cNvPr id="2" name="Rectangle 1"/>
          <p:cNvSpPr/>
          <p:nvPr/>
        </p:nvSpPr>
        <p:spPr>
          <a:xfrm>
            <a:off x="479194" y="4844245"/>
            <a:ext cx="10842171" cy="1259960"/>
          </a:xfrm>
          <a:prstGeom prst="rect">
            <a:avLst/>
          </a:prstGeom>
        </p:spPr>
        <p:txBody>
          <a:bodyPr wrap="square">
            <a:spAutoFit/>
          </a:bodyPr>
          <a:lstStyle/>
          <a:p>
            <a:pPr>
              <a:lnSpc>
                <a:spcPct val="115000"/>
              </a:lnSpc>
              <a:spcAft>
                <a:spcPts val="1000"/>
              </a:spcAft>
            </a:pPr>
            <a:r>
              <a:rPr lang="en-US" sz="2000" b="1" dirty="0">
                <a:solidFill>
                  <a:schemeClr val="tx1">
                    <a:lumMod val="75000"/>
                    <a:lumOff val="25000"/>
                  </a:schemeClr>
                </a:solidFill>
                <a:latin typeface="SF Pro Display" panose="00000400000000000000" pitchFamily="2" charset="0"/>
                <a:ea typeface="SF Pro Display" panose="00000400000000000000" pitchFamily="2" charset="0"/>
              </a:rPr>
              <a:t>Conclusion</a:t>
            </a:r>
            <a:endParaRPr lang="en-US" sz="2000" dirty="0">
              <a:solidFill>
                <a:schemeClr val="tx1">
                  <a:lumMod val="75000"/>
                  <a:lumOff val="2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Linear Regression model does not give accurate result that we expected, hence linear regression model is not feasible for our purpose.</a:t>
            </a:r>
            <a:endParaRPr lang="en-US" sz="2000" dirty="0">
              <a:solidFill>
                <a:schemeClr val="tx1">
                  <a:lumMod val="75000"/>
                  <a:lumOff val="25000"/>
                </a:schemeClr>
              </a:solidFill>
              <a:effectLst/>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2188392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543" y="1095199"/>
            <a:ext cx="10668000" cy="4221669"/>
          </a:xfrm>
          <a:prstGeom prst="rect">
            <a:avLst/>
          </a:prstGeom>
        </p:spPr>
        <p:txBody>
          <a:bodyPr wrap="square">
            <a:spAutoFit/>
          </a:bodyPr>
          <a:lstStyle/>
          <a:p>
            <a:pPr marL="342900" indent="-342900" fontAlgn="base">
              <a:lnSpc>
                <a:spcPct val="150000"/>
              </a:lnSpc>
              <a:spcAft>
                <a:spcPts val="600"/>
              </a:spcAft>
              <a:buFont typeface="Arial" panose="020B0604020202020204" pitchFamily="34" charset="0"/>
              <a:buChar char="•"/>
            </a:pP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Logistic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regression is another technique borrowed by machine learning from the field of statistics.</a:t>
            </a:r>
          </a:p>
          <a:p>
            <a:pPr marL="342900" indent="-342900" fontAlgn="base">
              <a:lnSpc>
                <a:spcPct val="150000"/>
              </a:lnSpc>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It is the go-to method for binary classification problems (problems with two class values). </a:t>
            </a:r>
          </a:p>
          <a:p>
            <a:pPr marL="342900" indent="-342900" fontAlgn="base">
              <a:lnSpc>
                <a:spcPct val="150000"/>
              </a:lnSpc>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Logistic regression uses an equation as the representation, very much like linear regression.</a:t>
            </a:r>
          </a:p>
          <a:p>
            <a:pPr marL="342900" indent="-342900" fontAlgn="base">
              <a:lnSpc>
                <a:spcPct val="150000"/>
              </a:lnSpc>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Input values (x) are combined linearly using weights or coefficient values (referred to as the Greek capital letter Beta) to predict an output value (y). A key difference from linear regression is that the output value being modeled is a binary values (0 or 1) rather than a numeric value.</a:t>
            </a:r>
          </a:p>
          <a:p>
            <a:pPr marL="342900" indent="-342900" fontAlgn="base">
              <a:lnSpc>
                <a:spcPct val="150000"/>
              </a:lnSpc>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Below is an example logistic regression equation:</a:t>
            </a:r>
          </a:p>
          <a:p>
            <a:pPr marL="342900" indent="-342900" algn="ctr" fontAlgn="base">
              <a:lnSpc>
                <a:spcPct val="150000"/>
              </a:lnSpc>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y = e^(b0 + b1*x) / (1 + e^(b0 + b1*x))</a:t>
            </a:r>
          </a:p>
        </p:txBody>
      </p:sp>
      <p:sp>
        <p:nvSpPr>
          <p:cNvPr id="3" name="Rectangle 2"/>
          <p:cNvSpPr/>
          <p:nvPr/>
        </p:nvSpPr>
        <p:spPr>
          <a:xfrm>
            <a:off x="551543" y="349730"/>
            <a:ext cx="3703258" cy="551048"/>
          </a:xfrm>
          <a:prstGeom prst="rect">
            <a:avLst/>
          </a:prstGeom>
        </p:spPr>
        <p:txBody>
          <a:bodyPr wrap="none">
            <a:spAutoFit/>
          </a:bodyPr>
          <a:lstStyle/>
          <a:p>
            <a:pPr>
              <a:lnSpc>
                <a:spcPct val="115000"/>
              </a:lnSpc>
              <a:spcAft>
                <a:spcPts val="1000"/>
              </a:spcAft>
            </a:pPr>
            <a:r>
              <a:rPr lang="en-US" sz="2800" b="1" dirty="0">
                <a:latin typeface="SF Pro Display" panose="00000400000000000000" pitchFamily="2" charset="0"/>
                <a:ea typeface="SF Pro Display" panose="00000400000000000000" pitchFamily="2" charset="0"/>
              </a:rPr>
              <a:t>2.Logistic Regression</a:t>
            </a:r>
            <a:endParaRPr lang="en-US" sz="2800" dirty="0">
              <a:latin typeface="SF Pro Display" panose="00000400000000000000" pitchFamily="2" charset="0"/>
              <a:ea typeface="SF Pro Display" panose="00000400000000000000" pitchFamily="2" charset="0"/>
            </a:endParaRPr>
          </a:p>
        </p:txBody>
      </p:sp>
      <p:sp>
        <p:nvSpPr>
          <p:cNvPr id="4" name="Rectangle 3"/>
          <p:cNvSpPr/>
          <p:nvPr/>
        </p:nvSpPr>
        <p:spPr>
          <a:xfrm>
            <a:off x="551543" y="5341757"/>
            <a:ext cx="10740572" cy="1015663"/>
          </a:xfrm>
          <a:prstGeom prst="rect">
            <a:avLst/>
          </a:prstGeom>
        </p:spPr>
        <p:txBody>
          <a:bodyPr wrap="square">
            <a:spAutoFit/>
          </a:bodyPr>
          <a:lstStyle/>
          <a:p>
            <a:pPr marL="342900" indent="-342900">
              <a:spcBef>
                <a:spcPts val="600"/>
              </a:spcBef>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Where y is the predicted output, b0 is the bias or intercept term and b1 is the coefficient for the single input value (x). Each column in </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the</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input data has an associated b coefficient (a constant real value) that must be learned from </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the</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training data</a:t>
            </a:r>
          </a:p>
        </p:txBody>
      </p:sp>
    </p:spTree>
    <p:extLst>
      <p:ext uri="{BB962C8B-B14F-4D97-AF65-F5344CB8AC3E}">
        <p14:creationId xmlns:p14="http://schemas.microsoft.com/office/powerpoint/2010/main" val="1633435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creenshot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2" y="210530"/>
            <a:ext cx="11804981" cy="486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33828" y="5297713"/>
            <a:ext cx="11645325" cy="1282402"/>
          </a:xfrm>
          <a:prstGeom prst="rect">
            <a:avLst/>
          </a:prstGeom>
        </p:spPr>
        <p:txBody>
          <a:bodyPr wrap="square">
            <a:spAutoFit/>
          </a:bodyPr>
          <a:lstStyle/>
          <a:p>
            <a:pPr>
              <a:lnSpc>
                <a:spcPct val="115000"/>
              </a:lnSpc>
              <a:spcAft>
                <a:spcPts val="1000"/>
              </a:spcAft>
            </a:pPr>
            <a:r>
              <a:rPr lang="en-US" sz="2000" b="1" dirty="0">
                <a:solidFill>
                  <a:schemeClr val="tx1">
                    <a:lumMod val="75000"/>
                    <a:lumOff val="25000"/>
                  </a:schemeClr>
                </a:solidFill>
                <a:latin typeface="SF Pro Display" panose="00000400000000000000" pitchFamily="2" charset="0"/>
                <a:ea typeface="SF Pro Display" panose="00000400000000000000" pitchFamily="2" charset="0"/>
              </a:rPr>
              <a:t>Conclusion</a:t>
            </a:r>
            <a:endParaRPr lang="en-US" sz="2000" dirty="0">
              <a:solidFill>
                <a:schemeClr val="tx1">
                  <a:lumMod val="75000"/>
                  <a:lumOff val="2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Logistic Regression model does not give accurate result that we expected, hence </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logistic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regression model is not feasible for our purpose.</a:t>
            </a:r>
            <a:endParaRPr lang="en-US" sz="2000" dirty="0">
              <a:solidFill>
                <a:schemeClr val="tx1">
                  <a:lumMod val="75000"/>
                  <a:lumOff val="25000"/>
                </a:schemeClr>
              </a:solidFill>
              <a:effectLst/>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4106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33827" y="1167257"/>
            <a:ext cx="1101634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chemeClr val="tx1">
                    <a:lumMod val="65000"/>
                    <a:lumOff val="35000"/>
                  </a:schemeClr>
                </a:solidFill>
                <a:effectLst/>
                <a:latin typeface="SF Pro Display" panose="00000400000000000000" pitchFamily="2" charset="0"/>
                <a:ea typeface="SF Pro Display" panose="00000400000000000000" pitchFamily="2" charset="0"/>
                <a:cs typeface="Times New Roman" panose="02020603050405020304" pitchFamily="18" charset="0"/>
              </a:rPr>
              <a:t>A </a:t>
            </a:r>
            <a:r>
              <a:rPr kumimoji="0" lang="en-US" altLang="en-US" sz="2000" b="0" i="0" u="none" strike="noStrike" cap="none" normalizeH="0" baseline="0" dirty="0" err="1" smtClean="0">
                <a:ln>
                  <a:noFill/>
                </a:ln>
                <a:solidFill>
                  <a:schemeClr val="tx1">
                    <a:lumMod val="65000"/>
                    <a:lumOff val="35000"/>
                  </a:schemeClr>
                </a:solidFill>
                <a:effectLst/>
                <a:latin typeface="SF Pro Display" panose="00000400000000000000" pitchFamily="2" charset="0"/>
                <a:ea typeface="SF Pro Display" panose="00000400000000000000" pitchFamily="2" charset="0"/>
                <a:cs typeface="Times New Roman" panose="02020603050405020304" pitchFamily="18" charset="0"/>
              </a:rPr>
              <a:t>sklearn.neural_network.MLPRegressor</a:t>
            </a:r>
            <a:r>
              <a:rPr kumimoji="0" lang="en-US" altLang="en-US" sz="2000" b="0" i="0" u="none" strike="noStrike" cap="none" normalizeH="0" baseline="0" dirty="0" smtClean="0">
                <a:ln>
                  <a:noFill/>
                </a:ln>
                <a:solidFill>
                  <a:schemeClr val="tx1">
                    <a:lumMod val="65000"/>
                    <a:lumOff val="35000"/>
                  </a:schemeClr>
                </a:solidFill>
                <a:effectLst/>
                <a:latin typeface="SF Pro Display" panose="00000400000000000000" pitchFamily="2" charset="0"/>
                <a:ea typeface="SF Pro Display" panose="00000400000000000000" pitchFamily="2" charset="0"/>
                <a:cs typeface="Times New Roman" panose="02020603050405020304" pitchFamily="18" charset="0"/>
              </a:rPr>
              <a:t> is a multi-layer perceptron regression system within</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lumMod val="65000"/>
                    <a:lumOff val="35000"/>
                  </a:schemeClr>
                </a:solidFill>
                <a:effectLst/>
                <a:latin typeface="SF Pro Display" panose="00000400000000000000" pitchFamily="2" charset="0"/>
                <a:ea typeface="SF Pro Display" panose="00000400000000000000" pitchFamily="2" charset="0"/>
                <a:cs typeface="Times New Roman" panose="02020603050405020304" pitchFamily="18" charset="0"/>
              </a:rPr>
              <a:t>       </a:t>
            </a:r>
            <a:r>
              <a:rPr kumimoji="0" lang="en-US" altLang="en-US" sz="2000" b="0" i="0" u="none" strike="noStrike" cap="none" normalizeH="0" baseline="0" dirty="0" err="1" smtClean="0">
                <a:ln>
                  <a:noFill/>
                </a:ln>
                <a:solidFill>
                  <a:schemeClr val="tx1">
                    <a:lumMod val="65000"/>
                    <a:lumOff val="35000"/>
                  </a:schemeClr>
                </a:solidFill>
                <a:effectLst/>
                <a:latin typeface="SF Pro Display" panose="00000400000000000000" pitchFamily="2" charset="0"/>
                <a:ea typeface="SF Pro Display" panose="00000400000000000000" pitchFamily="2" charset="0"/>
                <a:cs typeface="Times New Roman" panose="02020603050405020304" pitchFamily="18" charset="0"/>
              </a:rPr>
              <a:t>sklearn.neural_network</a:t>
            </a:r>
            <a:r>
              <a:rPr kumimoji="0" lang="en-US" altLang="en-US" sz="2000" b="0" i="0" u="none" strike="noStrike" cap="none" normalizeH="0" baseline="0" dirty="0" smtClean="0">
                <a:ln>
                  <a:noFill/>
                </a:ln>
                <a:solidFill>
                  <a:schemeClr val="tx1">
                    <a:lumMod val="65000"/>
                    <a:lumOff val="35000"/>
                  </a:schemeClr>
                </a:solidFill>
                <a:effectLst/>
                <a:latin typeface="SF Pro Display" panose="00000400000000000000" pitchFamily="2" charset="0"/>
                <a:ea typeface="SF Pro Display" panose="00000400000000000000" pitchFamily="2" charset="0"/>
              </a:rPr>
              <a:t> </a:t>
            </a:r>
          </a:p>
        </p:txBody>
      </p:sp>
      <p:sp>
        <p:nvSpPr>
          <p:cNvPr id="4" name="Rectangle 3"/>
          <p:cNvSpPr/>
          <p:nvPr/>
        </p:nvSpPr>
        <p:spPr>
          <a:xfrm>
            <a:off x="333827" y="439238"/>
            <a:ext cx="2980303" cy="551048"/>
          </a:xfrm>
          <a:prstGeom prst="rect">
            <a:avLst/>
          </a:prstGeom>
        </p:spPr>
        <p:txBody>
          <a:bodyPr wrap="none">
            <a:spAutoFit/>
          </a:bodyPr>
          <a:lstStyle/>
          <a:p>
            <a:pPr>
              <a:lnSpc>
                <a:spcPct val="115000"/>
              </a:lnSpc>
              <a:spcAft>
                <a:spcPts val="1000"/>
              </a:spcAft>
            </a:pPr>
            <a:r>
              <a:rPr lang="en-US" sz="2800" b="1" dirty="0">
                <a:solidFill>
                  <a:schemeClr val="tx1">
                    <a:lumMod val="85000"/>
                    <a:lumOff val="15000"/>
                  </a:schemeClr>
                </a:solidFill>
                <a:latin typeface="SF Pro Display bold" panose="00000800000000000000" pitchFamily="2" charset="0"/>
                <a:ea typeface="SF Pro Display bold" panose="00000800000000000000" pitchFamily="2" charset="0"/>
              </a:rPr>
              <a:t>3.MLP </a:t>
            </a:r>
            <a:r>
              <a:rPr lang="en-US" sz="2800" b="1" dirty="0" err="1">
                <a:solidFill>
                  <a:schemeClr val="tx1">
                    <a:lumMod val="85000"/>
                    <a:lumOff val="15000"/>
                  </a:schemeClr>
                </a:solidFill>
                <a:latin typeface="SF Pro Display bold" panose="00000800000000000000" pitchFamily="2" charset="0"/>
                <a:ea typeface="SF Pro Display bold" panose="00000800000000000000" pitchFamily="2" charset="0"/>
              </a:rPr>
              <a:t>Regressor</a:t>
            </a:r>
            <a:endParaRPr lang="en-US" sz="2800" dirty="0">
              <a:solidFill>
                <a:schemeClr val="tx1">
                  <a:lumMod val="85000"/>
                  <a:lumOff val="15000"/>
                </a:schemeClr>
              </a:solidFill>
              <a:effectLst/>
              <a:latin typeface="SF Pro Display bold" panose="00000800000000000000" pitchFamily="2" charset="0"/>
              <a:ea typeface="SF Pro Display bold" panose="00000800000000000000" pitchFamily="2" charset="0"/>
            </a:endParaRPr>
          </a:p>
        </p:txBody>
      </p:sp>
      <p:pic>
        <p:nvPicPr>
          <p:cNvPr id="7172" name="Picture 4" descr="Screenshot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511" y="1875143"/>
            <a:ext cx="7508973" cy="476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2145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963" y="1168608"/>
            <a:ext cx="11493305" cy="3945696"/>
          </a:xfrm>
          <a:prstGeom prst="rect">
            <a:avLst/>
          </a:prstGeom>
        </p:spPr>
        <p:txBody>
          <a:bodyPr wrap="square">
            <a:spAutoFit/>
          </a:bodyPr>
          <a:lstStyle/>
          <a:p>
            <a:pPr algn="just">
              <a:lnSpc>
                <a:spcPct val="115000"/>
              </a:lnSpc>
              <a:spcAft>
                <a:spcPts val="1000"/>
              </a:spcAft>
            </a:pPr>
            <a:r>
              <a:rPr lang="en-US" sz="2800" b="1" dirty="0" smtClean="0">
                <a:solidFill>
                  <a:schemeClr val="tx1">
                    <a:lumMod val="75000"/>
                    <a:lumOff val="25000"/>
                  </a:schemeClr>
                </a:solidFill>
                <a:latin typeface="SF Pro Display bold" panose="00000800000000000000" pitchFamily="2" charset="0"/>
                <a:ea typeface="SF Pro Display bold" panose="00000800000000000000" pitchFamily="2" charset="0"/>
              </a:rPr>
              <a:t>4.LASSO</a:t>
            </a:r>
          </a:p>
          <a:p>
            <a:pPr algn="just">
              <a:lnSpc>
                <a:spcPct val="115000"/>
              </a:lnSpc>
              <a:spcAft>
                <a:spcPts val="1000"/>
              </a:spcAft>
            </a:pPr>
            <a:endParaRPr lang="en-US" sz="2800" dirty="0">
              <a:solidFill>
                <a:schemeClr val="tx1">
                  <a:lumMod val="75000"/>
                  <a:lumOff val="25000"/>
                </a:schemeClr>
              </a:solidFill>
              <a:latin typeface="SF Pro Display bold" panose="00000800000000000000" pitchFamily="2" charset="0"/>
              <a:ea typeface="SF Pro Display bold" panose="00000800000000000000" pitchFamily="2" charset="0"/>
            </a:endParaRPr>
          </a:p>
          <a:p>
            <a:pPr algn="just">
              <a:lnSpc>
                <a:spcPct val="115000"/>
              </a:lnSpc>
              <a:spcAft>
                <a:spcPts val="1000"/>
              </a:spcAft>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lasso (least absolute shrinkage and selection operator; also Lasso or LASSO) is a regression analysis method that performs both variable selection and regularization in order to enhance the prediction accuracy and interpretability of the resulting statistical model</a:t>
            </a:r>
          </a:p>
          <a:p>
            <a:pPr algn="just">
              <a:lnSpc>
                <a:spcPct val="115000"/>
              </a:lnSpc>
              <a:spcAft>
                <a:spcPts val="1000"/>
              </a:spcAft>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Lasso was originally formulated for linear regression models. This simple case reveals a substantial amount about the estimator. These include its relationship to ridge regression and best subset selection and the connections between lasso coefficient estimates and so-called soft </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thresholding</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It also reveals that (like standard linear regression) the coefficient estimates do not need to be unique if covariates are collinear.</a:t>
            </a:r>
            <a:endParaRPr lang="en-US" sz="2000" dirty="0">
              <a:solidFill>
                <a:schemeClr val="tx1">
                  <a:lumMod val="75000"/>
                  <a:lumOff val="25000"/>
                </a:schemeClr>
              </a:solidFill>
              <a:effectLst/>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1224033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38)"/>
          <p:cNvPicPr/>
          <p:nvPr/>
        </p:nvPicPr>
        <p:blipFill>
          <a:blip r:embed="rId2">
            <a:extLst>
              <a:ext uri="{28A0092B-C50C-407E-A947-70E740481C1C}">
                <a14:useLocalDpi xmlns:a14="http://schemas.microsoft.com/office/drawing/2010/main" val="0"/>
              </a:ext>
            </a:extLst>
          </a:blip>
          <a:srcRect/>
          <a:stretch>
            <a:fillRect/>
          </a:stretch>
        </p:blipFill>
        <p:spPr bwMode="auto">
          <a:xfrm>
            <a:off x="1575582" y="0"/>
            <a:ext cx="8711815" cy="4712677"/>
          </a:xfrm>
          <a:prstGeom prst="rect">
            <a:avLst/>
          </a:prstGeom>
          <a:noFill/>
          <a:ln>
            <a:noFill/>
          </a:ln>
        </p:spPr>
      </p:pic>
      <p:sp>
        <p:nvSpPr>
          <p:cNvPr id="4" name="Rectangle 3"/>
          <p:cNvSpPr/>
          <p:nvPr/>
        </p:nvSpPr>
        <p:spPr>
          <a:xfrm>
            <a:off x="403274" y="4712677"/>
            <a:ext cx="11788726" cy="1967846"/>
          </a:xfrm>
          <a:prstGeom prst="rect">
            <a:avLst/>
          </a:prstGeom>
        </p:spPr>
        <p:txBody>
          <a:bodyPr wrap="square">
            <a:spAutoFit/>
          </a:bodyPr>
          <a:lstStyle/>
          <a:p>
            <a:pPr marL="342900" indent="-342900">
              <a:lnSpc>
                <a:spcPct val="115000"/>
              </a:lnSpc>
              <a:spcAft>
                <a:spcPts val="10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From the above Models We can conclude that </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MLPRegressor</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is accurate compared to other </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regressor</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methods, but these results are not satisfactory. These results does not meet our requirements hence we should not recommend these models for our future purpose.</a:t>
            </a:r>
          </a:p>
          <a:p>
            <a:pPr marL="342900" indent="-342900">
              <a:lnSpc>
                <a:spcPct val="115000"/>
              </a:lnSpc>
              <a:spcAft>
                <a:spcPts val="10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Our next plan is to test with popular ML and DL models like LSTM or ARIMA that are perfect for </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timeseries</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forecasting.</a:t>
            </a:r>
            <a:endParaRPr lang="en-US" sz="2000" dirty="0">
              <a:solidFill>
                <a:schemeClr val="tx1">
                  <a:lumMod val="75000"/>
                  <a:lumOff val="25000"/>
                </a:schemeClr>
              </a:solidFill>
              <a:effectLst/>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1287071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39C1FB-3576-4AB6-AEA6-B5B48472AE8E}"/>
              </a:ext>
            </a:extLst>
          </p:cNvPr>
          <p:cNvPicPr>
            <a:picLocks noChangeAspect="1"/>
          </p:cNvPicPr>
          <p:nvPr/>
        </p:nvPicPr>
        <p:blipFill rotWithShape="1">
          <a:blip r:embed="rId2">
            <a:extLst>
              <a:ext uri="{28A0092B-C50C-407E-A947-70E740481C1C}">
                <a14:useLocalDpi xmlns:a14="http://schemas.microsoft.com/office/drawing/2010/main" val="0"/>
              </a:ext>
            </a:extLst>
          </a:blip>
          <a:srcRect t="14098"/>
          <a:stretch/>
        </p:blipFill>
        <p:spPr>
          <a:xfrm>
            <a:off x="2003148" y="3429701"/>
            <a:ext cx="6291655" cy="3029156"/>
          </a:xfrm>
          <a:prstGeom prst="rect">
            <a:avLst/>
          </a:prstGeom>
        </p:spPr>
      </p:pic>
      <p:sp>
        <p:nvSpPr>
          <p:cNvPr id="3" name="TextBox 1"/>
          <p:cNvSpPr txBox="1"/>
          <p:nvPr/>
        </p:nvSpPr>
        <p:spPr>
          <a:xfrm>
            <a:off x="383106" y="399142"/>
            <a:ext cx="1539204"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LSTM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4" name="TextBox 2"/>
          <p:cNvSpPr txBox="1"/>
          <p:nvPr/>
        </p:nvSpPr>
        <p:spPr>
          <a:xfrm>
            <a:off x="383106" y="1261266"/>
            <a:ext cx="11425789" cy="214776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LSTM  model proposed by </a:t>
            </a:r>
            <a:r>
              <a:rPr lang="de-DE" sz="2000" b="0" i="0" u="none" strike="noStrike" dirty="0">
                <a:solidFill>
                  <a:schemeClr val="tx1">
                    <a:lumMod val="65000"/>
                    <a:lumOff val="35000"/>
                  </a:schemeClr>
                </a:solidFill>
                <a:effectLst/>
                <a:latin typeface="SF Pro Display" panose="00000400000000000000"/>
              </a:rPr>
              <a:t>Sepp Hochreiter</a:t>
            </a:r>
            <a:r>
              <a:rPr lang="de-DE" sz="2000" b="0" i="0" dirty="0">
                <a:solidFill>
                  <a:schemeClr val="tx1">
                    <a:lumMod val="65000"/>
                    <a:lumOff val="35000"/>
                  </a:schemeClr>
                </a:solidFill>
                <a:effectLst/>
                <a:latin typeface="SF Pro Display" panose="00000400000000000000"/>
              </a:rPr>
              <a:t> and </a:t>
            </a:r>
            <a:r>
              <a:rPr lang="de-DE" sz="2000" b="0" i="0" u="none" strike="noStrike" dirty="0">
                <a:solidFill>
                  <a:schemeClr val="tx1">
                    <a:lumMod val="65000"/>
                    <a:lumOff val="35000"/>
                  </a:schemeClr>
                </a:solidFill>
                <a:effectLst/>
                <a:latin typeface="SF Pro Display" panose="00000400000000000000"/>
              </a:rPr>
              <a:t>Jürgen Schmidhuber</a:t>
            </a:r>
            <a:r>
              <a:rPr lang="de-DE" sz="2000" u="none" strike="noStrike" dirty="0">
                <a:solidFill>
                  <a:srgbClr val="202122"/>
                </a:solidFill>
                <a:latin typeface="Arial" panose="020B0604020202020204" pitchFamily="34" charset="0"/>
              </a:rPr>
              <a:t>, </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is a variant of the recurrent neural network (RNN). </a:t>
            </a:r>
          </a:p>
          <a:p>
            <a:pPr marL="342900" indent="-342900">
              <a:lnSpc>
                <a:spcPct val="150000"/>
              </a:lnSpc>
              <a:spcAft>
                <a:spcPts val="1000"/>
              </a:spcAft>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It can solve the problem that the RNN has no long-term dependence. </a:t>
            </a:r>
          </a:p>
          <a:p>
            <a:pPr marL="342900" indent="-342900">
              <a:lnSpc>
                <a:spcPct val="150000"/>
              </a:lnSpc>
              <a:spcAft>
                <a:spcPts val="1000"/>
              </a:spcAft>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schematic diagram of the LSTM structure is shown in Figure</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3192007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7207" y="540657"/>
            <a:ext cx="1478290"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Index</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707207" y="1854124"/>
            <a:ext cx="5006499" cy="4093428"/>
          </a:xfrm>
          <a:prstGeom prst="rect">
            <a:avLst/>
          </a:prstGeom>
          <a:noFill/>
        </p:spPr>
        <p:txBody>
          <a:bodyPr wrap="none" rtlCol="0">
            <a:spAutoFit/>
          </a:bodyPr>
          <a:lstStyle/>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Introduction</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Existing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Proposed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About your proposed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Design</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Draw back of proposed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Future work on the proposed system</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Conclusion </a:t>
            </a:r>
          </a:p>
          <a:p>
            <a:pPr marL="342900" indent="-342900">
              <a:spcAft>
                <a:spcPts val="1200"/>
              </a:spcAft>
              <a:buFont typeface="+mj-lt"/>
              <a:buAutoNum type="arabicPeriod"/>
            </a:pPr>
            <a:r>
              <a:rPr lang="en-US"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rPr>
              <a:t>Reference</a:t>
            </a:r>
            <a:endParaRPr lang="en-IN" sz="2000" spc="150" dirty="0" smtClean="0">
              <a:solidFill>
                <a:schemeClr val="tx1">
                  <a:lumMod val="75000"/>
                  <a:lumOff val="25000"/>
                </a:schemeClr>
              </a:solidFill>
              <a:latin typeface="SF Pro Display" panose="00000400000000000000" pitchFamily="2" charset="0"/>
              <a:ea typeface="SF Pro Display" panose="00000400000000000000" pitchFamily="2" charset="0"/>
              <a:cs typeface="Open Sans" panose="020B0606030504020204" pitchFamily="34" charset="0"/>
            </a:endParaRPr>
          </a:p>
        </p:txBody>
      </p:sp>
    </p:spTree>
    <p:extLst>
      <p:ext uri="{BB962C8B-B14F-4D97-AF65-F5344CB8AC3E}">
        <p14:creationId xmlns:p14="http://schemas.microsoft.com/office/powerpoint/2010/main" val="2127676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387" y="1758276"/>
            <a:ext cx="10567851" cy="373243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core concept of LSTM’s are the cell state, and it’s various gates. </a:t>
            </a:r>
          </a:p>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cell state act as a transport highway that transfers relative information all the way down the sequence chain. </a:t>
            </a:r>
          </a:p>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As the cell state goes on its journey, information get’s added or removed to the cell state via gates. </a:t>
            </a:r>
          </a:p>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gates can learn what information is relevant to keep or forget during training.</a:t>
            </a:r>
          </a:p>
          <a:p>
            <a:pPr marL="342900" indent="-342900" algn="just">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Three different gates regulate information flow in an LSTM cell. A forget gate, input gate, and output gate.</a:t>
            </a:r>
            <a:endParaRPr lang="en-US" sz="2000" dirty="0">
              <a:solidFill>
                <a:schemeClr val="tx1">
                  <a:lumMod val="65000"/>
                  <a:lumOff val="35000"/>
                </a:schemeClr>
              </a:solidFill>
              <a:latin typeface="SF Pro Display" panose="00000400000000000000" pitchFamily="2" charset="0"/>
              <a:ea typeface="SF Pro Display" panose="00000400000000000000" pitchFamily="2" charset="0"/>
            </a:endParaRPr>
          </a:p>
        </p:txBody>
      </p:sp>
      <p:sp>
        <p:nvSpPr>
          <p:cNvPr id="3" name="TextBox 2"/>
          <p:cNvSpPr txBox="1"/>
          <p:nvPr/>
        </p:nvSpPr>
        <p:spPr>
          <a:xfrm>
            <a:off x="496387" y="371122"/>
            <a:ext cx="1539204"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LSTM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Tree>
    <p:extLst>
      <p:ext uri="{BB962C8B-B14F-4D97-AF65-F5344CB8AC3E}">
        <p14:creationId xmlns:p14="http://schemas.microsoft.com/office/powerpoint/2010/main" val="3482770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4136" y="632688"/>
            <a:ext cx="10646229" cy="2753061"/>
          </a:xfrm>
          <a:prstGeom prst="rect">
            <a:avLst/>
          </a:prstGeom>
        </p:spPr>
        <p:txBody>
          <a:bodyPr wrap="square">
            <a:spAutoFit/>
          </a:bodyPr>
          <a:lstStyle/>
          <a:p>
            <a:r>
              <a:rPr lang="en-US" sz="2800" b="1" dirty="0">
                <a:solidFill>
                  <a:srgbClr val="292929"/>
                </a:solidFill>
                <a:latin typeface="SF Pro Display bold" panose="00000800000000000000" pitchFamily="2" charset="0"/>
                <a:ea typeface="SF Pro Display bold" panose="00000800000000000000" pitchFamily="2" charset="0"/>
              </a:rPr>
              <a:t>1.Forget gate</a:t>
            </a:r>
          </a:p>
          <a:p>
            <a:endParaRPr lang="en-US" sz="2800" b="1" dirty="0">
              <a:solidFill>
                <a:srgbClr val="292929"/>
              </a:solidFill>
              <a:latin typeface="SF Pro Display bold" panose="00000800000000000000" pitchFamily="2" charset="0"/>
              <a:ea typeface="SF Pro Display bold" panose="00000800000000000000" pitchFamily="2" charset="0"/>
            </a:endParaRPr>
          </a:p>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This gate decides what information should be thrown away or kept.</a:t>
            </a:r>
          </a:p>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Information from the previous hidden state and information from the current input is passed through the sigmoid function. </a:t>
            </a:r>
          </a:p>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Values come out between 0 and 1.</a:t>
            </a:r>
            <a:endParaRPr lang="en-IN" dirty="0"/>
          </a:p>
        </p:txBody>
      </p:sp>
      <p:pic>
        <p:nvPicPr>
          <p:cNvPr id="7" name="Picture 6">
            <a:extLst>
              <a:ext uri="{FF2B5EF4-FFF2-40B4-BE49-F238E27FC236}">
                <a16:creationId xmlns:a16="http://schemas.microsoft.com/office/drawing/2014/main" id="{FD2D2C63-21F4-435D-8509-4D358B253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744" y="3710454"/>
            <a:ext cx="6007011" cy="2702560"/>
          </a:xfrm>
          <a:prstGeom prst="rect">
            <a:avLst/>
          </a:prstGeom>
        </p:spPr>
      </p:pic>
    </p:spTree>
    <p:extLst>
      <p:ext uri="{BB962C8B-B14F-4D97-AF65-F5344CB8AC3E}">
        <p14:creationId xmlns:p14="http://schemas.microsoft.com/office/powerpoint/2010/main" val="2144324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7679" y="236866"/>
            <a:ext cx="11203577" cy="3214726"/>
          </a:xfrm>
          <a:prstGeom prst="rect">
            <a:avLst/>
          </a:prstGeom>
        </p:spPr>
        <p:txBody>
          <a:bodyPr wrap="square">
            <a:spAutoFit/>
          </a:bodyPr>
          <a:lstStyle/>
          <a:p>
            <a:r>
              <a:rPr lang="en-US" sz="2800" b="1" dirty="0">
                <a:solidFill>
                  <a:srgbClr val="292929"/>
                </a:solidFill>
                <a:latin typeface="SF Pro Display bold" panose="00000800000000000000" pitchFamily="2" charset="0"/>
                <a:ea typeface="SF Pro Display bold" panose="00000800000000000000" pitchFamily="2" charset="0"/>
              </a:rPr>
              <a:t>2.Input Gate</a:t>
            </a:r>
          </a:p>
          <a:p>
            <a:endParaRPr lang="en-US" sz="2800" b="1" dirty="0">
              <a:solidFill>
                <a:srgbClr val="292929"/>
              </a:solidFill>
              <a:latin typeface="sohne"/>
            </a:endParaRPr>
          </a:p>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First, we pass the previous hidden state and current input into a sigmoid function.</a:t>
            </a:r>
          </a:p>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That decides which values will be updated by transforming the values to be between 0 and 1. </a:t>
            </a:r>
          </a:p>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We also pass the hidden state and current input into the tanh function to squish values between -1 and 1 to help regulate the network. </a:t>
            </a:r>
          </a:p>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Then you multiply the tanh output with the sigmoid output. </a:t>
            </a:r>
          </a:p>
        </p:txBody>
      </p:sp>
      <p:pic>
        <p:nvPicPr>
          <p:cNvPr id="5" name="Picture 4">
            <a:extLst>
              <a:ext uri="{FF2B5EF4-FFF2-40B4-BE49-F238E27FC236}">
                <a16:creationId xmlns:a16="http://schemas.microsoft.com/office/drawing/2014/main" id="{158E5454-42F2-48CB-B3A6-71CB9541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285" y="3857372"/>
            <a:ext cx="7154364" cy="3000628"/>
          </a:xfrm>
          <a:prstGeom prst="rect">
            <a:avLst/>
          </a:prstGeom>
        </p:spPr>
      </p:pic>
    </p:spTree>
    <p:extLst>
      <p:ext uri="{BB962C8B-B14F-4D97-AF65-F5344CB8AC3E}">
        <p14:creationId xmlns:p14="http://schemas.microsoft.com/office/powerpoint/2010/main" val="5904589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199" y="440679"/>
            <a:ext cx="10907486" cy="3108543"/>
          </a:xfrm>
          <a:prstGeom prst="rect">
            <a:avLst/>
          </a:prstGeom>
        </p:spPr>
        <p:txBody>
          <a:bodyPr wrap="square">
            <a:spAutoFit/>
          </a:bodyPr>
          <a:lstStyle/>
          <a:p>
            <a:r>
              <a:rPr lang="en-US" sz="2800" b="1" dirty="0">
                <a:solidFill>
                  <a:srgbClr val="292929"/>
                </a:solidFill>
                <a:latin typeface="SF Pro Display bold" panose="00000800000000000000" pitchFamily="2" charset="0"/>
                <a:ea typeface="SF Pro Display bold" panose="00000800000000000000" pitchFamily="2" charset="0"/>
              </a:rPr>
              <a:t>3.Output Gate</a:t>
            </a:r>
          </a:p>
          <a:p>
            <a:endParaRPr lang="en-US" sz="2800" b="1" dirty="0">
              <a:solidFill>
                <a:srgbClr val="292929"/>
              </a:solidFill>
              <a:latin typeface="SF Pro Display bold" panose="00000800000000000000" pitchFamily="2" charset="0"/>
              <a:ea typeface="SF Pro Display bold" panose="00000800000000000000" pitchFamily="2" charset="0"/>
            </a:endParaRP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output gate decides what the next hidden state should be. </a:t>
            </a: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First, we pass the previous hidden state and the current input into a sigmoid function. Then we pass the newly modified cell state to the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tanh</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function. </a:t>
            </a: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We multiply the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tanh</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output with the sigmoid output to decide what information the hidden state should carry. </a:t>
            </a:r>
          </a:p>
          <a:p>
            <a:pPr marL="342900" indent="-342900">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The output is the hidden state. The new cell state and the new hidden is then carried over to the next time.</a:t>
            </a:r>
          </a:p>
        </p:txBody>
      </p:sp>
      <p:pic>
        <p:nvPicPr>
          <p:cNvPr id="5" name="Picture 4">
            <a:extLst>
              <a:ext uri="{FF2B5EF4-FFF2-40B4-BE49-F238E27FC236}">
                <a16:creationId xmlns:a16="http://schemas.microsoft.com/office/drawing/2014/main" id="{F70AFAF6-B2AA-4CF0-AE85-BA5855BB8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7715" y="3856999"/>
            <a:ext cx="5926454" cy="2746834"/>
          </a:xfrm>
          <a:prstGeom prst="rect">
            <a:avLst/>
          </a:prstGeom>
        </p:spPr>
      </p:pic>
    </p:spTree>
    <p:extLst>
      <p:ext uri="{BB962C8B-B14F-4D97-AF65-F5344CB8AC3E}">
        <p14:creationId xmlns:p14="http://schemas.microsoft.com/office/powerpoint/2010/main" val="2122144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554" y="659698"/>
            <a:ext cx="7629012"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Drawbacks of </a:t>
            </a:r>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P</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roposed </a:t>
            </a:r>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S</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2" name="Rectangle 1"/>
          <p:cNvSpPr/>
          <p:nvPr/>
        </p:nvSpPr>
        <p:spPr>
          <a:xfrm>
            <a:off x="606554" y="1616337"/>
            <a:ext cx="9752292" cy="3386183"/>
          </a:xfrm>
          <a:prstGeom prst="rect">
            <a:avLst/>
          </a:prstGeom>
        </p:spPr>
        <p:txBody>
          <a:bodyPr wrap="square">
            <a:spAutoFit/>
          </a:bodyPr>
          <a:lstStyle/>
          <a:p>
            <a:pPr marL="285750" indent="-285750">
              <a:lnSpc>
                <a:spcPct val="200000"/>
              </a:lnSpc>
              <a:spcBef>
                <a:spcPts val="1200"/>
              </a:spcBef>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GDP is a macro economic indicator is dependent on many factors which are not included in the feature set.</a:t>
            </a:r>
          </a:p>
          <a:p>
            <a:pPr marL="285750" indent="-285750">
              <a:lnSpc>
                <a:spcPct val="200000"/>
              </a:lnSpc>
              <a:spcBef>
                <a:spcPts val="1200"/>
              </a:spcBef>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Productivity from primary sector is highly uncertain as agriculture gets affected by seasonal changes and natural calamities.</a:t>
            </a:r>
          </a:p>
          <a:p>
            <a:pPr marL="285750" indent="-285750">
              <a:lnSpc>
                <a:spcPct val="200000"/>
              </a:lnSpc>
              <a:spcBef>
                <a:spcPts val="1200"/>
              </a:spcBef>
              <a:buFont typeface="Arial" panose="020B0604020202020204" pitchFamily="34" charset="0"/>
              <a:buChar char="•"/>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Requires too much computational resources and time</a:t>
            </a:r>
          </a:p>
        </p:txBody>
      </p:sp>
    </p:spTree>
    <p:extLst>
      <p:ext uri="{BB962C8B-B14F-4D97-AF65-F5344CB8AC3E}">
        <p14:creationId xmlns:p14="http://schemas.microsoft.com/office/powerpoint/2010/main" val="2338532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039" y="1704702"/>
            <a:ext cx="11425789" cy="3293209"/>
          </a:xfrm>
          <a:prstGeom prst="rect">
            <a:avLst/>
          </a:prstGeom>
          <a:noFill/>
        </p:spPr>
        <p:txBody>
          <a:bodyPr wrap="square" rtlCol="0">
            <a:spAutoFit/>
          </a:bodyPr>
          <a:lstStyle/>
          <a:p>
            <a:pPr marL="342900" indent="-34290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So far we done preprocessing or cleaning the data and making feature sets for the future use.</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Our next step is selecting the effective machine learning model or deep learning model which gives accurate output.</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Train and test data splitting</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Prediction</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Tuning it for increasing the accuracy</a:t>
            </a:r>
          </a:p>
          <a:p>
            <a:pPr marL="285750" indent="-285750">
              <a:spcAft>
                <a:spcPts val="2400"/>
              </a:spcAft>
              <a:buFont typeface="Arial" panose="020B0604020202020204" pitchFamily="34" charset="0"/>
              <a:buChar char="•"/>
            </a:pPr>
            <a:r>
              <a:rPr lang="en-US" dirty="0">
                <a:solidFill>
                  <a:schemeClr val="tx1">
                    <a:lumMod val="65000"/>
                    <a:lumOff val="35000"/>
                  </a:schemeClr>
                </a:solidFill>
                <a:latin typeface="SF Pro Display" panose="00000400000000000000" pitchFamily="2" charset="0"/>
                <a:ea typeface="SF Pro Display" panose="00000400000000000000" pitchFamily="2" charset="0"/>
              </a:rPr>
              <a:t>Final conclusion</a:t>
            </a:r>
          </a:p>
        </p:txBody>
      </p:sp>
      <p:sp>
        <p:nvSpPr>
          <p:cNvPr id="3" name="TextBox 2"/>
          <p:cNvSpPr txBox="1"/>
          <p:nvPr/>
        </p:nvSpPr>
        <p:spPr>
          <a:xfrm>
            <a:off x="592039" y="514556"/>
            <a:ext cx="7980070"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Future Work on Proposed System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Tree>
    <p:extLst>
      <p:ext uri="{BB962C8B-B14F-4D97-AF65-F5344CB8AC3E}">
        <p14:creationId xmlns:p14="http://schemas.microsoft.com/office/powerpoint/2010/main" val="40766194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59698"/>
            <a:ext cx="2917786" cy="707886"/>
          </a:xfrm>
          <a:prstGeom prst="rect">
            <a:avLst/>
          </a:prstGeom>
          <a:noFill/>
        </p:spPr>
        <p:txBody>
          <a:bodyPr wrap="none" rtlCol="0">
            <a:spAutoFit/>
          </a:bodyPr>
          <a:lstStyle/>
          <a:p>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Conclusion</a:t>
            </a:r>
            <a:r>
              <a:rPr lang="en-IN" sz="4000" cap="all" dirty="0">
                <a:solidFill>
                  <a:schemeClr val="tx1">
                    <a:lumMod val="75000"/>
                    <a:lumOff val="25000"/>
                  </a:schemeClr>
                </a:solidFill>
                <a:latin typeface="Isidora Sans Black" panose="00000A00000000000000" pitchFamily="2" charset="0"/>
              </a:rPr>
              <a:t> </a:t>
            </a:r>
            <a:endParaRPr lang="en-US" sz="4000" cap="all" dirty="0">
              <a:solidFill>
                <a:schemeClr val="tx1">
                  <a:lumMod val="75000"/>
                  <a:lumOff val="25000"/>
                </a:schemeClr>
              </a:solidFill>
              <a:latin typeface="Isidora Sans Black" panose="00000A00000000000000" pitchFamily="2" charset="0"/>
            </a:endParaRPr>
          </a:p>
        </p:txBody>
      </p:sp>
      <p:sp>
        <p:nvSpPr>
          <p:cNvPr id="4" name="Rectangle 3"/>
          <p:cNvSpPr/>
          <p:nvPr/>
        </p:nvSpPr>
        <p:spPr>
          <a:xfrm>
            <a:off x="606554" y="2143878"/>
            <a:ext cx="11325497" cy="3730317"/>
          </a:xfrm>
          <a:prstGeom prst="rect">
            <a:avLst/>
          </a:prstGeom>
        </p:spPr>
        <p:txBody>
          <a:bodyPr wrap="square">
            <a:spAutoFit/>
          </a:bodyPr>
          <a:lstStyle/>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Applications using Machine Learning are transforming our daily life.</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ML methods have recently been proposed as alternatives to time series regression models being typically used.</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Machine Learning algorithms outperform the statistical benchmarks.</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By comparing the predictive accuracy of  each model we tried to understand which would give us a better output.</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Deep Learning models have an edge over ML models in terms of accuracy.</a:t>
            </a:r>
          </a:p>
          <a:p>
            <a:pPr marL="342900" lvl="0" indent="-342900">
              <a:lnSpc>
                <a:spcPct val="150000"/>
              </a:lnSpc>
              <a:buFont typeface="Symbol" panose="05050102010706020507" pitchFamily="18" charset="2"/>
              <a:buChar char=""/>
            </a:pP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For our future work we are going to predict </a:t>
            </a:r>
            <a:r>
              <a:rPr lang="en-IN" sz="2000" dirty="0" err="1">
                <a:solidFill>
                  <a:schemeClr val="tx1">
                    <a:lumMod val="65000"/>
                    <a:lumOff val="35000"/>
                  </a:schemeClr>
                </a:solidFill>
                <a:latin typeface="SF Pro Display" panose="00000400000000000000" pitchFamily="2" charset="0"/>
                <a:ea typeface="SF Pro Display" panose="00000400000000000000" pitchFamily="2" charset="0"/>
              </a:rPr>
              <a:t>gdp</a:t>
            </a:r>
            <a:r>
              <a:rPr lang="en-IN" sz="2000" dirty="0">
                <a:solidFill>
                  <a:schemeClr val="tx1">
                    <a:lumMod val="65000"/>
                    <a:lumOff val="35000"/>
                  </a:schemeClr>
                </a:solidFill>
                <a:latin typeface="SF Pro Display" panose="00000400000000000000" pitchFamily="2" charset="0"/>
                <a:ea typeface="SF Pro Display" panose="00000400000000000000" pitchFamily="2" charset="0"/>
              </a:rPr>
              <a:t> using LSTM a Deep Learning method.</a:t>
            </a:r>
          </a:p>
        </p:txBody>
      </p:sp>
    </p:spTree>
    <p:extLst>
      <p:ext uri="{BB962C8B-B14F-4D97-AF65-F5344CB8AC3E}">
        <p14:creationId xmlns:p14="http://schemas.microsoft.com/office/powerpoint/2010/main" val="1362091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74212"/>
            <a:ext cx="2597186" cy="707886"/>
          </a:xfrm>
          <a:prstGeom prst="rect">
            <a:avLst/>
          </a:prstGeom>
          <a:noFill/>
        </p:spPr>
        <p:txBody>
          <a:bodyPr wrap="none" rtlCol="0">
            <a:spAutoFit/>
          </a:bodyPr>
          <a:lstStyle/>
          <a:p>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Reference</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606554" y="1848393"/>
            <a:ext cx="11019389" cy="3768339"/>
          </a:xfrm>
          <a:prstGeom prst="rect">
            <a:avLst/>
          </a:prstGeom>
          <a:noFill/>
        </p:spPr>
        <p:txBody>
          <a:bodyPr wrap="square" rtlCol="0">
            <a:spAutoFit/>
          </a:bodyPr>
          <a:lstStyle/>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[1] Forecasting GDP using ARIMA and Artificial Neural Networks models under Indian environment published on  International Journal of Mathematics Trends and Technology (IJMTT) – Volume 56 Number 1- April 2018</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[2] IASSI Quarterly: Contributions to Indian Social Science, Vol. 37, Nos. 3 &amp; 4, 2018 Predicting Regional Economic Activity using Artificial Intelligence (AI) Methods: Case Study with Indian States</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[3] MPRA Paper No. 95459, posted 08 Aug 2019,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Nowcasting</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US GDP with artificial neural networks</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[4] Macroeconomic Indicator Forecasting with Deep Neural Networks Thomas R. Cook and  Aaron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Smalter</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Hall, September 29, 2017</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a:p>
            <a:pPr>
              <a:lnSpc>
                <a:spcPct val="115000"/>
              </a:lnSpc>
              <a:spcAft>
                <a:spcPts val="1000"/>
              </a:spcAft>
            </a:pP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[5]International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Bussiness</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and Logistics </a:t>
            </a:r>
            <a:r>
              <a:rPr lang="en-US" sz="2000" dirty="0" err="1">
                <a:solidFill>
                  <a:schemeClr val="tx1">
                    <a:lumMod val="65000"/>
                    <a:lumOff val="35000"/>
                  </a:schemeClr>
                </a:solidFill>
                <a:latin typeface="SF Pro Display" panose="00000400000000000000" pitchFamily="2" charset="0"/>
                <a:ea typeface="SF Pro Display" panose="00000400000000000000" pitchFamily="2" charset="0"/>
              </a:rPr>
              <a:t>Thesis,october</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 </a:t>
            </a: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rPr>
              <a:t>2017,GDP </a:t>
            </a:r>
            <a:r>
              <a:rPr lang="en-US" sz="2000" dirty="0">
                <a:solidFill>
                  <a:schemeClr val="tx1">
                    <a:lumMod val="65000"/>
                    <a:lumOff val="35000"/>
                  </a:schemeClr>
                </a:solidFill>
                <a:latin typeface="SF Pro Display" panose="00000400000000000000" pitchFamily="2" charset="0"/>
                <a:ea typeface="SF Pro Display" panose="00000400000000000000" pitchFamily="2" charset="0"/>
              </a:rPr>
              <a:t>as a modern day economic indicator.</a:t>
            </a:r>
            <a:endParaRPr lang="en-IN" sz="2000" dirty="0">
              <a:solidFill>
                <a:schemeClr val="tx1">
                  <a:lumMod val="65000"/>
                  <a:lumOff val="35000"/>
                </a:schemeClr>
              </a:solidFill>
              <a:latin typeface="SF Pro Display" panose="00000400000000000000" pitchFamily="2" charset="0"/>
              <a:ea typeface="SF Pro Display" panose="00000400000000000000" pitchFamily="2" charset="0"/>
            </a:endParaRPr>
          </a:p>
        </p:txBody>
      </p:sp>
    </p:spTree>
    <p:extLst>
      <p:ext uri="{BB962C8B-B14F-4D97-AF65-F5344CB8AC3E}">
        <p14:creationId xmlns:p14="http://schemas.microsoft.com/office/powerpoint/2010/main" val="2456378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1603" y="2866244"/>
            <a:ext cx="3786614" cy="954107"/>
          </a:xfrm>
          <a:prstGeom prst="rect">
            <a:avLst/>
          </a:prstGeom>
          <a:noFill/>
        </p:spPr>
        <p:txBody>
          <a:bodyPr wrap="none" rtlCol="0">
            <a:spAutoFit/>
          </a:bodyPr>
          <a:lstStyle/>
          <a:p>
            <a:r>
              <a:rPr lang="pt-BR" sz="5600" b="1" dirty="0" smtClean="0">
                <a:gradFill>
                  <a:gsLst>
                    <a:gs pos="100000">
                      <a:srgbClr val="DD2476"/>
                    </a:gs>
                    <a:gs pos="0">
                      <a:srgbClr val="794397"/>
                    </a:gs>
                    <a:gs pos="100000">
                      <a:schemeClr val="accent1">
                        <a:lumMod val="45000"/>
                        <a:lumOff val="55000"/>
                      </a:schemeClr>
                    </a:gs>
                    <a:gs pos="100000">
                      <a:schemeClr val="tx2">
                        <a:lumMod val="75000"/>
                      </a:schemeClr>
                    </a:gs>
                    <a:gs pos="100000">
                      <a:schemeClr val="accent1">
                        <a:lumMod val="30000"/>
                        <a:lumOff val="70000"/>
                      </a:schemeClr>
                    </a:gs>
                  </a:gsLst>
                  <a:lin ang="2400000" scaled="0"/>
                </a:gradFill>
                <a:latin typeface="SF Pro Display bold" panose="00000800000000000000" pitchFamily="2" charset="0"/>
                <a:ea typeface="SF Pro Display bold" panose="00000800000000000000" pitchFamily="2" charset="0"/>
                <a:cs typeface="Poppins SemiBold" panose="00000700000000000000" pitchFamily="50" charset="0"/>
              </a:rPr>
              <a:t>Thank you.</a:t>
            </a:r>
          </a:p>
        </p:txBody>
      </p:sp>
    </p:spTree>
    <p:extLst>
      <p:ext uri="{BB962C8B-B14F-4D97-AF65-F5344CB8AC3E}">
        <p14:creationId xmlns:p14="http://schemas.microsoft.com/office/powerpoint/2010/main" val="3253648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59698"/>
            <a:ext cx="3052439" cy="707886"/>
          </a:xfrm>
          <a:prstGeom prst="rect">
            <a:avLst/>
          </a:prstGeom>
          <a:noFill/>
        </p:spPr>
        <p:txBody>
          <a:bodyPr wrap="none" rtlCol="0">
            <a:spAutoFit/>
          </a:bodyPr>
          <a:lstStyle/>
          <a:p>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I</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ntroduction</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606554" y="2880359"/>
            <a:ext cx="11425789" cy="2015936"/>
          </a:xfrm>
          <a:prstGeom prst="rect">
            <a:avLst/>
          </a:prstGeom>
          <a:noFill/>
        </p:spPr>
        <p:txBody>
          <a:bodyPr wrap="square" rtlCol="0">
            <a:spAutoFit/>
          </a:bodyPr>
          <a:lstStyle/>
          <a:p>
            <a:pPr marL="457200" lvl="0" indent="-355600">
              <a:spcBef>
                <a:spcPts val="1800"/>
              </a:spcBef>
              <a:buClr>
                <a:srgbClr val="595959"/>
              </a:buClr>
              <a:buSzPts val="2000"/>
              <a:buFont typeface="Play"/>
              <a:buChar char="●"/>
            </a:pPr>
            <a:r>
              <a:rPr lang="en-US" sz="2000" dirty="0">
                <a:solidFill>
                  <a:srgbClr val="595959"/>
                </a:solidFill>
                <a:latin typeface="SF Pro Display" panose="00000400000000000000" pitchFamily="2" charset="0"/>
                <a:ea typeface="SF Pro Display" panose="00000400000000000000" pitchFamily="2" charset="0"/>
                <a:cs typeface="Play"/>
                <a:sym typeface="Play"/>
              </a:rPr>
              <a:t>What is GDP</a:t>
            </a:r>
          </a:p>
          <a:p>
            <a:pPr marL="457200" lvl="0" indent="-355600">
              <a:spcBef>
                <a:spcPts val="1800"/>
              </a:spcBef>
              <a:buClr>
                <a:srgbClr val="595959"/>
              </a:buClr>
              <a:buSzPts val="2000"/>
              <a:buFont typeface="Play"/>
              <a:buChar char="●"/>
            </a:pPr>
            <a:r>
              <a:rPr lang="en-US" sz="2000" dirty="0">
                <a:solidFill>
                  <a:srgbClr val="595959"/>
                </a:solidFill>
                <a:latin typeface="SF Pro Display" panose="00000400000000000000" pitchFamily="2" charset="0"/>
                <a:ea typeface="SF Pro Display" panose="00000400000000000000" pitchFamily="2" charset="0"/>
                <a:cs typeface="Play"/>
                <a:sym typeface="Play"/>
              </a:rPr>
              <a:t>Why GDP</a:t>
            </a:r>
          </a:p>
          <a:p>
            <a:pPr marL="457200" lvl="0" indent="-355600">
              <a:spcBef>
                <a:spcPts val="1800"/>
              </a:spcBef>
              <a:buClr>
                <a:srgbClr val="595959"/>
              </a:buClr>
              <a:buSzPts val="2000"/>
              <a:buFont typeface="Play"/>
              <a:buChar char="●"/>
            </a:pPr>
            <a:r>
              <a:rPr lang="en-US" sz="2000" dirty="0">
                <a:solidFill>
                  <a:srgbClr val="595959"/>
                </a:solidFill>
                <a:latin typeface="SF Pro Display" panose="00000400000000000000" pitchFamily="2" charset="0"/>
                <a:ea typeface="SF Pro Display" panose="00000400000000000000" pitchFamily="2" charset="0"/>
                <a:cs typeface="Play"/>
                <a:sym typeface="Play"/>
              </a:rPr>
              <a:t>Importance of GDP</a:t>
            </a:r>
          </a:p>
          <a:p>
            <a:pPr marL="457200" lvl="0" indent="-355600">
              <a:spcBef>
                <a:spcPts val="1800"/>
              </a:spcBef>
              <a:buClr>
                <a:srgbClr val="595959"/>
              </a:buClr>
              <a:buSzPts val="2000"/>
              <a:buFont typeface="Play"/>
              <a:buChar char="●"/>
            </a:pPr>
            <a:r>
              <a:rPr lang="en-US" sz="2000" dirty="0">
                <a:solidFill>
                  <a:srgbClr val="595959"/>
                </a:solidFill>
                <a:latin typeface="SF Pro Display" panose="00000400000000000000" pitchFamily="2" charset="0"/>
                <a:ea typeface="SF Pro Display" panose="00000400000000000000" pitchFamily="2" charset="0"/>
                <a:cs typeface="Play"/>
                <a:sym typeface="Play"/>
              </a:rPr>
              <a:t>Is GDP everything</a:t>
            </a:r>
            <a:endParaRPr lang="en-US" sz="2000" dirty="0">
              <a:solidFill>
                <a:srgbClr val="595959"/>
              </a:solidFill>
              <a:latin typeface="SF Pro Display" panose="00000400000000000000" pitchFamily="2" charset="0"/>
              <a:ea typeface="SF Pro Display" panose="00000400000000000000" pitchFamily="2" charset="0"/>
              <a:cs typeface="Play"/>
              <a:sym typeface="Play"/>
            </a:endParaRPr>
          </a:p>
        </p:txBody>
      </p:sp>
    </p:spTree>
    <p:extLst>
      <p:ext uri="{BB962C8B-B14F-4D97-AF65-F5344CB8AC3E}">
        <p14:creationId xmlns:p14="http://schemas.microsoft.com/office/powerpoint/2010/main" val="1161545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59698"/>
            <a:ext cx="3861955"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Existing system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515114" y="2201090"/>
            <a:ext cx="11425789" cy="2708434"/>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There has been an increasing amount of research on using large data sets to measure or predict macroeconomic indicators. The theoretical literature is adapting existing or developing new statistical and econometric methods for the analysis of large data sets with a large number of explanatory variables. </a:t>
            </a:r>
          </a:p>
          <a:p>
            <a:pPr marL="285750" indent="-285750">
              <a:spcAft>
                <a:spcPts val="18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Many of the Indian data scientists are working together to find effective Machine learning model which gives accurate results.</a:t>
            </a:r>
          </a:p>
          <a:p>
            <a:pPr marL="285750" indent="-285750">
              <a:spcAft>
                <a:spcPts val="18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There are so many effective algorithms used today, some of the algorithms gives effective results but not as much accurate. XG Boost, Light GDM, Decision Trees are effective algorithms used for GDP prediction. </a:t>
            </a:r>
          </a:p>
        </p:txBody>
      </p:sp>
    </p:spTree>
    <p:extLst>
      <p:ext uri="{BB962C8B-B14F-4D97-AF65-F5344CB8AC3E}">
        <p14:creationId xmlns:p14="http://schemas.microsoft.com/office/powerpoint/2010/main" val="2707511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2895A-BF69-4910-B17C-65792004D868}"/>
              </a:ext>
            </a:extLst>
          </p:cNvPr>
          <p:cNvSpPr txBox="1">
            <a:spLocks/>
          </p:cNvSpPr>
          <p:nvPr/>
        </p:nvSpPr>
        <p:spPr>
          <a:xfrm>
            <a:off x="697994" y="2152196"/>
            <a:ext cx="10515600" cy="50062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spcAft>
                <a:spcPts val="1200"/>
              </a:spcAft>
              <a:buFont typeface="Symbol" panose="05050102010706020507" pitchFamily="18" charset="2"/>
              <a:buChar char=""/>
            </a:pP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Accuracy is not </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optimum</a:t>
            </a:r>
            <a:endParaRPr lang="en-IN" sz="2000" dirty="0" smtClean="0">
              <a:solidFill>
                <a:schemeClr val="tx1">
                  <a:lumMod val="65000"/>
                  <a:lumOff val="35000"/>
                </a:schemeClr>
              </a:solidFill>
              <a:latin typeface="SF Pro Display" panose="00000400000000000000" pitchFamily="2" charset="0"/>
              <a:ea typeface="SF Pro Display" panose="00000400000000000000" pitchFamily="2" charset="0"/>
            </a:endParaRPr>
          </a:p>
          <a:p>
            <a:pPr marL="342900" indent="-342900" fontAlgn="base">
              <a:lnSpc>
                <a:spcPct val="150000"/>
              </a:lnSpc>
              <a:spcBef>
                <a:spcPts val="0"/>
              </a:spcBef>
              <a:spcAft>
                <a:spcPts val="1200"/>
              </a:spcAft>
              <a:buFont typeface="Symbol" panose="05050102010706020507" pitchFamily="18" charset="2"/>
              <a:buChar char=""/>
            </a:pP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Focus on complete </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data</a:t>
            </a:r>
            <a:endParaRPr lang="en-IN" sz="2000" dirty="0" smtClean="0">
              <a:solidFill>
                <a:schemeClr val="tx1">
                  <a:lumMod val="65000"/>
                  <a:lumOff val="35000"/>
                </a:schemeClr>
              </a:solidFill>
              <a:latin typeface="SF Pro Display" panose="00000400000000000000" pitchFamily="2" charset="0"/>
              <a:ea typeface="SF Pro Display" panose="00000400000000000000" pitchFamily="2" charset="0"/>
            </a:endParaRPr>
          </a:p>
          <a:p>
            <a:pPr marL="342900" indent="-342900" fontAlgn="base">
              <a:lnSpc>
                <a:spcPct val="150000"/>
              </a:lnSpc>
              <a:spcBef>
                <a:spcPts val="0"/>
              </a:spcBef>
              <a:spcAft>
                <a:spcPts val="1200"/>
              </a:spcAft>
              <a:buFont typeface="Symbol" panose="05050102010706020507" pitchFamily="18" charset="2"/>
              <a:buChar char=""/>
            </a:pP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Focus on linear </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relationships</a:t>
            </a:r>
          </a:p>
          <a:p>
            <a:pPr marL="342900" indent="-342900" fontAlgn="base">
              <a:lnSpc>
                <a:spcPct val="150000"/>
              </a:lnSpc>
              <a:spcBef>
                <a:spcPts val="0"/>
              </a:spcBef>
              <a:spcAft>
                <a:spcPts val="1200"/>
              </a:spcAft>
              <a:buFont typeface="Symbol" panose="05050102010706020507" pitchFamily="18" charset="2"/>
              <a:buChar char=""/>
            </a:pP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Focus </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on univariate </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data dependence</a:t>
            </a:r>
            <a:endParaRPr lang="en-IN" sz="2000" dirty="0" smtClean="0">
              <a:solidFill>
                <a:schemeClr val="tx1">
                  <a:lumMod val="65000"/>
                  <a:lumOff val="35000"/>
                </a:schemeClr>
              </a:solidFill>
              <a:latin typeface="SF Pro Display" panose="00000400000000000000" pitchFamily="2" charset="0"/>
              <a:ea typeface="SF Pro Display" panose="00000400000000000000" pitchFamily="2" charset="0"/>
            </a:endParaRPr>
          </a:p>
          <a:p>
            <a:pPr marL="342900" indent="-342900" fontAlgn="base">
              <a:lnSpc>
                <a:spcPct val="150000"/>
              </a:lnSpc>
              <a:spcBef>
                <a:spcPts val="0"/>
              </a:spcBef>
              <a:spcAft>
                <a:spcPts val="1200"/>
              </a:spcAft>
              <a:buFont typeface="Symbol" panose="05050102010706020507" pitchFamily="18" charset="2"/>
              <a:buChar char=""/>
            </a:pP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Focus on one-step </a:t>
            </a:r>
            <a:r>
              <a:rPr lang="en-IN" sz="2000" dirty="0" smtClean="0">
                <a:solidFill>
                  <a:schemeClr val="tx1">
                    <a:lumMod val="65000"/>
                    <a:lumOff val="35000"/>
                  </a:schemeClr>
                </a:solidFill>
                <a:latin typeface="SF Pro Display" panose="00000400000000000000" pitchFamily="2" charset="0"/>
                <a:ea typeface="SF Pro Display" panose="00000400000000000000" pitchFamily="2" charset="0"/>
              </a:rPr>
              <a:t>forecasts.</a:t>
            </a:r>
            <a:endParaRPr lang="en-IN" sz="2000" dirty="0"/>
          </a:p>
        </p:txBody>
      </p:sp>
      <p:sp>
        <p:nvSpPr>
          <p:cNvPr id="4" name="TextBox 3"/>
          <p:cNvSpPr txBox="1"/>
          <p:nvPr/>
        </p:nvSpPr>
        <p:spPr>
          <a:xfrm>
            <a:off x="606554" y="659698"/>
            <a:ext cx="7176965"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Drawbacks of Existing system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Tree>
    <p:extLst>
      <p:ext uri="{BB962C8B-B14F-4D97-AF65-F5344CB8AC3E}">
        <p14:creationId xmlns:p14="http://schemas.microsoft.com/office/powerpoint/2010/main" val="2188826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554" y="659698"/>
            <a:ext cx="4314001" cy="707886"/>
          </a:xfrm>
          <a:prstGeom prst="rect">
            <a:avLst/>
          </a:prstGeom>
          <a:noFill/>
        </p:spPr>
        <p:txBody>
          <a:bodyPr wrap="none" rtlCol="0">
            <a:spAutoFit/>
          </a:bodyPr>
          <a:lstStyle/>
          <a:p>
            <a:r>
              <a:rPr lang="en-IN" sz="4000" dirty="0">
                <a:solidFill>
                  <a:schemeClr val="tx1">
                    <a:lumMod val="75000"/>
                    <a:lumOff val="25000"/>
                  </a:schemeClr>
                </a:solidFill>
                <a:latin typeface="SF Pro Display bold" panose="00000800000000000000" pitchFamily="2" charset="0"/>
                <a:ea typeface="SF Pro Display bold" panose="00000800000000000000" pitchFamily="2" charset="0"/>
              </a:rPr>
              <a:t>P</a:t>
            </a:r>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roposed System</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
        <p:nvSpPr>
          <p:cNvPr id="3" name="TextBox 2"/>
          <p:cNvSpPr txBox="1"/>
          <p:nvPr/>
        </p:nvSpPr>
        <p:spPr>
          <a:xfrm>
            <a:off x="606554" y="1848393"/>
            <a:ext cx="11425789" cy="355481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The main aim of this project was to create a ML model that would help in predicting the expected GDP of each state of India with minimum margin of error for any given year in the future such as 2020 and beyond.</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This is very beneficial since by this data we could predict he growth of different states of the country and it will be able to predict how the GDP must be used in an effective way for the benefit of the state.</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We will analyze the latest dataset from https://niti.gov.in/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We will train the data and validate the data and uses various effective Machine Learning Algorithms which produce more accurate results.</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We will also use some deep learning techniques for accurate results. </a:t>
            </a:r>
          </a:p>
          <a:p>
            <a:pPr marL="285750" indent="-285750">
              <a:spcAft>
                <a:spcPts val="600"/>
              </a:spcAft>
              <a:buFont typeface="Arial" panose="020B0604020202020204" pitchFamily="34" charset="0"/>
              <a:buChar char="•"/>
            </a:pPr>
            <a:r>
              <a:rPr lang="en-US" sz="2000" dirty="0" smtClean="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rPr>
              <a:t>The major objective is to provide effective ML model which produces accurate result than the existing system. </a:t>
            </a:r>
            <a:endParaRPr lang="en-US" sz="2000" dirty="0">
              <a:solidFill>
                <a:schemeClr val="tx1">
                  <a:lumMod val="65000"/>
                  <a:lumOff val="35000"/>
                </a:schemeClr>
              </a:solidFill>
              <a:latin typeface="SF Pro Display" panose="00000400000000000000" pitchFamily="2" charset="0"/>
              <a:ea typeface="SF Pro Display" panose="00000400000000000000" pitchFamily="2" charset="0"/>
              <a:cs typeface="Open Sans" panose="020B0606030504020204" pitchFamily="34" charset="0"/>
            </a:endParaRPr>
          </a:p>
        </p:txBody>
      </p:sp>
    </p:spTree>
    <p:extLst>
      <p:ext uri="{BB962C8B-B14F-4D97-AF65-F5344CB8AC3E}">
        <p14:creationId xmlns:p14="http://schemas.microsoft.com/office/powerpoint/2010/main" val="1863937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039" y="514556"/>
            <a:ext cx="1816523"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Design</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309" y="1544782"/>
            <a:ext cx="8058422" cy="4915066"/>
          </a:xfrm>
          <a:prstGeom prst="rect">
            <a:avLst/>
          </a:prstGeom>
        </p:spPr>
      </p:pic>
    </p:spTree>
    <p:extLst>
      <p:ext uri="{BB962C8B-B14F-4D97-AF65-F5344CB8AC3E}">
        <p14:creationId xmlns:p14="http://schemas.microsoft.com/office/powerpoint/2010/main" val="1183374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0611" y="1574073"/>
            <a:ext cx="11425789" cy="463203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After the preprocessing of dataset, we experimentally used some machine learning and deep learning algorithms. These algorithms are especially regression models and every model is from python’s </a:t>
            </a:r>
            <a:r>
              <a:rPr lang="en-US" sz="2000" i="1" dirty="0" err="1">
                <a:solidFill>
                  <a:schemeClr val="tx1">
                    <a:lumMod val="75000"/>
                    <a:lumOff val="25000"/>
                  </a:schemeClr>
                </a:solidFill>
                <a:latin typeface="SF Pro Display" panose="00000400000000000000" pitchFamily="2" charset="0"/>
                <a:ea typeface="SF Pro Display" panose="00000400000000000000" pitchFamily="2" charset="0"/>
              </a:rPr>
              <a:t>Scikit</a:t>
            </a:r>
            <a:r>
              <a:rPr lang="en-US" sz="2000" i="1" dirty="0">
                <a:solidFill>
                  <a:schemeClr val="tx1">
                    <a:lumMod val="75000"/>
                    <a:lumOff val="25000"/>
                  </a:schemeClr>
                </a:solidFill>
                <a:latin typeface="SF Pro Display" panose="00000400000000000000" pitchFamily="2" charset="0"/>
                <a:ea typeface="SF Pro Display" panose="00000400000000000000" pitchFamily="2" charset="0"/>
              </a:rPr>
              <a:t> Learn </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Library</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a:t>
            </a:r>
          </a:p>
          <a:p>
            <a:pPr marL="342900" indent="-342900">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These are the Machine Learning and Deep Learning algorithms that we used so far:</a:t>
            </a:r>
          </a:p>
          <a:p>
            <a:pPr marL="742950" lvl="1" indent="-285750">
              <a:spcAft>
                <a:spcPts val="600"/>
              </a:spcAft>
              <a:buFont typeface="Arial" panose="020B0604020202020204" pitchFamily="34" charset="0"/>
              <a:buChar char="•"/>
            </a:pPr>
            <a:r>
              <a:rPr lang="en-IN" sz="2000" dirty="0">
                <a:solidFill>
                  <a:schemeClr val="tx1">
                    <a:lumMod val="75000"/>
                    <a:lumOff val="25000"/>
                  </a:schemeClr>
                </a:solidFill>
                <a:latin typeface="SF Pro Display" panose="00000400000000000000" pitchFamily="2" charset="0"/>
                <a:ea typeface="SF Pro Display" panose="00000400000000000000" pitchFamily="2" charset="0"/>
              </a:rPr>
              <a:t>Linear Regression</a:t>
            </a:r>
            <a:endParaRPr lang="en-US" sz="2000" dirty="0">
              <a:solidFill>
                <a:schemeClr val="tx1">
                  <a:lumMod val="75000"/>
                  <a:lumOff val="25000"/>
                </a:schemeClr>
              </a:solidFill>
              <a:latin typeface="SF Pro Display" panose="00000400000000000000" pitchFamily="2" charset="0"/>
              <a:ea typeface="SF Pro Display" panose="00000400000000000000" pitchFamily="2" charset="0"/>
            </a:endParaRPr>
          </a:p>
          <a:p>
            <a:pPr marL="742950" lvl="1" indent="-285750">
              <a:spcAft>
                <a:spcPts val="600"/>
              </a:spcAft>
              <a:buFont typeface="Arial" panose="020B0604020202020204" pitchFamily="34" charset="0"/>
              <a:buChar char="•"/>
            </a:pPr>
            <a:r>
              <a:rPr lang="en-IN" sz="2000" dirty="0">
                <a:solidFill>
                  <a:schemeClr val="tx1">
                    <a:lumMod val="75000"/>
                    <a:lumOff val="25000"/>
                  </a:schemeClr>
                </a:solidFill>
                <a:latin typeface="SF Pro Display" panose="00000400000000000000" pitchFamily="2" charset="0"/>
                <a:ea typeface="SF Pro Display" panose="00000400000000000000" pitchFamily="2" charset="0"/>
              </a:rPr>
              <a:t>Logistic Regression</a:t>
            </a:r>
            <a:endParaRPr lang="en-US" sz="2000" dirty="0">
              <a:solidFill>
                <a:schemeClr val="tx1">
                  <a:lumMod val="75000"/>
                  <a:lumOff val="25000"/>
                </a:schemeClr>
              </a:solidFill>
              <a:latin typeface="SF Pro Display" panose="00000400000000000000" pitchFamily="2" charset="0"/>
              <a:ea typeface="SF Pro Display" panose="00000400000000000000" pitchFamily="2" charset="0"/>
            </a:endParaRPr>
          </a:p>
          <a:p>
            <a:pPr marL="742950" lvl="1" indent="-285750">
              <a:spcAft>
                <a:spcPts val="600"/>
              </a:spcAft>
              <a:buFont typeface="Arial" panose="020B0604020202020204" pitchFamily="34" charset="0"/>
              <a:buChar char="•"/>
            </a:pPr>
            <a:r>
              <a:rPr lang="en-IN" sz="2000" dirty="0">
                <a:solidFill>
                  <a:schemeClr val="tx1">
                    <a:lumMod val="75000"/>
                    <a:lumOff val="25000"/>
                  </a:schemeClr>
                </a:solidFill>
                <a:latin typeface="SF Pro Display" panose="00000400000000000000" pitchFamily="2" charset="0"/>
                <a:ea typeface="SF Pro Display" panose="00000400000000000000" pitchFamily="2" charset="0"/>
              </a:rPr>
              <a:t>MLP </a:t>
            </a:r>
            <a:r>
              <a:rPr lang="en-IN" sz="2000" dirty="0" err="1">
                <a:solidFill>
                  <a:schemeClr val="tx1">
                    <a:lumMod val="75000"/>
                    <a:lumOff val="25000"/>
                  </a:schemeClr>
                </a:solidFill>
                <a:latin typeface="SF Pro Display" panose="00000400000000000000" pitchFamily="2" charset="0"/>
                <a:ea typeface="SF Pro Display" panose="00000400000000000000" pitchFamily="2" charset="0"/>
              </a:rPr>
              <a:t>Regressor</a:t>
            </a:r>
            <a:endParaRPr lang="en-US" sz="2000" dirty="0">
              <a:solidFill>
                <a:schemeClr val="tx1">
                  <a:lumMod val="75000"/>
                  <a:lumOff val="25000"/>
                </a:schemeClr>
              </a:solidFill>
              <a:latin typeface="SF Pro Display" panose="00000400000000000000" pitchFamily="2" charset="0"/>
              <a:ea typeface="SF Pro Display" panose="00000400000000000000" pitchFamily="2" charset="0"/>
            </a:endParaRPr>
          </a:p>
          <a:p>
            <a:pPr marL="742950" lvl="1" indent="-285750">
              <a:spcAft>
                <a:spcPts val="600"/>
              </a:spcAft>
              <a:buFont typeface="Arial" panose="020B0604020202020204" pitchFamily="34" charset="0"/>
              <a:buChar char="•"/>
            </a:pPr>
            <a:r>
              <a:rPr lang="en-IN" sz="2000" dirty="0" smtClean="0">
                <a:solidFill>
                  <a:schemeClr val="tx1">
                    <a:lumMod val="75000"/>
                    <a:lumOff val="25000"/>
                  </a:schemeClr>
                </a:solidFill>
                <a:latin typeface="SF Pro Display" panose="00000400000000000000" pitchFamily="2" charset="0"/>
                <a:ea typeface="SF Pro Display" panose="00000400000000000000" pitchFamily="2" charset="0"/>
              </a:rPr>
              <a:t>LASSO</a:t>
            </a:r>
          </a:p>
          <a:p>
            <a:pPr marL="342900" indent="-342900">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Before using these algorithms, The preprocessed data is split into two, and stored in X and Y variable</a:t>
            </a:r>
            <a:r>
              <a:rPr lang="en-US" sz="2000" dirty="0" smtClean="0">
                <a:solidFill>
                  <a:schemeClr val="tx1">
                    <a:lumMod val="75000"/>
                    <a:lumOff val="25000"/>
                  </a:schemeClr>
                </a:solidFill>
                <a:latin typeface="SF Pro Display" panose="00000400000000000000" pitchFamily="2" charset="0"/>
                <a:ea typeface="SF Pro Display" panose="00000400000000000000" pitchFamily="2" charset="0"/>
              </a:rPr>
              <a:t>.</a:t>
            </a:r>
            <a:endParaRPr lang="en-US" sz="2000" dirty="0">
              <a:solidFill>
                <a:schemeClr val="tx1">
                  <a:lumMod val="75000"/>
                  <a:lumOff val="25000"/>
                </a:schemeClr>
              </a:solidFill>
              <a:latin typeface="SF Pro Display" panose="00000400000000000000" pitchFamily="2" charset="0"/>
              <a:ea typeface="SF Pro Display" panose="00000400000000000000" pitchFamily="2" charset="0"/>
            </a:endParaRPr>
          </a:p>
          <a:p>
            <a:pPr marL="342900" indent="-342900">
              <a:spcAft>
                <a:spcPts val="600"/>
              </a:spcAft>
              <a:buFont typeface="Arial" panose="020B0604020202020204" pitchFamily="34" charset="0"/>
              <a:buChar char="•"/>
            </a:pP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Data splitting is the act of partitioning available data into two portions; usually for cross-</a:t>
            </a:r>
            <a:r>
              <a:rPr lang="en-US" sz="2000" dirty="0" err="1">
                <a:solidFill>
                  <a:schemeClr val="tx1">
                    <a:lumMod val="75000"/>
                    <a:lumOff val="25000"/>
                  </a:schemeClr>
                </a:solidFill>
                <a:latin typeface="SF Pro Display" panose="00000400000000000000" pitchFamily="2" charset="0"/>
                <a:ea typeface="SF Pro Display" panose="00000400000000000000" pitchFamily="2" charset="0"/>
              </a:rPr>
              <a:t>validatory</a:t>
            </a:r>
            <a:r>
              <a:rPr lang="en-US" sz="2000" dirty="0">
                <a:solidFill>
                  <a:schemeClr val="tx1">
                    <a:lumMod val="75000"/>
                    <a:lumOff val="25000"/>
                  </a:schemeClr>
                </a:solidFill>
                <a:latin typeface="SF Pro Display" panose="00000400000000000000" pitchFamily="2" charset="0"/>
                <a:ea typeface="SF Pro Display" panose="00000400000000000000" pitchFamily="2" charset="0"/>
              </a:rPr>
              <a:t> purposes. One portion of the data is used to develop a predictive model and the other to evaluate the model's performance. Here the X portion is used to develop a predictive model and Y portion is used to evaluate the models performance.</a:t>
            </a:r>
          </a:p>
        </p:txBody>
      </p:sp>
      <p:sp>
        <p:nvSpPr>
          <p:cNvPr id="4" name="TextBox 3"/>
          <p:cNvSpPr txBox="1"/>
          <p:nvPr/>
        </p:nvSpPr>
        <p:spPr>
          <a:xfrm>
            <a:off x="592039" y="514556"/>
            <a:ext cx="6683240" cy="707886"/>
          </a:xfrm>
          <a:prstGeom prst="rect">
            <a:avLst/>
          </a:prstGeom>
          <a:noFill/>
        </p:spPr>
        <p:txBody>
          <a:bodyPr wrap="none" rtlCol="0">
            <a:spAutoFit/>
          </a:bodyPr>
          <a:lstStyle/>
          <a:p>
            <a:r>
              <a:rPr lang="en-IN" sz="4000" dirty="0" smtClean="0">
                <a:solidFill>
                  <a:schemeClr val="tx1">
                    <a:lumMod val="75000"/>
                    <a:lumOff val="25000"/>
                  </a:schemeClr>
                </a:solidFill>
                <a:latin typeface="SF Pro Display bold" panose="00000800000000000000" pitchFamily="2" charset="0"/>
                <a:ea typeface="SF Pro Display bold" panose="00000800000000000000" pitchFamily="2" charset="0"/>
              </a:rPr>
              <a:t>Design: Experimental Phase</a:t>
            </a:r>
            <a:endParaRPr lang="en-US" sz="40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Tree>
    <p:extLst>
      <p:ext uri="{BB962C8B-B14F-4D97-AF65-F5344CB8AC3E}">
        <p14:creationId xmlns:p14="http://schemas.microsoft.com/office/powerpoint/2010/main" val="373546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1409463"/>
            <a:ext cx="8667750" cy="4970412"/>
          </a:xfrm>
          <a:prstGeom prst="rect">
            <a:avLst/>
          </a:prstGeom>
        </p:spPr>
      </p:pic>
      <p:sp>
        <p:nvSpPr>
          <p:cNvPr id="4" name="TextBox 3"/>
          <p:cNvSpPr txBox="1"/>
          <p:nvPr/>
        </p:nvSpPr>
        <p:spPr>
          <a:xfrm>
            <a:off x="592039" y="514556"/>
            <a:ext cx="3616696" cy="523220"/>
          </a:xfrm>
          <a:prstGeom prst="rect">
            <a:avLst/>
          </a:prstGeom>
          <a:noFill/>
        </p:spPr>
        <p:txBody>
          <a:bodyPr wrap="none" rtlCol="0">
            <a:spAutoFit/>
          </a:bodyPr>
          <a:lstStyle/>
          <a:p>
            <a:r>
              <a:rPr lang="en-IN" sz="2800" dirty="0" smtClean="0">
                <a:solidFill>
                  <a:schemeClr val="tx1">
                    <a:lumMod val="75000"/>
                    <a:lumOff val="25000"/>
                  </a:schemeClr>
                </a:solidFill>
                <a:latin typeface="SF Pro Display bold" panose="00000800000000000000" pitchFamily="2" charset="0"/>
                <a:ea typeface="SF Pro Display bold" panose="00000800000000000000" pitchFamily="2" charset="0"/>
              </a:rPr>
              <a:t>Splitting phase code:</a:t>
            </a:r>
            <a:endParaRPr lang="en-US" sz="2800" dirty="0">
              <a:solidFill>
                <a:schemeClr val="tx1">
                  <a:lumMod val="75000"/>
                  <a:lumOff val="25000"/>
                </a:schemeClr>
              </a:solidFill>
              <a:latin typeface="SF Pro Display bold" panose="00000800000000000000" pitchFamily="2" charset="0"/>
              <a:ea typeface="SF Pro Display bold" panose="00000800000000000000" pitchFamily="2" charset="0"/>
            </a:endParaRPr>
          </a:p>
        </p:txBody>
      </p:sp>
    </p:spTree>
    <p:extLst>
      <p:ext uri="{BB962C8B-B14F-4D97-AF65-F5344CB8AC3E}">
        <p14:creationId xmlns:p14="http://schemas.microsoft.com/office/powerpoint/2010/main" val="1961573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1488</Words>
  <Application>Microsoft Office PowerPoint</Application>
  <PresentationFormat>Widescreen</PresentationFormat>
  <Paragraphs>133</Paragraphs>
  <Slides>28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vt:lpstr>
      <vt:lpstr>Calibri</vt:lpstr>
      <vt:lpstr>Calibri Light</vt:lpstr>
      <vt:lpstr>Isidora Sans Black</vt:lpstr>
      <vt:lpstr>Open Sans</vt:lpstr>
      <vt:lpstr>Play</vt:lpstr>
      <vt:lpstr>Poppins SemiBold</vt:lpstr>
      <vt:lpstr>SF Pro Display</vt:lpstr>
      <vt:lpstr>SF Pro Display bold</vt:lpstr>
      <vt:lpstr>sohne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vishnuchandra mc</dc:creator>
  <cp:lastModifiedBy>vishnuchandra mc</cp:lastModifiedBy>
  <cp:revision>43</cp:revision>
  <dcterms:created xsi:type="dcterms:W3CDTF">2021-01-10T15:18:08Z</dcterms:created>
  <dcterms:modified xsi:type="dcterms:W3CDTF">2021-01-15T06:30:39Z</dcterms:modified>
</cp:coreProperties>
</file>