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7" r:id="rId3"/>
    <p:sldId id="258" r:id="rId4"/>
    <p:sldId id="259" r:id="rId5"/>
    <p:sldId id="269" r:id="rId6"/>
    <p:sldId id="260" r:id="rId7"/>
    <p:sldId id="262" r:id="rId8"/>
    <p:sldId id="270" r:id="rId9"/>
    <p:sldId id="271" r:id="rId10"/>
    <p:sldId id="272" r:id="rId11"/>
    <p:sldId id="273" r:id="rId12"/>
    <p:sldId id="274" r:id="rId13"/>
    <p:sldId id="264" r:id="rId14"/>
    <p:sldId id="263" r:id="rId15"/>
    <p:sldId id="265" r:id="rId16"/>
    <p:sldId id="266"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C3E4"/>
    <a:srgbClr val="794397"/>
    <a:srgbClr val="E55D87"/>
    <a:srgbClr val="061161"/>
    <a:srgbClr val="DC2430"/>
    <a:srgbClr val="24292E"/>
    <a:srgbClr val="2A2A2A"/>
    <a:srgbClr val="1B1B1B"/>
    <a:srgbClr val="DD2476"/>
    <a:srgbClr val="FF51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F48074-0761-48CD-BD90-A7A33052145C}"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44E00-BE6C-460E-AE9A-5DA32AB06D74}" type="slidenum">
              <a:rPr lang="en-US" smtClean="0"/>
              <a:t>‹#›</a:t>
            </a:fld>
            <a:endParaRPr lang="en-US"/>
          </a:p>
        </p:txBody>
      </p:sp>
    </p:spTree>
    <p:extLst>
      <p:ext uri="{BB962C8B-B14F-4D97-AF65-F5344CB8AC3E}">
        <p14:creationId xmlns:p14="http://schemas.microsoft.com/office/powerpoint/2010/main" val="689716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F48074-0761-48CD-BD90-A7A33052145C}"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44E00-BE6C-460E-AE9A-5DA32AB06D74}" type="slidenum">
              <a:rPr lang="en-US" smtClean="0"/>
              <a:t>‹#›</a:t>
            </a:fld>
            <a:endParaRPr lang="en-US"/>
          </a:p>
        </p:txBody>
      </p:sp>
    </p:spTree>
    <p:extLst>
      <p:ext uri="{BB962C8B-B14F-4D97-AF65-F5344CB8AC3E}">
        <p14:creationId xmlns:p14="http://schemas.microsoft.com/office/powerpoint/2010/main" val="4025079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F48074-0761-48CD-BD90-A7A33052145C}"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44E00-BE6C-460E-AE9A-5DA32AB06D74}" type="slidenum">
              <a:rPr lang="en-US" smtClean="0"/>
              <a:t>‹#›</a:t>
            </a:fld>
            <a:endParaRPr lang="en-US"/>
          </a:p>
        </p:txBody>
      </p:sp>
    </p:spTree>
    <p:extLst>
      <p:ext uri="{BB962C8B-B14F-4D97-AF65-F5344CB8AC3E}">
        <p14:creationId xmlns:p14="http://schemas.microsoft.com/office/powerpoint/2010/main" val="1495399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F48074-0761-48CD-BD90-A7A33052145C}"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44E00-BE6C-460E-AE9A-5DA32AB06D74}" type="slidenum">
              <a:rPr lang="en-US" smtClean="0"/>
              <a:t>‹#›</a:t>
            </a:fld>
            <a:endParaRPr lang="en-US"/>
          </a:p>
        </p:txBody>
      </p:sp>
    </p:spTree>
    <p:extLst>
      <p:ext uri="{BB962C8B-B14F-4D97-AF65-F5344CB8AC3E}">
        <p14:creationId xmlns:p14="http://schemas.microsoft.com/office/powerpoint/2010/main" val="3973171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F48074-0761-48CD-BD90-A7A33052145C}"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44E00-BE6C-460E-AE9A-5DA32AB06D74}" type="slidenum">
              <a:rPr lang="en-US" smtClean="0"/>
              <a:t>‹#›</a:t>
            </a:fld>
            <a:endParaRPr lang="en-US"/>
          </a:p>
        </p:txBody>
      </p:sp>
    </p:spTree>
    <p:extLst>
      <p:ext uri="{BB962C8B-B14F-4D97-AF65-F5344CB8AC3E}">
        <p14:creationId xmlns:p14="http://schemas.microsoft.com/office/powerpoint/2010/main" val="7201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F48074-0761-48CD-BD90-A7A33052145C}"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44E00-BE6C-460E-AE9A-5DA32AB06D74}" type="slidenum">
              <a:rPr lang="en-US" smtClean="0"/>
              <a:t>‹#›</a:t>
            </a:fld>
            <a:endParaRPr lang="en-US"/>
          </a:p>
        </p:txBody>
      </p:sp>
    </p:spTree>
    <p:extLst>
      <p:ext uri="{BB962C8B-B14F-4D97-AF65-F5344CB8AC3E}">
        <p14:creationId xmlns:p14="http://schemas.microsoft.com/office/powerpoint/2010/main" val="1417051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F48074-0761-48CD-BD90-A7A33052145C}" type="datetimeFigureOut">
              <a:rPr lang="en-US" smtClean="0"/>
              <a:t>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144E00-BE6C-460E-AE9A-5DA32AB06D74}" type="slidenum">
              <a:rPr lang="en-US" smtClean="0"/>
              <a:t>‹#›</a:t>
            </a:fld>
            <a:endParaRPr lang="en-US"/>
          </a:p>
        </p:txBody>
      </p:sp>
    </p:spTree>
    <p:extLst>
      <p:ext uri="{BB962C8B-B14F-4D97-AF65-F5344CB8AC3E}">
        <p14:creationId xmlns:p14="http://schemas.microsoft.com/office/powerpoint/2010/main" val="3106009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F48074-0761-48CD-BD90-A7A33052145C}" type="datetimeFigureOut">
              <a:rPr lang="en-US" smtClean="0"/>
              <a:t>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144E00-BE6C-460E-AE9A-5DA32AB06D74}" type="slidenum">
              <a:rPr lang="en-US" smtClean="0"/>
              <a:t>‹#›</a:t>
            </a:fld>
            <a:endParaRPr lang="en-US"/>
          </a:p>
        </p:txBody>
      </p:sp>
    </p:spTree>
    <p:extLst>
      <p:ext uri="{BB962C8B-B14F-4D97-AF65-F5344CB8AC3E}">
        <p14:creationId xmlns:p14="http://schemas.microsoft.com/office/powerpoint/2010/main" val="3795798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F48074-0761-48CD-BD90-A7A33052145C}" type="datetimeFigureOut">
              <a:rPr lang="en-US" smtClean="0"/>
              <a:t>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144E00-BE6C-460E-AE9A-5DA32AB06D74}" type="slidenum">
              <a:rPr lang="en-US" smtClean="0"/>
              <a:t>‹#›</a:t>
            </a:fld>
            <a:endParaRPr lang="en-US"/>
          </a:p>
        </p:txBody>
      </p:sp>
    </p:spTree>
    <p:extLst>
      <p:ext uri="{BB962C8B-B14F-4D97-AF65-F5344CB8AC3E}">
        <p14:creationId xmlns:p14="http://schemas.microsoft.com/office/powerpoint/2010/main" val="3066741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EF48074-0761-48CD-BD90-A7A33052145C}"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44E00-BE6C-460E-AE9A-5DA32AB06D74}" type="slidenum">
              <a:rPr lang="en-US" smtClean="0"/>
              <a:t>‹#›</a:t>
            </a:fld>
            <a:endParaRPr lang="en-US"/>
          </a:p>
        </p:txBody>
      </p:sp>
    </p:spTree>
    <p:extLst>
      <p:ext uri="{BB962C8B-B14F-4D97-AF65-F5344CB8AC3E}">
        <p14:creationId xmlns:p14="http://schemas.microsoft.com/office/powerpoint/2010/main" val="1253716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EF48074-0761-48CD-BD90-A7A33052145C}"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44E00-BE6C-460E-AE9A-5DA32AB06D74}" type="slidenum">
              <a:rPr lang="en-US" smtClean="0"/>
              <a:t>‹#›</a:t>
            </a:fld>
            <a:endParaRPr lang="en-US"/>
          </a:p>
        </p:txBody>
      </p:sp>
    </p:spTree>
    <p:extLst>
      <p:ext uri="{BB962C8B-B14F-4D97-AF65-F5344CB8AC3E}">
        <p14:creationId xmlns:p14="http://schemas.microsoft.com/office/powerpoint/2010/main" val="3166876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F48074-0761-48CD-BD90-A7A33052145C}" type="datetimeFigureOut">
              <a:rPr lang="en-US" smtClean="0"/>
              <a:t>1/14/2021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144E00-BE6C-460E-AE9A-5DA32AB06D74}" type="slidenum">
              <a:rPr lang="en-US" smtClean="0"/>
              <a:t>‹#›</a:t>
            </a:fld>
            <a:endParaRPr lang="en-US"/>
          </a:p>
        </p:txBody>
      </p:sp>
    </p:spTree>
    <p:extLst>
      <p:ext uri="{BB962C8B-B14F-4D97-AF65-F5344CB8AC3E}">
        <p14:creationId xmlns:p14="http://schemas.microsoft.com/office/powerpoint/2010/main" val="1449698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332195" y="3144365"/>
            <a:ext cx="10554492" cy="1815882"/>
          </a:xfrm>
          <a:prstGeom prst="rect">
            <a:avLst/>
          </a:prstGeom>
          <a:noFill/>
        </p:spPr>
        <p:txBody>
          <a:bodyPr wrap="none" rtlCol="0">
            <a:spAutoFit/>
          </a:bodyPr>
          <a:lstStyle/>
          <a:p>
            <a:r>
              <a:rPr lang="pt-BR" sz="5600" dirty="0" smtClean="0">
                <a:solidFill>
                  <a:schemeClr val="tx2">
                    <a:lumMod val="50000"/>
                  </a:schemeClr>
                </a:solidFill>
                <a:latin typeface="SF Pro Display bold" panose="00000800000000000000" pitchFamily="2" charset="0"/>
                <a:ea typeface="SF Pro Display bold" panose="00000800000000000000" pitchFamily="2" charset="0"/>
                <a:cs typeface="Poppins SemiBold" panose="00000700000000000000" pitchFamily="50" charset="0"/>
              </a:rPr>
              <a:t>GDP of India Forecasting using</a:t>
            </a:r>
          </a:p>
          <a:p>
            <a:r>
              <a:rPr lang="pt-BR" sz="5600" dirty="0" smtClean="0">
                <a:solidFill>
                  <a:schemeClr val="tx2">
                    <a:lumMod val="50000"/>
                  </a:schemeClr>
                </a:solidFill>
                <a:latin typeface="SF Pro Display bold" panose="00000800000000000000" pitchFamily="2" charset="0"/>
                <a:ea typeface="SF Pro Display bold" panose="00000800000000000000" pitchFamily="2" charset="0"/>
                <a:cs typeface="Poppins SemiBold" panose="00000700000000000000" pitchFamily="50" charset="0"/>
              </a:rPr>
              <a:t>Machine Learning.</a:t>
            </a:r>
          </a:p>
        </p:txBody>
      </p:sp>
      <p:sp>
        <p:nvSpPr>
          <p:cNvPr id="3" name="TextBox 2"/>
          <p:cNvSpPr txBox="1"/>
          <p:nvPr/>
        </p:nvSpPr>
        <p:spPr>
          <a:xfrm>
            <a:off x="332195" y="440607"/>
            <a:ext cx="2468946" cy="1077218"/>
          </a:xfrm>
          <a:prstGeom prst="rect">
            <a:avLst/>
          </a:prstGeom>
          <a:noFill/>
        </p:spPr>
        <p:txBody>
          <a:bodyPr wrap="none" rtlCol="0">
            <a:spAutoFit/>
          </a:bodyPr>
          <a:lstStyle/>
          <a:p>
            <a:r>
              <a:rPr lang="en-IN" sz="1600" spc="150" dirty="0" err="1" smtClean="0">
                <a:solidFill>
                  <a:schemeClr val="tx1">
                    <a:lumMod val="85000"/>
                    <a:lumOff val="15000"/>
                    <a:alpha val="51000"/>
                  </a:schemeClr>
                </a:solidFill>
                <a:latin typeface="SF Pro Display" panose="00000400000000000000" pitchFamily="2" charset="0"/>
                <a:ea typeface="SF Pro Display" panose="00000400000000000000" pitchFamily="2" charset="0"/>
              </a:rPr>
              <a:t>Neeraj</a:t>
            </a:r>
            <a:r>
              <a:rPr lang="en-IN" sz="1600" spc="150" dirty="0" smtClean="0">
                <a:solidFill>
                  <a:schemeClr val="tx1">
                    <a:lumMod val="85000"/>
                    <a:lumOff val="15000"/>
                    <a:alpha val="51000"/>
                  </a:schemeClr>
                </a:solidFill>
                <a:latin typeface="SF Pro Display" panose="00000400000000000000" pitchFamily="2" charset="0"/>
                <a:ea typeface="SF Pro Display" panose="00000400000000000000" pitchFamily="2" charset="0"/>
              </a:rPr>
              <a:t> V</a:t>
            </a:r>
            <a:endParaRPr lang="en-US" sz="1600" spc="150" dirty="0" smtClean="0">
              <a:solidFill>
                <a:schemeClr val="tx1">
                  <a:lumMod val="85000"/>
                  <a:lumOff val="15000"/>
                  <a:alpha val="51000"/>
                </a:schemeClr>
              </a:solidFill>
              <a:latin typeface="SF Pro Display" panose="00000400000000000000" pitchFamily="2" charset="0"/>
              <a:ea typeface="SF Pro Display" panose="00000400000000000000" pitchFamily="2" charset="0"/>
            </a:endParaRPr>
          </a:p>
          <a:p>
            <a:r>
              <a:rPr lang="en-IN" sz="1600" spc="150" dirty="0" smtClean="0">
                <a:solidFill>
                  <a:schemeClr val="tx1">
                    <a:lumMod val="85000"/>
                    <a:lumOff val="15000"/>
                    <a:alpha val="51000"/>
                  </a:schemeClr>
                </a:solidFill>
                <a:latin typeface="SF Pro Display" panose="00000400000000000000" pitchFamily="2" charset="0"/>
                <a:ea typeface="SF Pro Display" panose="00000400000000000000" pitchFamily="2" charset="0"/>
              </a:rPr>
              <a:t>Sandeep K</a:t>
            </a:r>
          </a:p>
          <a:p>
            <a:r>
              <a:rPr lang="en-IN" sz="1600" spc="150" dirty="0" err="1" smtClean="0">
                <a:solidFill>
                  <a:schemeClr val="tx1">
                    <a:lumMod val="85000"/>
                    <a:lumOff val="15000"/>
                    <a:alpha val="51000"/>
                  </a:schemeClr>
                </a:solidFill>
                <a:latin typeface="SF Pro Display" panose="00000400000000000000" pitchFamily="2" charset="0"/>
                <a:ea typeface="SF Pro Display" panose="00000400000000000000" pitchFamily="2" charset="0"/>
              </a:rPr>
              <a:t>Thara</a:t>
            </a:r>
            <a:r>
              <a:rPr lang="en-IN" sz="1600" spc="150" dirty="0" smtClean="0">
                <a:solidFill>
                  <a:schemeClr val="tx1">
                    <a:lumMod val="85000"/>
                    <a:lumOff val="15000"/>
                    <a:alpha val="51000"/>
                  </a:schemeClr>
                </a:solidFill>
                <a:latin typeface="SF Pro Display" panose="00000400000000000000" pitchFamily="2" charset="0"/>
                <a:ea typeface="SF Pro Display" panose="00000400000000000000" pitchFamily="2" charset="0"/>
              </a:rPr>
              <a:t> </a:t>
            </a:r>
            <a:r>
              <a:rPr lang="en-IN" sz="1600" spc="150" dirty="0" err="1" smtClean="0">
                <a:solidFill>
                  <a:schemeClr val="tx1">
                    <a:lumMod val="85000"/>
                    <a:lumOff val="15000"/>
                    <a:alpha val="51000"/>
                  </a:schemeClr>
                </a:solidFill>
                <a:latin typeface="SF Pro Display" panose="00000400000000000000" pitchFamily="2" charset="0"/>
                <a:ea typeface="SF Pro Display" panose="00000400000000000000" pitchFamily="2" charset="0"/>
              </a:rPr>
              <a:t>Raghunath</a:t>
            </a:r>
            <a:r>
              <a:rPr lang="en-IN" sz="1600" spc="150" dirty="0" smtClean="0">
                <a:solidFill>
                  <a:schemeClr val="tx1">
                    <a:lumMod val="85000"/>
                    <a:lumOff val="15000"/>
                    <a:alpha val="51000"/>
                  </a:schemeClr>
                </a:solidFill>
                <a:latin typeface="SF Pro Display" panose="00000400000000000000" pitchFamily="2" charset="0"/>
                <a:ea typeface="SF Pro Display" panose="00000400000000000000" pitchFamily="2" charset="0"/>
              </a:rPr>
              <a:t>         </a:t>
            </a:r>
          </a:p>
          <a:p>
            <a:r>
              <a:rPr lang="en-IN" sz="1600" spc="150" dirty="0" smtClean="0">
                <a:solidFill>
                  <a:schemeClr val="tx1">
                    <a:lumMod val="85000"/>
                    <a:lumOff val="15000"/>
                    <a:alpha val="51000"/>
                  </a:schemeClr>
                </a:solidFill>
                <a:latin typeface="SF Pro Display" panose="00000400000000000000" pitchFamily="2" charset="0"/>
                <a:ea typeface="SF Pro Display" panose="00000400000000000000" pitchFamily="2" charset="0"/>
              </a:rPr>
              <a:t>Vishnuchandra MC</a:t>
            </a:r>
          </a:p>
        </p:txBody>
      </p:sp>
      <p:sp>
        <p:nvSpPr>
          <p:cNvPr id="5" name="TextBox 4"/>
          <p:cNvSpPr txBox="1"/>
          <p:nvPr/>
        </p:nvSpPr>
        <p:spPr>
          <a:xfrm>
            <a:off x="332195" y="2313368"/>
            <a:ext cx="7486345" cy="830997"/>
          </a:xfrm>
          <a:prstGeom prst="rect">
            <a:avLst/>
          </a:prstGeom>
          <a:noFill/>
        </p:spPr>
        <p:txBody>
          <a:bodyPr wrap="none" rtlCol="0">
            <a:spAutoFit/>
          </a:bodyPr>
          <a:lstStyle/>
          <a:p>
            <a:r>
              <a:rPr lang="en-IN" sz="4800" dirty="0" smtClean="0">
                <a:gradFill>
                  <a:gsLst>
                    <a:gs pos="100000">
                      <a:srgbClr val="DD2476">
                        <a:alpha val="72000"/>
                      </a:srgbClr>
                    </a:gs>
                    <a:gs pos="0">
                      <a:srgbClr val="5FC3E4"/>
                    </a:gs>
                    <a:gs pos="100000">
                      <a:schemeClr val="accent1">
                        <a:lumMod val="45000"/>
                        <a:lumOff val="55000"/>
                      </a:schemeClr>
                    </a:gs>
                    <a:gs pos="0">
                      <a:srgbClr val="E55D87"/>
                    </a:gs>
                    <a:gs pos="99000">
                      <a:schemeClr val="accent1">
                        <a:lumMod val="75000"/>
                      </a:schemeClr>
                    </a:gs>
                  </a:gsLst>
                  <a:lin ang="4200000" scaled="0"/>
                </a:gradFill>
                <a:latin typeface="SF Pro Display bold" panose="00000800000000000000" pitchFamily="2" charset="0"/>
                <a:ea typeface="SF Pro Display bold" panose="00000800000000000000" pitchFamily="2" charset="0"/>
              </a:rPr>
              <a:t>Final project presentation.</a:t>
            </a:r>
            <a:endParaRPr lang="en-US" sz="4800" dirty="0">
              <a:gradFill>
                <a:gsLst>
                  <a:gs pos="100000">
                    <a:srgbClr val="DD2476">
                      <a:alpha val="72000"/>
                    </a:srgbClr>
                  </a:gs>
                  <a:gs pos="0">
                    <a:srgbClr val="5FC3E4"/>
                  </a:gs>
                  <a:gs pos="100000">
                    <a:schemeClr val="accent1">
                      <a:lumMod val="45000"/>
                      <a:lumOff val="55000"/>
                    </a:schemeClr>
                  </a:gs>
                  <a:gs pos="0">
                    <a:srgbClr val="E55D87"/>
                  </a:gs>
                  <a:gs pos="99000">
                    <a:schemeClr val="accent1">
                      <a:lumMod val="75000"/>
                    </a:schemeClr>
                  </a:gs>
                </a:gsLst>
                <a:lin ang="4200000" scaled="0"/>
              </a:gradFill>
              <a:latin typeface="SF Pro Display bold" panose="00000800000000000000" pitchFamily="2" charset="0"/>
              <a:ea typeface="SF Pro Display bold" panose="00000800000000000000" pitchFamily="2" charset="0"/>
            </a:endParaRPr>
          </a:p>
        </p:txBody>
      </p:sp>
      <p:sp>
        <p:nvSpPr>
          <p:cNvPr id="6" name="TextBox 5"/>
          <p:cNvSpPr txBox="1"/>
          <p:nvPr/>
        </p:nvSpPr>
        <p:spPr>
          <a:xfrm>
            <a:off x="332195" y="5791244"/>
            <a:ext cx="2350323" cy="338554"/>
          </a:xfrm>
          <a:prstGeom prst="rect">
            <a:avLst/>
          </a:prstGeom>
          <a:noFill/>
        </p:spPr>
        <p:txBody>
          <a:bodyPr wrap="none" rtlCol="0">
            <a:spAutoFit/>
          </a:bodyPr>
          <a:lstStyle/>
          <a:p>
            <a:r>
              <a:rPr lang="en-IN" sz="1600" spc="150" dirty="0" smtClean="0">
                <a:solidFill>
                  <a:schemeClr val="tx1">
                    <a:lumMod val="85000"/>
                    <a:lumOff val="15000"/>
                    <a:alpha val="51000"/>
                  </a:schemeClr>
                </a:solidFill>
                <a:latin typeface="SF Pro Display" panose="00000400000000000000" pitchFamily="2" charset="0"/>
                <a:ea typeface="SF Pro Display" panose="00000400000000000000" pitchFamily="2" charset="0"/>
              </a:rPr>
              <a:t>Guided by : </a:t>
            </a:r>
            <a:r>
              <a:rPr lang="en-IN" sz="1600" spc="150" dirty="0" err="1" smtClean="0">
                <a:solidFill>
                  <a:schemeClr val="tx1">
                    <a:lumMod val="85000"/>
                    <a:lumOff val="15000"/>
                    <a:alpha val="51000"/>
                  </a:schemeClr>
                </a:solidFill>
                <a:latin typeface="SF Pro Display" panose="00000400000000000000" pitchFamily="2" charset="0"/>
                <a:ea typeface="SF Pro Display" panose="00000400000000000000" pitchFamily="2" charset="0"/>
              </a:rPr>
              <a:t>Sarith</a:t>
            </a:r>
            <a:r>
              <a:rPr lang="en-IN" sz="1600" spc="150" dirty="0" smtClean="0">
                <a:solidFill>
                  <a:schemeClr val="tx1">
                    <a:lumMod val="85000"/>
                    <a:lumOff val="15000"/>
                    <a:alpha val="51000"/>
                  </a:schemeClr>
                </a:solidFill>
                <a:latin typeface="SF Pro Display" panose="00000400000000000000" pitchFamily="2" charset="0"/>
                <a:ea typeface="SF Pro Display" panose="00000400000000000000" pitchFamily="2" charset="0"/>
              </a:rPr>
              <a:t> Sir</a:t>
            </a:r>
          </a:p>
        </p:txBody>
      </p:sp>
    </p:spTree>
    <p:extLst>
      <p:ext uri="{BB962C8B-B14F-4D97-AF65-F5344CB8AC3E}">
        <p14:creationId xmlns:p14="http://schemas.microsoft.com/office/powerpoint/2010/main" val="14912611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4136" y="632688"/>
            <a:ext cx="10646229" cy="3077766"/>
          </a:xfrm>
          <a:prstGeom prst="rect">
            <a:avLst/>
          </a:prstGeom>
        </p:spPr>
        <p:txBody>
          <a:bodyPr wrap="square">
            <a:spAutoFit/>
          </a:bodyPr>
          <a:lstStyle/>
          <a:p>
            <a:r>
              <a:rPr lang="en-US" sz="2800" b="1" dirty="0">
                <a:solidFill>
                  <a:srgbClr val="292929"/>
                </a:solidFill>
                <a:latin typeface="SF Pro Display bold" panose="00000800000000000000" pitchFamily="2" charset="0"/>
                <a:ea typeface="SF Pro Display bold" panose="00000800000000000000" pitchFamily="2" charset="0"/>
              </a:rPr>
              <a:t>1.Forget </a:t>
            </a:r>
            <a:r>
              <a:rPr lang="en-US" sz="2800" b="1" dirty="0" smtClean="0">
                <a:solidFill>
                  <a:srgbClr val="292929"/>
                </a:solidFill>
                <a:latin typeface="SF Pro Display bold" panose="00000800000000000000" pitchFamily="2" charset="0"/>
                <a:ea typeface="SF Pro Display bold" panose="00000800000000000000" pitchFamily="2" charset="0"/>
              </a:rPr>
              <a:t>gate</a:t>
            </a:r>
          </a:p>
          <a:p>
            <a:endParaRPr lang="en-US" sz="2800" b="1" dirty="0">
              <a:solidFill>
                <a:srgbClr val="292929"/>
              </a:solidFill>
              <a:latin typeface="SF Pro Display bold" panose="00000800000000000000" pitchFamily="2" charset="0"/>
              <a:ea typeface="SF Pro Display bold" panose="00000800000000000000" pitchFamily="2" charset="0"/>
            </a:endParaRPr>
          </a:p>
          <a:p>
            <a:pPr marL="342900" indent="-342900">
              <a:lnSpc>
                <a:spcPct val="150000"/>
              </a:lnSpc>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First, we have the forget gate. This gate decides what information should be thrown away or kept.</a:t>
            </a:r>
          </a:p>
          <a:p>
            <a:pPr marL="342900" indent="-342900">
              <a:lnSpc>
                <a:spcPct val="150000"/>
              </a:lnSpc>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Information from the previous hidden state and information from the current input is passed through the sigmoid function. Values come out between 0 and 1. The closer to 0 means to forget, and the closer to 1 means to keep.</a:t>
            </a:r>
          </a:p>
          <a:p>
            <a:endParaRPr lang="en-IN" dirty="0"/>
          </a:p>
        </p:txBody>
      </p:sp>
      <p:pic>
        <p:nvPicPr>
          <p:cNvPr id="3" name="Picture 2">
            <a:extLst>
              <a:ext uri="{FF2B5EF4-FFF2-40B4-BE49-F238E27FC236}">
                <a16:creationId xmlns:a16="http://schemas.microsoft.com/office/drawing/2014/main" id="{FD2D2C63-21F4-435D-8509-4D358B253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3744" y="3710454"/>
            <a:ext cx="6007011" cy="2702560"/>
          </a:xfrm>
          <a:prstGeom prst="rect">
            <a:avLst/>
          </a:prstGeom>
        </p:spPr>
      </p:pic>
    </p:spTree>
    <p:extLst>
      <p:ext uri="{BB962C8B-B14F-4D97-AF65-F5344CB8AC3E}">
        <p14:creationId xmlns:p14="http://schemas.microsoft.com/office/powerpoint/2010/main" val="2144324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7679" y="236866"/>
            <a:ext cx="11203577" cy="3416320"/>
          </a:xfrm>
          <a:prstGeom prst="rect">
            <a:avLst/>
          </a:prstGeom>
        </p:spPr>
        <p:txBody>
          <a:bodyPr wrap="square">
            <a:spAutoFit/>
          </a:bodyPr>
          <a:lstStyle/>
          <a:p>
            <a:r>
              <a:rPr lang="en-US" sz="2800" b="1" dirty="0">
                <a:solidFill>
                  <a:srgbClr val="292929"/>
                </a:solidFill>
                <a:latin typeface="SF Pro Display bold" panose="00000800000000000000" pitchFamily="2" charset="0"/>
                <a:ea typeface="SF Pro Display bold" panose="00000800000000000000" pitchFamily="2" charset="0"/>
              </a:rPr>
              <a:t>2.Input </a:t>
            </a:r>
            <a:r>
              <a:rPr lang="en-US" sz="2800" b="1" dirty="0" smtClean="0">
                <a:solidFill>
                  <a:srgbClr val="292929"/>
                </a:solidFill>
                <a:latin typeface="SF Pro Display bold" panose="00000800000000000000" pitchFamily="2" charset="0"/>
                <a:ea typeface="SF Pro Display bold" panose="00000800000000000000" pitchFamily="2" charset="0"/>
              </a:rPr>
              <a:t>Gate</a:t>
            </a:r>
          </a:p>
          <a:p>
            <a:endParaRPr lang="en-US" sz="2800" b="1" dirty="0">
              <a:solidFill>
                <a:srgbClr val="292929"/>
              </a:solidFill>
              <a:latin typeface="sohne"/>
            </a:endParaRPr>
          </a:p>
          <a:p>
            <a:pPr marL="342900" indent="-342900">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To update the cell state, we have the input gate.</a:t>
            </a:r>
          </a:p>
          <a:p>
            <a:pPr marL="342900" indent="-342900">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 First, we pass the previous hidden state and current input into a sigmoid function. That decides which values will be updated by transforming the values to be between 0 and 1. </a:t>
            </a:r>
          </a:p>
          <a:p>
            <a:pPr marL="342900" indent="-342900">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0 means not important, and 1 means important. </a:t>
            </a:r>
          </a:p>
          <a:p>
            <a:pPr marL="342900" indent="-342900">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You also pass the hidden state and current input into the </a:t>
            </a:r>
            <a:r>
              <a:rPr lang="en-US" sz="2000" dirty="0" err="1">
                <a:solidFill>
                  <a:schemeClr val="tx1">
                    <a:lumMod val="65000"/>
                    <a:lumOff val="35000"/>
                  </a:schemeClr>
                </a:solidFill>
                <a:latin typeface="SF Pro Display" panose="00000400000000000000" pitchFamily="2" charset="0"/>
                <a:ea typeface="SF Pro Display" panose="00000400000000000000" pitchFamily="2" charset="0"/>
              </a:rPr>
              <a:t>tanh</a:t>
            </a: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 function to squish values between -1 and 1 to help regulate the network. </a:t>
            </a:r>
          </a:p>
          <a:p>
            <a:pPr marL="342900" indent="-342900">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Then you multiply the </a:t>
            </a:r>
            <a:r>
              <a:rPr lang="en-US" sz="2000" dirty="0" err="1">
                <a:solidFill>
                  <a:schemeClr val="tx1">
                    <a:lumMod val="65000"/>
                    <a:lumOff val="35000"/>
                  </a:schemeClr>
                </a:solidFill>
                <a:latin typeface="SF Pro Display" panose="00000400000000000000" pitchFamily="2" charset="0"/>
                <a:ea typeface="SF Pro Display" panose="00000400000000000000" pitchFamily="2" charset="0"/>
              </a:rPr>
              <a:t>tanh</a:t>
            </a: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 output with the sigmoid output. The sigmoid output will decide which information is important to keep from the </a:t>
            </a:r>
            <a:r>
              <a:rPr lang="en-US" sz="2000" dirty="0" err="1">
                <a:solidFill>
                  <a:schemeClr val="tx1">
                    <a:lumMod val="65000"/>
                    <a:lumOff val="35000"/>
                  </a:schemeClr>
                </a:solidFill>
                <a:latin typeface="SF Pro Display" panose="00000400000000000000" pitchFamily="2" charset="0"/>
                <a:ea typeface="SF Pro Display" panose="00000400000000000000" pitchFamily="2" charset="0"/>
              </a:rPr>
              <a:t>tanh</a:t>
            </a: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 output.</a:t>
            </a:r>
            <a:endParaRPr lang="en-US" sz="2000" dirty="0">
              <a:solidFill>
                <a:schemeClr val="tx1">
                  <a:lumMod val="65000"/>
                  <a:lumOff val="35000"/>
                </a:schemeClr>
              </a:solidFill>
              <a:latin typeface="SF Pro Display" panose="00000400000000000000" pitchFamily="2" charset="0"/>
              <a:ea typeface="SF Pro Display" panose="00000400000000000000" pitchFamily="2" charset="0"/>
            </a:endParaRPr>
          </a:p>
        </p:txBody>
      </p:sp>
      <p:pic>
        <p:nvPicPr>
          <p:cNvPr id="3" name="Picture 2">
            <a:extLst>
              <a:ext uri="{FF2B5EF4-FFF2-40B4-BE49-F238E27FC236}">
                <a16:creationId xmlns:a16="http://schemas.microsoft.com/office/drawing/2014/main" id="{158E5454-42F2-48CB-B3A6-71CB9541C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2285" y="3857372"/>
            <a:ext cx="7154364" cy="3000628"/>
          </a:xfrm>
          <a:prstGeom prst="rect">
            <a:avLst/>
          </a:prstGeom>
        </p:spPr>
      </p:pic>
    </p:spTree>
    <p:extLst>
      <p:ext uri="{BB962C8B-B14F-4D97-AF65-F5344CB8AC3E}">
        <p14:creationId xmlns:p14="http://schemas.microsoft.com/office/powerpoint/2010/main" val="590458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199" y="440679"/>
            <a:ext cx="10907486" cy="3416320"/>
          </a:xfrm>
          <a:prstGeom prst="rect">
            <a:avLst/>
          </a:prstGeom>
        </p:spPr>
        <p:txBody>
          <a:bodyPr wrap="square">
            <a:spAutoFit/>
          </a:bodyPr>
          <a:lstStyle/>
          <a:p>
            <a:r>
              <a:rPr lang="en-US" sz="2800" b="1" dirty="0">
                <a:solidFill>
                  <a:srgbClr val="292929"/>
                </a:solidFill>
                <a:latin typeface="SF Pro Display bold" panose="00000800000000000000" pitchFamily="2" charset="0"/>
                <a:ea typeface="SF Pro Display bold" panose="00000800000000000000" pitchFamily="2" charset="0"/>
              </a:rPr>
              <a:t>3.Output </a:t>
            </a:r>
            <a:r>
              <a:rPr lang="en-US" sz="2800" b="1" dirty="0" smtClean="0">
                <a:solidFill>
                  <a:srgbClr val="292929"/>
                </a:solidFill>
                <a:latin typeface="SF Pro Display bold" panose="00000800000000000000" pitchFamily="2" charset="0"/>
                <a:ea typeface="SF Pro Display bold" panose="00000800000000000000" pitchFamily="2" charset="0"/>
              </a:rPr>
              <a:t>Gate</a:t>
            </a:r>
          </a:p>
          <a:p>
            <a:endParaRPr lang="en-US" sz="2800" b="1" dirty="0">
              <a:solidFill>
                <a:srgbClr val="292929"/>
              </a:solidFill>
              <a:latin typeface="SF Pro Display bold" panose="00000800000000000000" pitchFamily="2" charset="0"/>
              <a:ea typeface="SF Pro Display bold" panose="00000800000000000000" pitchFamily="2" charset="0"/>
            </a:endParaRPr>
          </a:p>
          <a:p>
            <a:r>
              <a:rPr lang="en-US" sz="2000" dirty="0">
                <a:solidFill>
                  <a:schemeClr val="tx1">
                    <a:lumMod val="65000"/>
                    <a:lumOff val="35000"/>
                  </a:schemeClr>
                </a:solidFill>
                <a:latin typeface="SF Pro Display" panose="00000400000000000000" pitchFamily="2" charset="0"/>
                <a:ea typeface="SF Pro Display" panose="00000400000000000000" pitchFamily="2" charset="0"/>
              </a:rPr>
              <a:t>The output gate decides what the next hidden state should be. </a:t>
            </a:r>
          </a:p>
          <a:p>
            <a:r>
              <a:rPr lang="en-US" sz="2000" dirty="0">
                <a:solidFill>
                  <a:schemeClr val="tx1">
                    <a:lumMod val="65000"/>
                    <a:lumOff val="35000"/>
                  </a:schemeClr>
                </a:solidFill>
                <a:latin typeface="SF Pro Display" panose="00000400000000000000" pitchFamily="2" charset="0"/>
                <a:ea typeface="SF Pro Display" panose="00000400000000000000" pitchFamily="2" charset="0"/>
              </a:rPr>
              <a:t>The hidden state contains information on previous inputs. The hidden state is also used for predictions. </a:t>
            </a:r>
          </a:p>
          <a:p>
            <a:r>
              <a:rPr lang="en-US" sz="2000" dirty="0">
                <a:solidFill>
                  <a:schemeClr val="tx1">
                    <a:lumMod val="65000"/>
                    <a:lumOff val="35000"/>
                  </a:schemeClr>
                </a:solidFill>
                <a:latin typeface="SF Pro Display" panose="00000400000000000000" pitchFamily="2" charset="0"/>
                <a:ea typeface="SF Pro Display" panose="00000400000000000000" pitchFamily="2" charset="0"/>
              </a:rPr>
              <a:t>First, we pass the previous hidden state and the current input into a sigmoid function. Then we pass the newly modified cell state to the </a:t>
            </a:r>
            <a:r>
              <a:rPr lang="en-US" sz="2000" dirty="0" err="1">
                <a:solidFill>
                  <a:schemeClr val="tx1">
                    <a:lumMod val="65000"/>
                    <a:lumOff val="35000"/>
                  </a:schemeClr>
                </a:solidFill>
                <a:latin typeface="SF Pro Display" panose="00000400000000000000" pitchFamily="2" charset="0"/>
                <a:ea typeface="SF Pro Display" panose="00000400000000000000" pitchFamily="2" charset="0"/>
              </a:rPr>
              <a:t>tanh</a:t>
            </a: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 function. </a:t>
            </a:r>
          </a:p>
          <a:p>
            <a:r>
              <a:rPr lang="en-US" sz="2000" dirty="0">
                <a:solidFill>
                  <a:schemeClr val="tx1">
                    <a:lumMod val="65000"/>
                    <a:lumOff val="35000"/>
                  </a:schemeClr>
                </a:solidFill>
                <a:latin typeface="SF Pro Display" panose="00000400000000000000" pitchFamily="2" charset="0"/>
                <a:ea typeface="SF Pro Display" panose="00000400000000000000" pitchFamily="2" charset="0"/>
              </a:rPr>
              <a:t>We multiply the </a:t>
            </a:r>
            <a:r>
              <a:rPr lang="en-US" sz="2000" dirty="0" err="1">
                <a:solidFill>
                  <a:schemeClr val="tx1">
                    <a:lumMod val="65000"/>
                    <a:lumOff val="35000"/>
                  </a:schemeClr>
                </a:solidFill>
                <a:latin typeface="SF Pro Display" panose="00000400000000000000" pitchFamily="2" charset="0"/>
                <a:ea typeface="SF Pro Display" panose="00000400000000000000" pitchFamily="2" charset="0"/>
              </a:rPr>
              <a:t>tanh</a:t>
            </a: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 output with the sigmoid output to decide what information the hidden state should carry. </a:t>
            </a:r>
          </a:p>
          <a:p>
            <a:r>
              <a:rPr lang="en-US" sz="2000" dirty="0">
                <a:solidFill>
                  <a:schemeClr val="tx1">
                    <a:lumMod val="65000"/>
                    <a:lumOff val="35000"/>
                  </a:schemeClr>
                </a:solidFill>
                <a:latin typeface="SF Pro Display" panose="00000400000000000000" pitchFamily="2" charset="0"/>
                <a:ea typeface="SF Pro Display" panose="00000400000000000000" pitchFamily="2" charset="0"/>
              </a:rPr>
              <a:t>The output is the hidden state. The new cell state and the new hidden is then carried over to the next time </a:t>
            </a:r>
          </a:p>
        </p:txBody>
      </p:sp>
      <p:pic>
        <p:nvPicPr>
          <p:cNvPr id="3" name="Picture 2">
            <a:extLst>
              <a:ext uri="{FF2B5EF4-FFF2-40B4-BE49-F238E27FC236}">
                <a16:creationId xmlns:a16="http://schemas.microsoft.com/office/drawing/2014/main" id="{F70AFAF6-B2AA-4CF0-AE85-BA5855BB8C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7715" y="3856999"/>
            <a:ext cx="5926454" cy="2746834"/>
          </a:xfrm>
          <a:prstGeom prst="rect">
            <a:avLst/>
          </a:prstGeom>
        </p:spPr>
      </p:pic>
    </p:spTree>
    <p:extLst>
      <p:ext uri="{BB962C8B-B14F-4D97-AF65-F5344CB8AC3E}">
        <p14:creationId xmlns:p14="http://schemas.microsoft.com/office/powerpoint/2010/main" val="2122144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6554" y="659698"/>
            <a:ext cx="7629012" cy="707886"/>
          </a:xfrm>
          <a:prstGeom prst="rect">
            <a:avLst/>
          </a:prstGeom>
          <a:noFill/>
        </p:spPr>
        <p:txBody>
          <a:bodyPr wrap="none" rtlCol="0">
            <a:spAutoFit/>
          </a:bodyPr>
          <a:lstStyle/>
          <a:p>
            <a:r>
              <a:rPr lang="en-IN" sz="4000" dirty="0" smtClean="0">
                <a:solidFill>
                  <a:schemeClr val="tx1">
                    <a:lumMod val="75000"/>
                    <a:lumOff val="25000"/>
                  </a:schemeClr>
                </a:solidFill>
                <a:latin typeface="SF Pro Display bold" panose="00000800000000000000" pitchFamily="2" charset="0"/>
                <a:ea typeface="SF Pro Display bold" panose="00000800000000000000" pitchFamily="2" charset="0"/>
              </a:rPr>
              <a:t>Drawbacks of </a:t>
            </a:r>
            <a:r>
              <a:rPr lang="en-IN" sz="4000" dirty="0">
                <a:solidFill>
                  <a:schemeClr val="tx1">
                    <a:lumMod val="75000"/>
                    <a:lumOff val="25000"/>
                  </a:schemeClr>
                </a:solidFill>
                <a:latin typeface="SF Pro Display bold" panose="00000800000000000000" pitchFamily="2" charset="0"/>
                <a:ea typeface="SF Pro Display bold" panose="00000800000000000000" pitchFamily="2" charset="0"/>
              </a:rPr>
              <a:t>P</a:t>
            </a:r>
            <a:r>
              <a:rPr lang="en-IN" sz="4000" dirty="0" smtClean="0">
                <a:solidFill>
                  <a:schemeClr val="tx1">
                    <a:lumMod val="75000"/>
                    <a:lumOff val="25000"/>
                  </a:schemeClr>
                </a:solidFill>
                <a:latin typeface="SF Pro Display bold" panose="00000800000000000000" pitchFamily="2" charset="0"/>
                <a:ea typeface="SF Pro Display bold" panose="00000800000000000000" pitchFamily="2" charset="0"/>
              </a:rPr>
              <a:t>roposed </a:t>
            </a:r>
            <a:r>
              <a:rPr lang="en-IN" sz="4000" dirty="0">
                <a:solidFill>
                  <a:schemeClr val="tx1">
                    <a:lumMod val="75000"/>
                    <a:lumOff val="25000"/>
                  </a:schemeClr>
                </a:solidFill>
                <a:latin typeface="SF Pro Display bold" panose="00000800000000000000" pitchFamily="2" charset="0"/>
                <a:ea typeface="SF Pro Display bold" panose="00000800000000000000" pitchFamily="2" charset="0"/>
              </a:rPr>
              <a:t>S</a:t>
            </a:r>
            <a:r>
              <a:rPr lang="en-IN" sz="4000" dirty="0" smtClean="0">
                <a:solidFill>
                  <a:schemeClr val="tx1">
                    <a:lumMod val="75000"/>
                    <a:lumOff val="25000"/>
                  </a:schemeClr>
                </a:solidFill>
                <a:latin typeface="SF Pro Display bold" panose="00000800000000000000" pitchFamily="2" charset="0"/>
                <a:ea typeface="SF Pro Display bold" panose="00000800000000000000" pitchFamily="2" charset="0"/>
              </a:rPr>
              <a:t>ystem</a:t>
            </a:r>
            <a:endParaRPr lang="en-US" sz="4000" dirty="0">
              <a:solidFill>
                <a:schemeClr val="tx1">
                  <a:lumMod val="75000"/>
                  <a:lumOff val="25000"/>
                </a:schemeClr>
              </a:solidFill>
              <a:latin typeface="SF Pro Display bold" panose="00000800000000000000" pitchFamily="2" charset="0"/>
              <a:ea typeface="SF Pro Display bold" panose="00000800000000000000" pitchFamily="2" charset="0"/>
            </a:endParaRPr>
          </a:p>
        </p:txBody>
      </p:sp>
      <p:sp>
        <p:nvSpPr>
          <p:cNvPr id="2" name="Rectangle 1"/>
          <p:cNvSpPr/>
          <p:nvPr/>
        </p:nvSpPr>
        <p:spPr>
          <a:xfrm>
            <a:off x="606554" y="1616337"/>
            <a:ext cx="9752292" cy="3386183"/>
          </a:xfrm>
          <a:prstGeom prst="rect">
            <a:avLst/>
          </a:prstGeom>
        </p:spPr>
        <p:txBody>
          <a:bodyPr wrap="square">
            <a:spAutoFit/>
          </a:bodyPr>
          <a:lstStyle/>
          <a:p>
            <a:pPr marL="285750" indent="-285750">
              <a:lnSpc>
                <a:spcPct val="200000"/>
              </a:lnSpc>
              <a:spcBef>
                <a:spcPts val="1200"/>
              </a:spcBef>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GDP is a macro economic indicator is dependent on many factors which are not included in the feature set.</a:t>
            </a:r>
          </a:p>
          <a:p>
            <a:pPr marL="285750" indent="-285750">
              <a:lnSpc>
                <a:spcPct val="200000"/>
              </a:lnSpc>
              <a:spcBef>
                <a:spcPts val="1200"/>
              </a:spcBef>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Productivity from primary sector is highly uncertain as agriculture gets affected by seasonal changes and natural calamities.</a:t>
            </a:r>
          </a:p>
          <a:p>
            <a:pPr marL="285750" indent="-285750">
              <a:lnSpc>
                <a:spcPct val="200000"/>
              </a:lnSpc>
              <a:spcBef>
                <a:spcPts val="1200"/>
              </a:spcBef>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Requires too much computational resources and time</a:t>
            </a:r>
            <a:endParaRPr lang="en-US" sz="2000" dirty="0">
              <a:solidFill>
                <a:schemeClr val="tx1">
                  <a:lumMod val="65000"/>
                  <a:lumOff val="35000"/>
                </a:schemeClr>
              </a:solidFill>
              <a:latin typeface="SF Pro Display" panose="00000400000000000000" pitchFamily="2" charset="0"/>
              <a:ea typeface="SF Pro Display" panose="00000400000000000000" pitchFamily="2" charset="0"/>
            </a:endParaRPr>
          </a:p>
        </p:txBody>
      </p:sp>
    </p:spTree>
    <p:extLst>
      <p:ext uri="{BB962C8B-B14F-4D97-AF65-F5344CB8AC3E}">
        <p14:creationId xmlns:p14="http://schemas.microsoft.com/office/powerpoint/2010/main" val="23385328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2039" y="1704702"/>
            <a:ext cx="11425789" cy="3293209"/>
          </a:xfrm>
          <a:prstGeom prst="rect">
            <a:avLst/>
          </a:prstGeom>
          <a:noFill/>
        </p:spPr>
        <p:txBody>
          <a:bodyPr wrap="square" rtlCol="0">
            <a:spAutoFit/>
          </a:bodyPr>
          <a:lstStyle/>
          <a:p>
            <a:pPr marL="342900" indent="-342900">
              <a:spcAft>
                <a:spcPts val="2400"/>
              </a:spcAft>
              <a:buFont typeface="Arial" panose="020B0604020202020204" pitchFamily="34" charset="0"/>
              <a:buChar char="•"/>
            </a:pPr>
            <a:r>
              <a:rPr lang="en-US" dirty="0">
                <a:solidFill>
                  <a:schemeClr val="tx1">
                    <a:lumMod val="65000"/>
                    <a:lumOff val="35000"/>
                  </a:schemeClr>
                </a:solidFill>
                <a:latin typeface="SF Pro Display" panose="00000400000000000000" pitchFamily="2" charset="0"/>
                <a:ea typeface="SF Pro Display" panose="00000400000000000000" pitchFamily="2" charset="0"/>
              </a:rPr>
              <a:t>So far we done preprocessing or cleaning the data and making feature sets for the future use.</a:t>
            </a:r>
          </a:p>
          <a:p>
            <a:pPr marL="285750" indent="-285750">
              <a:spcAft>
                <a:spcPts val="2400"/>
              </a:spcAft>
              <a:buFont typeface="Arial" panose="020B0604020202020204" pitchFamily="34" charset="0"/>
              <a:buChar char="•"/>
            </a:pPr>
            <a:r>
              <a:rPr lang="en-US" dirty="0">
                <a:solidFill>
                  <a:schemeClr val="tx1">
                    <a:lumMod val="65000"/>
                    <a:lumOff val="35000"/>
                  </a:schemeClr>
                </a:solidFill>
                <a:latin typeface="SF Pro Display" panose="00000400000000000000" pitchFamily="2" charset="0"/>
                <a:ea typeface="SF Pro Display" panose="00000400000000000000" pitchFamily="2" charset="0"/>
              </a:rPr>
              <a:t>Our next step is selecting the effective machine learning model or deep learning model which gives accurate output.</a:t>
            </a:r>
          </a:p>
          <a:p>
            <a:pPr marL="285750" indent="-285750">
              <a:spcAft>
                <a:spcPts val="2400"/>
              </a:spcAft>
              <a:buFont typeface="Arial" panose="020B0604020202020204" pitchFamily="34" charset="0"/>
              <a:buChar char="•"/>
            </a:pPr>
            <a:r>
              <a:rPr lang="en-US" dirty="0">
                <a:solidFill>
                  <a:schemeClr val="tx1">
                    <a:lumMod val="65000"/>
                    <a:lumOff val="35000"/>
                  </a:schemeClr>
                </a:solidFill>
                <a:latin typeface="SF Pro Display" panose="00000400000000000000" pitchFamily="2" charset="0"/>
                <a:ea typeface="SF Pro Display" panose="00000400000000000000" pitchFamily="2" charset="0"/>
              </a:rPr>
              <a:t>Train and test data splitting</a:t>
            </a:r>
          </a:p>
          <a:p>
            <a:pPr marL="285750" indent="-285750">
              <a:spcAft>
                <a:spcPts val="2400"/>
              </a:spcAft>
              <a:buFont typeface="Arial" panose="020B0604020202020204" pitchFamily="34" charset="0"/>
              <a:buChar char="•"/>
            </a:pPr>
            <a:r>
              <a:rPr lang="en-US" dirty="0">
                <a:solidFill>
                  <a:schemeClr val="tx1">
                    <a:lumMod val="65000"/>
                    <a:lumOff val="35000"/>
                  </a:schemeClr>
                </a:solidFill>
                <a:latin typeface="SF Pro Display" panose="00000400000000000000" pitchFamily="2" charset="0"/>
                <a:ea typeface="SF Pro Display" panose="00000400000000000000" pitchFamily="2" charset="0"/>
              </a:rPr>
              <a:t>Prediction</a:t>
            </a:r>
          </a:p>
          <a:p>
            <a:pPr marL="285750" indent="-285750">
              <a:spcAft>
                <a:spcPts val="2400"/>
              </a:spcAft>
              <a:buFont typeface="Arial" panose="020B0604020202020204" pitchFamily="34" charset="0"/>
              <a:buChar char="•"/>
            </a:pPr>
            <a:r>
              <a:rPr lang="en-US" dirty="0">
                <a:solidFill>
                  <a:schemeClr val="tx1">
                    <a:lumMod val="65000"/>
                    <a:lumOff val="35000"/>
                  </a:schemeClr>
                </a:solidFill>
                <a:latin typeface="SF Pro Display" panose="00000400000000000000" pitchFamily="2" charset="0"/>
                <a:ea typeface="SF Pro Display" panose="00000400000000000000" pitchFamily="2" charset="0"/>
              </a:rPr>
              <a:t>Tuning it for increasing the accuracy</a:t>
            </a:r>
          </a:p>
          <a:p>
            <a:pPr marL="285750" indent="-285750">
              <a:spcAft>
                <a:spcPts val="2400"/>
              </a:spcAft>
              <a:buFont typeface="Arial" panose="020B0604020202020204" pitchFamily="34" charset="0"/>
              <a:buChar char="•"/>
            </a:pPr>
            <a:r>
              <a:rPr lang="en-US" dirty="0">
                <a:solidFill>
                  <a:schemeClr val="tx1">
                    <a:lumMod val="65000"/>
                    <a:lumOff val="35000"/>
                  </a:schemeClr>
                </a:solidFill>
                <a:latin typeface="SF Pro Display" panose="00000400000000000000" pitchFamily="2" charset="0"/>
                <a:ea typeface="SF Pro Display" panose="00000400000000000000" pitchFamily="2" charset="0"/>
              </a:rPr>
              <a:t>Final conclusion</a:t>
            </a:r>
          </a:p>
        </p:txBody>
      </p:sp>
      <p:sp>
        <p:nvSpPr>
          <p:cNvPr id="3" name="TextBox 2"/>
          <p:cNvSpPr txBox="1"/>
          <p:nvPr/>
        </p:nvSpPr>
        <p:spPr>
          <a:xfrm>
            <a:off x="592039" y="514556"/>
            <a:ext cx="7980070" cy="707886"/>
          </a:xfrm>
          <a:prstGeom prst="rect">
            <a:avLst/>
          </a:prstGeom>
          <a:noFill/>
        </p:spPr>
        <p:txBody>
          <a:bodyPr wrap="none" rtlCol="0">
            <a:spAutoFit/>
          </a:bodyPr>
          <a:lstStyle/>
          <a:p>
            <a:r>
              <a:rPr lang="en-IN" sz="4000" dirty="0" smtClean="0">
                <a:solidFill>
                  <a:schemeClr val="tx1">
                    <a:lumMod val="75000"/>
                    <a:lumOff val="25000"/>
                  </a:schemeClr>
                </a:solidFill>
                <a:latin typeface="SF Pro Display bold" panose="00000800000000000000" pitchFamily="2" charset="0"/>
                <a:ea typeface="SF Pro Display bold" panose="00000800000000000000" pitchFamily="2" charset="0"/>
              </a:rPr>
              <a:t>Future Work on Proposed System</a:t>
            </a:r>
            <a:endParaRPr lang="en-US" sz="4000" dirty="0">
              <a:solidFill>
                <a:schemeClr val="tx1">
                  <a:lumMod val="75000"/>
                  <a:lumOff val="25000"/>
                </a:schemeClr>
              </a:solidFill>
              <a:latin typeface="SF Pro Display bold" panose="00000800000000000000" pitchFamily="2" charset="0"/>
              <a:ea typeface="SF Pro Display bold" panose="00000800000000000000" pitchFamily="2" charset="0"/>
            </a:endParaRPr>
          </a:p>
        </p:txBody>
      </p:sp>
    </p:spTree>
    <p:extLst>
      <p:ext uri="{BB962C8B-B14F-4D97-AF65-F5344CB8AC3E}">
        <p14:creationId xmlns:p14="http://schemas.microsoft.com/office/powerpoint/2010/main" val="40766194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6554" y="659698"/>
            <a:ext cx="2917786" cy="707886"/>
          </a:xfrm>
          <a:prstGeom prst="rect">
            <a:avLst/>
          </a:prstGeom>
          <a:noFill/>
        </p:spPr>
        <p:txBody>
          <a:bodyPr wrap="none" rtlCol="0">
            <a:spAutoFit/>
          </a:bodyPr>
          <a:lstStyle/>
          <a:p>
            <a:r>
              <a:rPr lang="en-IN" sz="4000" dirty="0">
                <a:solidFill>
                  <a:schemeClr val="tx1">
                    <a:lumMod val="75000"/>
                    <a:lumOff val="25000"/>
                  </a:schemeClr>
                </a:solidFill>
                <a:latin typeface="SF Pro Display bold" panose="00000800000000000000" pitchFamily="2" charset="0"/>
                <a:ea typeface="SF Pro Display bold" panose="00000800000000000000" pitchFamily="2" charset="0"/>
              </a:rPr>
              <a:t>Conclusion</a:t>
            </a:r>
            <a:r>
              <a:rPr lang="en-IN" sz="4000" cap="all" dirty="0">
                <a:solidFill>
                  <a:schemeClr val="tx1">
                    <a:lumMod val="75000"/>
                    <a:lumOff val="25000"/>
                  </a:schemeClr>
                </a:solidFill>
                <a:latin typeface="Isidora Sans Black" panose="00000A00000000000000" pitchFamily="2" charset="0"/>
              </a:rPr>
              <a:t> </a:t>
            </a:r>
            <a:endParaRPr lang="en-US" sz="4000" cap="all" dirty="0">
              <a:solidFill>
                <a:schemeClr val="tx1">
                  <a:lumMod val="75000"/>
                  <a:lumOff val="25000"/>
                </a:schemeClr>
              </a:solidFill>
              <a:latin typeface="Isidora Sans Black" panose="00000A00000000000000" pitchFamily="2" charset="0"/>
            </a:endParaRPr>
          </a:p>
        </p:txBody>
      </p:sp>
      <p:sp>
        <p:nvSpPr>
          <p:cNvPr id="4" name="Rectangle 3"/>
          <p:cNvSpPr/>
          <p:nvPr/>
        </p:nvSpPr>
        <p:spPr>
          <a:xfrm>
            <a:off x="606554" y="2143878"/>
            <a:ext cx="11325497" cy="3730317"/>
          </a:xfrm>
          <a:prstGeom prst="rect">
            <a:avLst/>
          </a:prstGeom>
        </p:spPr>
        <p:txBody>
          <a:bodyPr wrap="square">
            <a:spAutoFit/>
          </a:bodyPr>
          <a:lstStyle/>
          <a:p>
            <a:pPr marL="342900" lvl="0" indent="-342900">
              <a:lnSpc>
                <a:spcPct val="150000"/>
              </a:lnSpc>
              <a:buFont typeface="Symbol" panose="05050102010706020507" pitchFamily="18" charset="2"/>
              <a:buChar char=""/>
            </a:pPr>
            <a:r>
              <a:rPr lang="en-IN" sz="2000" dirty="0">
                <a:solidFill>
                  <a:schemeClr val="tx1">
                    <a:lumMod val="65000"/>
                    <a:lumOff val="35000"/>
                  </a:schemeClr>
                </a:solidFill>
                <a:latin typeface="SF Pro Display" panose="00000400000000000000" pitchFamily="2" charset="0"/>
                <a:ea typeface="SF Pro Display" panose="00000400000000000000" pitchFamily="2" charset="0"/>
              </a:rPr>
              <a:t>Applications using Machine Learning are transforming our daily life.</a:t>
            </a:r>
          </a:p>
          <a:p>
            <a:pPr marL="342900" lvl="0" indent="-342900">
              <a:lnSpc>
                <a:spcPct val="150000"/>
              </a:lnSpc>
              <a:buFont typeface="Symbol" panose="05050102010706020507" pitchFamily="18" charset="2"/>
              <a:buChar char=""/>
            </a:pPr>
            <a:r>
              <a:rPr lang="en-IN" sz="2000" dirty="0">
                <a:solidFill>
                  <a:schemeClr val="tx1">
                    <a:lumMod val="65000"/>
                    <a:lumOff val="35000"/>
                  </a:schemeClr>
                </a:solidFill>
                <a:latin typeface="SF Pro Display" panose="00000400000000000000" pitchFamily="2" charset="0"/>
                <a:ea typeface="SF Pro Display" panose="00000400000000000000" pitchFamily="2" charset="0"/>
              </a:rPr>
              <a:t>ML methods have recently been proposed as alternatives to time series regression models being typically used.</a:t>
            </a:r>
          </a:p>
          <a:p>
            <a:pPr marL="342900" lvl="0" indent="-342900">
              <a:lnSpc>
                <a:spcPct val="150000"/>
              </a:lnSpc>
              <a:buFont typeface="Symbol" panose="05050102010706020507" pitchFamily="18" charset="2"/>
              <a:buChar char=""/>
            </a:pPr>
            <a:r>
              <a:rPr lang="en-IN" sz="2000" dirty="0">
                <a:solidFill>
                  <a:schemeClr val="tx1">
                    <a:lumMod val="65000"/>
                    <a:lumOff val="35000"/>
                  </a:schemeClr>
                </a:solidFill>
                <a:latin typeface="SF Pro Display" panose="00000400000000000000" pitchFamily="2" charset="0"/>
                <a:ea typeface="SF Pro Display" panose="00000400000000000000" pitchFamily="2" charset="0"/>
              </a:rPr>
              <a:t>Machine Learning algorithms outperform the statistical benchmarks.</a:t>
            </a:r>
          </a:p>
          <a:p>
            <a:pPr marL="342900" lvl="0" indent="-342900">
              <a:lnSpc>
                <a:spcPct val="150000"/>
              </a:lnSpc>
              <a:buFont typeface="Symbol" panose="05050102010706020507" pitchFamily="18" charset="2"/>
              <a:buChar char=""/>
            </a:pPr>
            <a:r>
              <a:rPr lang="en-IN" sz="2000" dirty="0">
                <a:solidFill>
                  <a:schemeClr val="tx1">
                    <a:lumMod val="65000"/>
                    <a:lumOff val="35000"/>
                  </a:schemeClr>
                </a:solidFill>
                <a:latin typeface="SF Pro Display" panose="00000400000000000000" pitchFamily="2" charset="0"/>
                <a:ea typeface="SF Pro Display" panose="00000400000000000000" pitchFamily="2" charset="0"/>
              </a:rPr>
              <a:t>By comparing the predictive accuracy of  each model we tried to understand which would give us a better output.</a:t>
            </a:r>
          </a:p>
          <a:p>
            <a:pPr marL="342900" lvl="0" indent="-342900">
              <a:lnSpc>
                <a:spcPct val="150000"/>
              </a:lnSpc>
              <a:buFont typeface="Symbol" panose="05050102010706020507" pitchFamily="18" charset="2"/>
              <a:buChar char=""/>
            </a:pPr>
            <a:r>
              <a:rPr lang="en-IN" sz="2000" dirty="0">
                <a:solidFill>
                  <a:schemeClr val="tx1">
                    <a:lumMod val="65000"/>
                    <a:lumOff val="35000"/>
                  </a:schemeClr>
                </a:solidFill>
                <a:latin typeface="SF Pro Display" panose="00000400000000000000" pitchFamily="2" charset="0"/>
                <a:ea typeface="SF Pro Display" panose="00000400000000000000" pitchFamily="2" charset="0"/>
              </a:rPr>
              <a:t>Deep Learning models have an edge over ML models in terms of accuracy.</a:t>
            </a:r>
          </a:p>
          <a:p>
            <a:pPr marL="342900" lvl="0" indent="-342900">
              <a:lnSpc>
                <a:spcPct val="150000"/>
              </a:lnSpc>
              <a:buFont typeface="Symbol" panose="05050102010706020507" pitchFamily="18" charset="2"/>
              <a:buChar char=""/>
            </a:pPr>
            <a:r>
              <a:rPr lang="en-IN" sz="2000" dirty="0">
                <a:solidFill>
                  <a:schemeClr val="tx1">
                    <a:lumMod val="65000"/>
                    <a:lumOff val="35000"/>
                  </a:schemeClr>
                </a:solidFill>
                <a:latin typeface="SF Pro Display" panose="00000400000000000000" pitchFamily="2" charset="0"/>
                <a:ea typeface="SF Pro Display" panose="00000400000000000000" pitchFamily="2" charset="0"/>
              </a:rPr>
              <a:t>For our future work we are going to predict </a:t>
            </a:r>
            <a:r>
              <a:rPr lang="en-IN" sz="2000" dirty="0" err="1">
                <a:solidFill>
                  <a:schemeClr val="tx1">
                    <a:lumMod val="65000"/>
                    <a:lumOff val="35000"/>
                  </a:schemeClr>
                </a:solidFill>
                <a:latin typeface="SF Pro Display" panose="00000400000000000000" pitchFamily="2" charset="0"/>
                <a:ea typeface="SF Pro Display" panose="00000400000000000000" pitchFamily="2" charset="0"/>
              </a:rPr>
              <a:t>gdp</a:t>
            </a:r>
            <a:r>
              <a:rPr lang="en-IN" sz="2000" dirty="0">
                <a:solidFill>
                  <a:schemeClr val="tx1">
                    <a:lumMod val="65000"/>
                    <a:lumOff val="35000"/>
                  </a:schemeClr>
                </a:solidFill>
                <a:latin typeface="SF Pro Display" panose="00000400000000000000" pitchFamily="2" charset="0"/>
                <a:ea typeface="SF Pro Display" panose="00000400000000000000" pitchFamily="2" charset="0"/>
              </a:rPr>
              <a:t> using LSTM a Deep Learning method.</a:t>
            </a:r>
            <a:endParaRPr lang="en-IN" sz="2000" dirty="0">
              <a:solidFill>
                <a:schemeClr val="tx1">
                  <a:lumMod val="65000"/>
                  <a:lumOff val="35000"/>
                </a:schemeClr>
              </a:solidFill>
              <a:latin typeface="SF Pro Display" panose="00000400000000000000" pitchFamily="2" charset="0"/>
              <a:ea typeface="SF Pro Display" panose="00000400000000000000" pitchFamily="2" charset="0"/>
            </a:endParaRPr>
          </a:p>
        </p:txBody>
      </p:sp>
    </p:spTree>
    <p:extLst>
      <p:ext uri="{BB962C8B-B14F-4D97-AF65-F5344CB8AC3E}">
        <p14:creationId xmlns:p14="http://schemas.microsoft.com/office/powerpoint/2010/main" val="13620918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6554" y="674212"/>
            <a:ext cx="2597186" cy="707886"/>
          </a:xfrm>
          <a:prstGeom prst="rect">
            <a:avLst/>
          </a:prstGeom>
          <a:noFill/>
        </p:spPr>
        <p:txBody>
          <a:bodyPr wrap="none" rtlCol="0">
            <a:spAutoFit/>
          </a:bodyPr>
          <a:lstStyle/>
          <a:p>
            <a:r>
              <a:rPr lang="en-IN" sz="4000" dirty="0">
                <a:solidFill>
                  <a:schemeClr val="tx1">
                    <a:lumMod val="75000"/>
                    <a:lumOff val="25000"/>
                  </a:schemeClr>
                </a:solidFill>
                <a:latin typeface="SF Pro Display bold" panose="00000800000000000000" pitchFamily="2" charset="0"/>
                <a:ea typeface="SF Pro Display bold" panose="00000800000000000000" pitchFamily="2" charset="0"/>
              </a:rPr>
              <a:t>Reference</a:t>
            </a:r>
            <a:endParaRPr lang="en-US" sz="4000" dirty="0">
              <a:solidFill>
                <a:schemeClr val="tx1">
                  <a:lumMod val="75000"/>
                  <a:lumOff val="25000"/>
                </a:schemeClr>
              </a:solidFill>
              <a:latin typeface="SF Pro Display bold" panose="00000800000000000000" pitchFamily="2" charset="0"/>
              <a:ea typeface="SF Pro Display bold" panose="00000800000000000000" pitchFamily="2" charset="0"/>
            </a:endParaRPr>
          </a:p>
        </p:txBody>
      </p:sp>
      <p:sp>
        <p:nvSpPr>
          <p:cNvPr id="3" name="TextBox 2"/>
          <p:cNvSpPr txBox="1"/>
          <p:nvPr/>
        </p:nvSpPr>
        <p:spPr>
          <a:xfrm>
            <a:off x="606554" y="1848393"/>
            <a:ext cx="11019389" cy="3768339"/>
          </a:xfrm>
          <a:prstGeom prst="rect">
            <a:avLst/>
          </a:prstGeom>
          <a:noFill/>
        </p:spPr>
        <p:txBody>
          <a:bodyPr wrap="square" rtlCol="0">
            <a:spAutoFit/>
          </a:bodyPr>
          <a:lstStyle/>
          <a:p>
            <a:pPr>
              <a:lnSpc>
                <a:spcPct val="115000"/>
              </a:lnSpc>
              <a:spcAft>
                <a:spcPts val="1000"/>
              </a:spcAft>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[1] Forecasting GDP using ARIMA and Artificial Neural Networks models under Indian environment published on  International Journal of Mathematics Trends and Technology (IJMTT) – Volume 56 Number 1- April 2018</a:t>
            </a:r>
            <a:endParaRPr lang="en-IN" sz="2000" dirty="0">
              <a:solidFill>
                <a:schemeClr val="tx1">
                  <a:lumMod val="65000"/>
                  <a:lumOff val="35000"/>
                </a:schemeClr>
              </a:solidFill>
              <a:latin typeface="SF Pro Display" panose="00000400000000000000" pitchFamily="2" charset="0"/>
              <a:ea typeface="SF Pro Display" panose="00000400000000000000" pitchFamily="2" charset="0"/>
            </a:endParaRPr>
          </a:p>
          <a:p>
            <a:pPr>
              <a:lnSpc>
                <a:spcPct val="115000"/>
              </a:lnSpc>
              <a:spcAft>
                <a:spcPts val="1000"/>
              </a:spcAft>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[2] IASSI Quarterly: Contributions to Indian Social Science, Vol. 37, Nos. 3 &amp; 4, 2018 Predicting Regional Economic Activity using Artificial Intelligence (AI) Methods: Case Study with Indian States</a:t>
            </a:r>
            <a:endParaRPr lang="en-IN" sz="2000" dirty="0">
              <a:solidFill>
                <a:schemeClr val="tx1">
                  <a:lumMod val="65000"/>
                  <a:lumOff val="35000"/>
                </a:schemeClr>
              </a:solidFill>
              <a:latin typeface="SF Pro Display" panose="00000400000000000000" pitchFamily="2" charset="0"/>
              <a:ea typeface="SF Pro Display" panose="00000400000000000000" pitchFamily="2" charset="0"/>
            </a:endParaRPr>
          </a:p>
          <a:p>
            <a:pPr>
              <a:lnSpc>
                <a:spcPct val="115000"/>
              </a:lnSpc>
              <a:spcAft>
                <a:spcPts val="1000"/>
              </a:spcAft>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[3] MPRA Paper No. 95459, posted 08 Aug 2019, </a:t>
            </a:r>
            <a:r>
              <a:rPr lang="en-US" sz="2000" dirty="0" err="1">
                <a:solidFill>
                  <a:schemeClr val="tx1">
                    <a:lumMod val="65000"/>
                    <a:lumOff val="35000"/>
                  </a:schemeClr>
                </a:solidFill>
                <a:latin typeface="SF Pro Display" panose="00000400000000000000" pitchFamily="2" charset="0"/>
                <a:ea typeface="SF Pro Display" panose="00000400000000000000" pitchFamily="2" charset="0"/>
              </a:rPr>
              <a:t>Nowcasting</a:t>
            </a: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 US GDP with artificial neural networks</a:t>
            </a:r>
            <a:endParaRPr lang="en-IN" sz="2000" dirty="0">
              <a:solidFill>
                <a:schemeClr val="tx1">
                  <a:lumMod val="65000"/>
                  <a:lumOff val="35000"/>
                </a:schemeClr>
              </a:solidFill>
              <a:latin typeface="SF Pro Display" panose="00000400000000000000" pitchFamily="2" charset="0"/>
              <a:ea typeface="SF Pro Display" panose="00000400000000000000" pitchFamily="2" charset="0"/>
            </a:endParaRPr>
          </a:p>
          <a:p>
            <a:pPr>
              <a:lnSpc>
                <a:spcPct val="115000"/>
              </a:lnSpc>
              <a:spcAft>
                <a:spcPts val="1000"/>
              </a:spcAft>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[4] Macroeconomic Indicator Forecasting with Deep Neural Networks Thomas R. Cook and  Aaron </a:t>
            </a:r>
            <a:r>
              <a:rPr lang="en-US" sz="2000" dirty="0" err="1">
                <a:solidFill>
                  <a:schemeClr val="tx1">
                    <a:lumMod val="65000"/>
                    <a:lumOff val="35000"/>
                  </a:schemeClr>
                </a:solidFill>
                <a:latin typeface="SF Pro Display" panose="00000400000000000000" pitchFamily="2" charset="0"/>
                <a:ea typeface="SF Pro Display" panose="00000400000000000000" pitchFamily="2" charset="0"/>
              </a:rPr>
              <a:t>Smalter</a:t>
            </a: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 Hall, September 29, 2017</a:t>
            </a:r>
            <a:endParaRPr lang="en-IN" sz="2000" dirty="0">
              <a:solidFill>
                <a:schemeClr val="tx1">
                  <a:lumMod val="65000"/>
                  <a:lumOff val="35000"/>
                </a:schemeClr>
              </a:solidFill>
              <a:latin typeface="SF Pro Display" panose="00000400000000000000" pitchFamily="2" charset="0"/>
              <a:ea typeface="SF Pro Display" panose="00000400000000000000" pitchFamily="2" charset="0"/>
            </a:endParaRPr>
          </a:p>
          <a:p>
            <a:pPr>
              <a:lnSpc>
                <a:spcPct val="115000"/>
              </a:lnSpc>
              <a:spcAft>
                <a:spcPts val="1000"/>
              </a:spcAft>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[5]International </a:t>
            </a:r>
            <a:r>
              <a:rPr lang="en-US" sz="2000" dirty="0" err="1">
                <a:solidFill>
                  <a:schemeClr val="tx1">
                    <a:lumMod val="65000"/>
                    <a:lumOff val="35000"/>
                  </a:schemeClr>
                </a:solidFill>
                <a:latin typeface="SF Pro Display" panose="00000400000000000000" pitchFamily="2" charset="0"/>
                <a:ea typeface="SF Pro Display" panose="00000400000000000000" pitchFamily="2" charset="0"/>
              </a:rPr>
              <a:t>Bussiness</a:t>
            </a: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 and Logistics </a:t>
            </a:r>
            <a:r>
              <a:rPr lang="en-US" sz="2000" dirty="0" err="1">
                <a:solidFill>
                  <a:schemeClr val="tx1">
                    <a:lumMod val="65000"/>
                    <a:lumOff val="35000"/>
                  </a:schemeClr>
                </a:solidFill>
                <a:latin typeface="SF Pro Display" panose="00000400000000000000" pitchFamily="2" charset="0"/>
                <a:ea typeface="SF Pro Display" panose="00000400000000000000" pitchFamily="2" charset="0"/>
              </a:rPr>
              <a:t>Thesis,october</a:t>
            </a: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 2011,GDP as a modern day economic indicator.</a:t>
            </a:r>
            <a:endParaRPr lang="en-IN" sz="2000" dirty="0">
              <a:solidFill>
                <a:schemeClr val="tx1">
                  <a:lumMod val="65000"/>
                  <a:lumOff val="35000"/>
                </a:schemeClr>
              </a:solidFill>
              <a:latin typeface="SF Pro Display" panose="00000400000000000000" pitchFamily="2" charset="0"/>
              <a:ea typeface="SF Pro Display" panose="00000400000000000000" pitchFamily="2" charset="0"/>
            </a:endParaRPr>
          </a:p>
        </p:txBody>
      </p:sp>
    </p:spTree>
    <p:extLst>
      <p:ext uri="{BB962C8B-B14F-4D97-AF65-F5344CB8AC3E}">
        <p14:creationId xmlns:p14="http://schemas.microsoft.com/office/powerpoint/2010/main" val="24563784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1603" y="2866244"/>
            <a:ext cx="3786614" cy="954107"/>
          </a:xfrm>
          <a:prstGeom prst="rect">
            <a:avLst/>
          </a:prstGeom>
          <a:noFill/>
        </p:spPr>
        <p:txBody>
          <a:bodyPr wrap="none" rtlCol="0">
            <a:spAutoFit/>
          </a:bodyPr>
          <a:lstStyle/>
          <a:p>
            <a:r>
              <a:rPr lang="pt-BR" sz="5600" b="1" dirty="0" smtClean="0">
                <a:gradFill>
                  <a:gsLst>
                    <a:gs pos="100000">
                      <a:srgbClr val="DD2476"/>
                    </a:gs>
                    <a:gs pos="0">
                      <a:srgbClr val="794397"/>
                    </a:gs>
                    <a:gs pos="100000">
                      <a:schemeClr val="accent1">
                        <a:lumMod val="45000"/>
                        <a:lumOff val="55000"/>
                      </a:schemeClr>
                    </a:gs>
                    <a:gs pos="100000">
                      <a:schemeClr val="tx2">
                        <a:lumMod val="75000"/>
                      </a:schemeClr>
                    </a:gs>
                    <a:gs pos="100000">
                      <a:schemeClr val="accent1">
                        <a:lumMod val="30000"/>
                        <a:lumOff val="70000"/>
                      </a:schemeClr>
                    </a:gs>
                  </a:gsLst>
                  <a:lin ang="2400000" scaled="0"/>
                </a:gradFill>
                <a:latin typeface="SF Pro Display bold" panose="00000800000000000000" pitchFamily="2" charset="0"/>
                <a:ea typeface="SF Pro Display bold" panose="00000800000000000000" pitchFamily="2" charset="0"/>
                <a:cs typeface="Poppins SemiBold" panose="00000700000000000000" pitchFamily="50" charset="0"/>
              </a:rPr>
              <a:t>Thank you.</a:t>
            </a:r>
          </a:p>
        </p:txBody>
      </p:sp>
    </p:spTree>
    <p:extLst>
      <p:ext uri="{BB962C8B-B14F-4D97-AF65-F5344CB8AC3E}">
        <p14:creationId xmlns:p14="http://schemas.microsoft.com/office/powerpoint/2010/main" val="32536488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7207" y="540657"/>
            <a:ext cx="1478290" cy="707886"/>
          </a:xfrm>
          <a:prstGeom prst="rect">
            <a:avLst/>
          </a:prstGeom>
          <a:noFill/>
        </p:spPr>
        <p:txBody>
          <a:bodyPr wrap="none" rtlCol="0">
            <a:spAutoFit/>
          </a:bodyPr>
          <a:lstStyle/>
          <a:p>
            <a:r>
              <a:rPr lang="en-IN" sz="4000" dirty="0" smtClean="0">
                <a:solidFill>
                  <a:schemeClr val="tx1">
                    <a:lumMod val="75000"/>
                    <a:lumOff val="25000"/>
                  </a:schemeClr>
                </a:solidFill>
                <a:latin typeface="SF Pro Display bold" panose="00000800000000000000" pitchFamily="2" charset="0"/>
                <a:ea typeface="SF Pro Display bold" panose="00000800000000000000" pitchFamily="2" charset="0"/>
              </a:rPr>
              <a:t>Index</a:t>
            </a:r>
            <a:endParaRPr lang="en-US" sz="4000" dirty="0">
              <a:solidFill>
                <a:schemeClr val="tx1">
                  <a:lumMod val="75000"/>
                  <a:lumOff val="25000"/>
                </a:schemeClr>
              </a:solidFill>
              <a:latin typeface="SF Pro Display bold" panose="00000800000000000000" pitchFamily="2" charset="0"/>
              <a:ea typeface="SF Pro Display bold" panose="00000800000000000000" pitchFamily="2" charset="0"/>
            </a:endParaRPr>
          </a:p>
        </p:txBody>
      </p:sp>
      <p:sp>
        <p:nvSpPr>
          <p:cNvPr id="3" name="TextBox 2"/>
          <p:cNvSpPr txBox="1"/>
          <p:nvPr/>
        </p:nvSpPr>
        <p:spPr>
          <a:xfrm>
            <a:off x="707207" y="1854124"/>
            <a:ext cx="5006499" cy="4093428"/>
          </a:xfrm>
          <a:prstGeom prst="rect">
            <a:avLst/>
          </a:prstGeom>
          <a:noFill/>
        </p:spPr>
        <p:txBody>
          <a:bodyPr wrap="none" rtlCol="0">
            <a:spAutoFit/>
          </a:bodyPr>
          <a:lstStyle/>
          <a:p>
            <a:pPr marL="342900" indent="-342900">
              <a:spcAft>
                <a:spcPts val="1200"/>
              </a:spcAft>
              <a:buFont typeface="+mj-lt"/>
              <a:buAutoNum type="arabicPeriod"/>
            </a:pPr>
            <a:r>
              <a:rPr lang="en-US" sz="2000" spc="150" dirty="0" smtClean="0">
                <a:solidFill>
                  <a:schemeClr val="tx1">
                    <a:lumMod val="75000"/>
                    <a:lumOff val="25000"/>
                  </a:schemeClr>
                </a:solidFill>
                <a:latin typeface="SF Pro Display" panose="00000400000000000000" pitchFamily="2" charset="0"/>
                <a:ea typeface="SF Pro Display" panose="00000400000000000000" pitchFamily="2" charset="0"/>
                <a:cs typeface="Open Sans" panose="020B0606030504020204" pitchFamily="34" charset="0"/>
              </a:rPr>
              <a:t>Introduction</a:t>
            </a:r>
          </a:p>
          <a:p>
            <a:pPr marL="342900" indent="-342900">
              <a:spcAft>
                <a:spcPts val="1200"/>
              </a:spcAft>
              <a:buFont typeface="+mj-lt"/>
              <a:buAutoNum type="arabicPeriod"/>
            </a:pPr>
            <a:r>
              <a:rPr lang="en-US" sz="2000" spc="150" dirty="0" smtClean="0">
                <a:solidFill>
                  <a:schemeClr val="tx1">
                    <a:lumMod val="75000"/>
                    <a:lumOff val="25000"/>
                  </a:schemeClr>
                </a:solidFill>
                <a:latin typeface="SF Pro Display" panose="00000400000000000000" pitchFamily="2" charset="0"/>
                <a:ea typeface="SF Pro Display" panose="00000400000000000000" pitchFamily="2" charset="0"/>
                <a:cs typeface="Open Sans" panose="020B0606030504020204" pitchFamily="34" charset="0"/>
              </a:rPr>
              <a:t>Existing system</a:t>
            </a:r>
          </a:p>
          <a:p>
            <a:pPr marL="342900" indent="-342900">
              <a:spcAft>
                <a:spcPts val="1200"/>
              </a:spcAft>
              <a:buFont typeface="+mj-lt"/>
              <a:buAutoNum type="arabicPeriod"/>
            </a:pPr>
            <a:r>
              <a:rPr lang="en-US" sz="2000" spc="150" dirty="0" smtClean="0">
                <a:solidFill>
                  <a:schemeClr val="tx1">
                    <a:lumMod val="75000"/>
                    <a:lumOff val="25000"/>
                  </a:schemeClr>
                </a:solidFill>
                <a:latin typeface="SF Pro Display" panose="00000400000000000000" pitchFamily="2" charset="0"/>
                <a:ea typeface="SF Pro Display" panose="00000400000000000000" pitchFamily="2" charset="0"/>
                <a:cs typeface="Open Sans" panose="020B0606030504020204" pitchFamily="34" charset="0"/>
              </a:rPr>
              <a:t>Proposed system</a:t>
            </a:r>
          </a:p>
          <a:p>
            <a:pPr marL="342900" indent="-342900">
              <a:spcAft>
                <a:spcPts val="1200"/>
              </a:spcAft>
              <a:buFont typeface="+mj-lt"/>
              <a:buAutoNum type="arabicPeriod"/>
            </a:pPr>
            <a:r>
              <a:rPr lang="en-US" sz="2000" spc="150" dirty="0" smtClean="0">
                <a:solidFill>
                  <a:schemeClr val="tx1">
                    <a:lumMod val="75000"/>
                    <a:lumOff val="25000"/>
                  </a:schemeClr>
                </a:solidFill>
                <a:latin typeface="SF Pro Display" panose="00000400000000000000" pitchFamily="2" charset="0"/>
                <a:ea typeface="SF Pro Display" panose="00000400000000000000" pitchFamily="2" charset="0"/>
                <a:cs typeface="Open Sans" panose="020B0606030504020204" pitchFamily="34" charset="0"/>
              </a:rPr>
              <a:t>About your proposed system</a:t>
            </a:r>
          </a:p>
          <a:p>
            <a:pPr marL="342900" indent="-342900">
              <a:spcAft>
                <a:spcPts val="1200"/>
              </a:spcAft>
              <a:buFont typeface="+mj-lt"/>
              <a:buAutoNum type="arabicPeriod"/>
            </a:pPr>
            <a:r>
              <a:rPr lang="en-US" sz="2000" spc="150" dirty="0" smtClean="0">
                <a:solidFill>
                  <a:schemeClr val="tx1">
                    <a:lumMod val="75000"/>
                    <a:lumOff val="25000"/>
                  </a:schemeClr>
                </a:solidFill>
                <a:latin typeface="SF Pro Display" panose="00000400000000000000" pitchFamily="2" charset="0"/>
                <a:ea typeface="SF Pro Display" panose="00000400000000000000" pitchFamily="2" charset="0"/>
                <a:cs typeface="Open Sans" panose="020B0606030504020204" pitchFamily="34" charset="0"/>
              </a:rPr>
              <a:t>Design</a:t>
            </a:r>
          </a:p>
          <a:p>
            <a:pPr marL="342900" indent="-342900">
              <a:spcAft>
                <a:spcPts val="1200"/>
              </a:spcAft>
              <a:buFont typeface="+mj-lt"/>
              <a:buAutoNum type="arabicPeriod"/>
            </a:pPr>
            <a:r>
              <a:rPr lang="en-US" sz="2000" spc="150" dirty="0" smtClean="0">
                <a:solidFill>
                  <a:schemeClr val="tx1">
                    <a:lumMod val="75000"/>
                    <a:lumOff val="25000"/>
                  </a:schemeClr>
                </a:solidFill>
                <a:latin typeface="SF Pro Display" panose="00000400000000000000" pitchFamily="2" charset="0"/>
                <a:ea typeface="SF Pro Display" panose="00000400000000000000" pitchFamily="2" charset="0"/>
                <a:cs typeface="Open Sans" panose="020B0606030504020204" pitchFamily="34" charset="0"/>
              </a:rPr>
              <a:t>Draw back of proposed system</a:t>
            </a:r>
          </a:p>
          <a:p>
            <a:pPr marL="342900" indent="-342900">
              <a:spcAft>
                <a:spcPts val="1200"/>
              </a:spcAft>
              <a:buFont typeface="+mj-lt"/>
              <a:buAutoNum type="arabicPeriod"/>
            </a:pPr>
            <a:r>
              <a:rPr lang="en-US" sz="2000" spc="150" dirty="0" smtClean="0">
                <a:solidFill>
                  <a:schemeClr val="tx1">
                    <a:lumMod val="75000"/>
                    <a:lumOff val="25000"/>
                  </a:schemeClr>
                </a:solidFill>
                <a:latin typeface="SF Pro Display" panose="00000400000000000000" pitchFamily="2" charset="0"/>
                <a:ea typeface="SF Pro Display" panose="00000400000000000000" pitchFamily="2" charset="0"/>
                <a:cs typeface="Open Sans" panose="020B0606030504020204" pitchFamily="34" charset="0"/>
              </a:rPr>
              <a:t>Future work on the proposed system</a:t>
            </a:r>
          </a:p>
          <a:p>
            <a:pPr marL="342900" indent="-342900">
              <a:spcAft>
                <a:spcPts val="1200"/>
              </a:spcAft>
              <a:buFont typeface="+mj-lt"/>
              <a:buAutoNum type="arabicPeriod"/>
            </a:pPr>
            <a:r>
              <a:rPr lang="en-US" sz="2000" spc="150" dirty="0" smtClean="0">
                <a:solidFill>
                  <a:schemeClr val="tx1">
                    <a:lumMod val="75000"/>
                    <a:lumOff val="25000"/>
                  </a:schemeClr>
                </a:solidFill>
                <a:latin typeface="SF Pro Display" panose="00000400000000000000" pitchFamily="2" charset="0"/>
                <a:ea typeface="SF Pro Display" panose="00000400000000000000" pitchFamily="2" charset="0"/>
                <a:cs typeface="Open Sans" panose="020B0606030504020204" pitchFamily="34" charset="0"/>
              </a:rPr>
              <a:t>Conclusion </a:t>
            </a:r>
          </a:p>
          <a:p>
            <a:pPr marL="342900" indent="-342900">
              <a:spcAft>
                <a:spcPts val="1200"/>
              </a:spcAft>
              <a:buFont typeface="+mj-lt"/>
              <a:buAutoNum type="arabicPeriod"/>
            </a:pPr>
            <a:r>
              <a:rPr lang="en-US" sz="2000" spc="150" dirty="0" smtClean="0">
                <a:solidFill>
                  <a:schemeClr val="tx1">
                    <a:lumMod val="75000"/>
                    <a:lumOff val="25000"/>
                  </a:schemeClr>
                </a:solidFill>
                <a:latin typeface="SF Pro Display" panose="00000400000000000000" pitchFamily="2" charset="0"/>
                <a:ea typeface="SF Pro Display" panose="00000400000000000000" pitchFamily="2" charset="0"/>
                <a:cs typeface="Open Sans" panose="020B0606030504020204" pitchFamily="34" charset="0"/>
              </a:rPr>
              <a:t>Reference</a:t>
            </a:r>
            <a:endParaRPr lang="en-IN" sz="2000" spc="150" dirty="0" smtClean="0">
              <a:solidFill>
                <a:schemeClr val="tx1">
                  <a:lumMod val="75000"/>
                  <a:lumOff val="25000"/>
                </a:schemeClr>
              </a:solidFill>
              <a:latin typeface="SF Pro Display" panose="00000400000000000000" pitchFamily="2" charset="0"/>
              <a:ea typeface="SF Pro Display" panose="00000400000000000000" pitchFamily="2" charset="0"/>
              <a:cs typeface="Open Sans" panose="020B0606030504020204" pitchFamily="34" charset="0"/>
            </a:endParaRPr>
          </a:p>
        </p:txBody>
      </p:sp>
    </p:spTree>
    <p:extLst>
      <p:ext uri="{BB962C8B-B14F-4D97-AF65-F5344CB8AC3E}">
        <p14:creationId xmlns:p14="http://schemas.microsoft.com/office/powerpoint/2010/main" val="2127676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6554" y="659698"/>
            <a:ext cx="3052439" cy="707886"/>
          </a:xfrm>
          <a:prstGeom prst="rect">
            <a:avLst/>
          </a:prstGeom>
          <a:noFill/>
        </p:spPr>
        <p:txBody>
          <a:bodyPr wrap="none" rtlCol="0">
            <a:spAutoFit/>
          </a:bodyPr>
          <a:lstStyle/>
          <a:p>
            <a:r>
              <a:rPr lang="en-IN" sz="4000" dirty="0">
                <a:solidFill>
                  <a:schemeClr val="tx1">
                    <a:lumMod val="75000"/>
                    <a:lumOff val="25000"/>
                  </a:schemeClr>
                </a:solidFill>
                <a:latin typeface="SF Pro Display bold" panose="00000800000000000000" pitchFamily="2" charset="0"/>
                <a:ea typeface="SF Pro Display bold" panose="00000800000000000000" pitchFamily="2" charset="0"/>
              </a:rPr>
              <a:t>I</a:t>
            </a:r>
            <a:r>
              <a:rPr lang="en-IN" sz="4000" dirty="0" smtClean="0">
                <a:solidFill>
                  <a:schemeClr val="tx1">
                    <a:lumMod val="75000"/>
                    <a:lumOff val="25000"/>
                  </a:schemeClr>
                </a:solidFill>
                <a:latin typeface="SF Pro Display bold" panose="00000800000000000000" pitchFamily="2" charset="0"/>
                <a:ea typeface="SF Pro Display bold" panose="00000800000000000000" pitchFamily="2" charset="0"/>
              </a:rPr>
              <a:t>ntroduction</a:t>
            </a:r>
            <a:endParaRPr lang="en-US" sz="4000" dirty="0">
              <a:solidFill>
                <a:schemeClr val="tx1">
                  <a:lumMod val="75000"/>
                  <a:lumOff val="25000"/>
                </a:schemeClr>
              </a:solidFill>
              <a:latin typeface="SF Pro Display bold" panose="00000800000000000000" pitchFamily="2" charset="0"/>
              <a:ea typeface="SF Pro Display bold" panose="00000800000000000000" pitchFamily="2" charset="0"/>
            </a:endParaRPr>
          </a:p>
        </p:txBody>
      </p:sp>
      <p:sp>
        <p:nvSpPr>
          <p:cNvPr id="3" name="TextBox 2"/>
          <p:cNvSpPr txBox="1"/>
          <p:nvPr/>
        </p:nvSpPr>
        <p:spPr>
          <a:xfrm>
            <a:off x="606554" y="1848393"/>
            <a:ext cx="11425789" cy="355481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rPr>
              <a:t>Forecasting macroeconomic variables is key to developing a view on a country's economic outlook. </a:t>
            </a:r>
            <a:endParaRPr lang="en-IN" sz="2000" dirty="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endParaRPr>
          </a:p>
          <a:p>
            <a:pPr marL="285750" indent="-285750">
              <a:spcAft>
                <a:spcPts val="600"/>
              </a:spcAft>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rPr>
              <a:t>GDP includes what is spent on environmental protection, healthcare, and education, but it does not include actual levels of environmental cleanliness, health, and learning. </a:t>
            </a:r>
          </a:p>
          <a:p>
            <a:pPr marL="285750" indent="-285750">
              <a:spcAft>
                <a:spcPts val="600"/>
              </a:spcAft>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rPr>
              <a:t>GDP includes the cost of buying pollution-control equipment, but it does not address whether the air and water are actually cleaner or dirtier.</a:t>
            </a:r>
          </a:p>
          <a:p>
            <a:pPr marL="285750" indent="-285750">
              <a:spcAft>
                <a:spcPts val="600"/>
              </a:spcAft>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rPr>
              <a:t>GDP includes spending on medical care, but it does not address whether life expectancy or infant mortality have risen or fallen. </a:t>
            </a:r>
          </a:p>
          <a:p>
            <a:pPr marL="285750" indent="-285750">
              <a:spcAft>
                <a:spcPts val="600"/>
              </a:spcAft>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rPr>
              <a:t>GDP counts spending on education, but it does not address directly how much of the population can read, write, or do basic mathematics. </a:t>
            </a:r>
          </a:p>
          <a:p>
            <a:pPr marL="285750" indent="-285750">
              <a:spcAft>
                <a:spcPts val="600"/>
              </a:spcAft>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rPr>
              <a:t>Overall we can say that GDP plays an immense role in the developing country like India.</a:t>
            </a:r>
            <a:endParaRPr lang="en-US" sz="2000" dirty="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endParaRPr>
          </a:p>
        </p:txBody>
      </p:sp>
    </p:spTree>
    <p:extLst>
      <p:ext uri="{BB962C8B-B14F-4D97-AF65-F5344CB8AC3E}">
        <p14:creationId xmlns:p14="http://schemas.microsoft.com/office/powerpoint/2010/main" val="1161545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6554" y="659698"/>
            <a:ext cx="3861955" cy="707886"/>
          </a:xfrm>
          <a:prstGeom prst="rect">
            <a:avLst/>
          </a:prstGeom>
          <a:noFill/>
        </p:spPr>
        <p:txBody>
          <a:bodyPr wrap="none" rtlCol="0">
            <a:spAutoFit/>
          </a:bodyPr>
          <a:lstStyle/>
          <a:p>
            <a:r>
              <a:rPr lang="en-IN" sz="4000" dirty="0" smtClean="0">
                <a:solidFill>
                  <a:schemeClr val="tx1">
                    <a:lumMod val="75000"/>
                    <a:lumOff val="25000"/>
                  </a:schemeClr>
                </a:solidFill>
                <a:latin typeface="SF Pro Display bold" panose="00000800000000000000" pitchFamily="2" charset="0"/>
                <a:ea typeface="SF Pro Display bold" panose="00000800000000000000" pitchFamily="2" charset="0"/>
              </a:rPr>
              <a:t>Existing system</a:t>
            </a:r>
            <a:endParaRPr lang="en-US" sz="4000" dirty="0">
              <a:solidFill>
                <a:schemeClr val="tx1">
                  <a:lumMod val="75000"/>
                  <a:lumOff val="25000"/>
                </a:schemeClr>
              </a:solidFill>
              <a:latin typeface="SF Pro Display bold" panose="00000800000000000000" pitchFamily="2" charset="0"/>
              <a:ea typeface="SF Pro Display bold" panose="00000800000000000000" pitchFamily="2" charset="0"/>
            </a:endParaRPr>
          </a:p>
        </p:txBody>
      </p:sp>
      <p:sp>
        <p:nvSpPr>
          <p:cNvPr id="3" name="TextBox 2"/>
          <p:cNvSpPr txBox="1"/>
          <p:nvPr/>
        </p:nvSpPr>
        <p:spPr>
          <a:xfrm>
            <a:off x="606554" y="1848393"/>
            <a:ext cx="11425789" cy="2785378"/>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rPr>
              <a:t>There has been an increasing amount of research on using large data sets to measure or predict macroeconomic indicators. The theoretical literature is adapting existing or developing new statistical and econometric methods for the analysis of large data sets with a large number of explanatory variables. </a:t>
            </a:r>
          </a:p>
          <a:p>
            <a:pPr marL="285750" indent="-285750">
              <a:spcAft>
                <a:spcPts val="600"/>
              </a:spcAft>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rPr>
              <a:t>Many of the Indian data scientists are working together to find effective Machine learning model which gives accurate results.</a:t>
            </a:r>
          </a:p>
          <a:p>
            <a:pPr marL="285750" indent="-285750">
              <a:spcAft>
                <a:spcPts val="600"/>
              </a:spcAft>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rPr>
              <a:t>There are so many effective algorithms used today, some of the algorithms gives effective results but not as much accurate. XG Boost, Light GDM, Decision Trees are effective algorithms used for GDP prediction. </a:t>
            </a:r>
          </a:p>
          <a:p>
            <a:pPr marL="285750" indent="-285750">
              <a:spcAft>
                <a:spcPts val="600"/>
              </a:spcAft>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rPr>
              <a:t>Deep learning techniques can also be used.</a:t>
            </a:r>
            <a:endParaRPr lang="en-US" sz="2000" dirty="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endParaRPr>
          </a:p>
        </p:txBody>
      </p:sp>
    </p:spTree>
    <p:extLst>
      <p:ext uri="{BB962C8B-B14F-4D97-AF65-F5344CB8AC3E}">
        <p14:creationId xmlns:p14="http://schemas.microsoft.com/office/powerpoint/2010/main" val="2707511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32895A-BF69-4910-B17C-65792004D868}"/>
              </a:ext>
            </a:extLst>
          </p:cNvPr>
          <p:cNvSpPr txBox="1">
            <a:spLocks/>
          </p:cNvSpPr>
          <p:nvPr/>
        </p:nvSpPr>
        <p:spPr>
          <a:xfrm>
            <a:off x="606554" y="1603556"/>
            <a:ext cx="10515600" cy="500625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spcBef>
                <a:spcPts val="0"/>
              </a:spcBef>
              <a:buFont typeface="Symbol" panose="05050102010706020507" pitchFamily="18" charset="2"/>
              <a:buChar char=""/>
            </a:pPr>
            <a:r>
              <a:rPr lang="en-IN" sz="2000" dirty="0" smtClean="0">
                <a:solidFill>
                  <a:schemeClr val="tx1">
                    <a:lumMod val="65000"/>
                    <a:lumOff val="35000"/>
                  </a:schemeClr>
                </a:solidFill>
                <a:latin typeface="SF Pro Display" panose="00000400000000000000" pitchFamily="2" charset="0"/>
                <a:ea typeface="SF Pro Display" panose="00000400000000000000" pitchFamily="2" charset="0"/>
              </a:rPr>
              <a:t>Accuracy is not optimum and there is still room for improvement.</a:t>
            </a:r>
          </a:p>
          <a:p>
            <a:pPr marL="342900" indent="-342900" fontAlgn="base">
              <a:lnSpc>
                <a:spcPct val="150000"/>
              </a:lnSpc>
              <a:spcBef>
                <a:spcPts val="0"/>
              </a:spcBef>
              <a:buFont typeface="Symbol" panose="05050102010706020507" pitchFamily="18" charset="2"/>
              <a:buChar char=""/>
            </a:pPr>
            <a:r>
              <a:rPr lang="en-IN" sz="2000" b="1" dirty="0" smtClean="0">
                <a:solidFill>
                  <a:schemeClr val="tx1">
                    <a:lumMod val="65000"/>
                    <a:lumOff val="35000"/>
                  </a:schemeClr>
                </a:solidFill>
                <a:latin typeface="SF Pro Display" panose="00000400000000000000" pitchFamily="2" charset="0"/>
                <a:ea typeface="SF Pro Display" panose="00000400000000000000" pitchFamily="2" charset="0"/>
              </a:rPr>
              <a:t>Focus on complete data</a:t>
            </a:r>
            <a:r>
              <a:rPr lang="en-IN" sz="2000" dirty="0" smtClean="0">
                <a:solidFill>
                  <a:schemeClr val="tx1">
                    <a:lumMod val="65000"/>
                    <a:lumOff val="35000"/>
                  </a:schemeClr>
                </a:solidFill>
                <a:latin typeface="SF Pro Display" panose="00000400000000000000" pitchFamily="2" charset="0"/>
                <a:ea typeface="SF Pro Display" panose="00000400000000000000" pitchFamily="2" charset="0"/>
              </a:rPr>
              <a:t>: missing or corrupt data is generally unsupported.</a:t>
            </a:r>
          </a:p>
          <a:p>
            <a:pPr marL="342900" indent="-342900" fontAlgn="base">
              <a:lnSpc>
                <a:spcPct val="150000"/>
              </a:lnSpc>
              <a:spcBef>
                <a:spcPts val="0"/>
              </a:spcBef>
              <a:spcAft>
                <a:spcPts val="1000"/>
              </a:spcAft>
              <a:buFont typeface="Symbol" panose="05050102010706020507" pitchFamily="18" charset="2"/>
              <a:buChar char=""/>
            </a:pPr>
            <a:r>
              <a:rPr lang="en-IN" sz="2000" b="1" dirty="0" smtClean="0">
                <a:solidFill>
                  <a:schemeClr val="tx1">
                    <a:lumMod val="65000"/>
                    <a:lumOff val="35000"/>
                  </a:schemeClr>
                </a:solidFill>
                <a:latin typeface="SF Pro Display" panose="00000400000000000000" pitchFamily="2" charset="0"/>
                <a:ea typeface="SF Pro Display" panose="00000400000000000000" pitchFamily="2" charset="0"/>
              </a:rPr>
              <a:t>Focus on linear relationships</a:t>
            </a:r>
            <a:r>
              <a:rPr lang="en-IN" sz="2000" dirty="0" smtClean="0">
                <a:solidFill>
                  <a:schemeClr val="tx1">
                    <a:lumMod val="65000"/>
                    <a:lumOff val="35000"/>
                  </a:schemeClr>
                </a:solidFill>
                <a:latin typeface="SF Pro Display" panose="00000400000000000000" pitchFamily="2" charset="0"/>
                <a:ea typeface="SF Pro Display" panose="00000400000000000000" pitchFamily="2" charset="0"/>
              </a:rPr>
              <a:t>: assuming a linear relationship excludes more complex joint distributions.</a:t>
            </a:r>
          </a:p>
          <a:p>
            <a:pPr marL="342900" indent="-342900" fontAlgn="base">
              <a:lnSpc>
                <a:spcPct val="150000"/>
              </a:lnSpc>
              <a:spcBef>
                <a:spcPts val="0"/>
              </a:spcBef>
              <a:spcAft>
                <a:spcPts val="1000"/>
              </a:spcAft>
              <a:buFont typeface="Symbol" panose="05050102010706020507" pitchFamily="18" charset="2"/>
              <a:buChar char=""/>
            </a:pPr>
            <a:r>
              <a:rPr lang="en-IN" sz="2000" b="1" dirty="0" smtClean="0">
                <a:solidFill>
                  <a:schemeClr val="tx1">
                    <a:lumMod val="65000"/>
                    <a:lumOff val="35000"/>
                  </a:schemeClr>
                </a:solidFill>
                <a:latin typeface="SF Pro Display" panose="00000400000000000000" pitchFamily="2" charset="0"/>
                <a:ea typeface="SF Pro Display" panose="00000400000000000000" pitchFamily="2" charset="0"/>
              </a:rPr>
              <a:t>Focus on fixed temporal dependence</a:t>
            </a:r>
            <a:r>
              <a:rPr lang="en-IN" sz="2000" dirty="0" smtClean="0">
                <a:solidFill>
                  <a:schemeClr val="tx1">
                    <a:lumMod val="65000"/>
                    <a:lumOff val="35000"/>
                  </a:schemeClr>
                </a:solidFill>
                <a:latin typeface="SF Pro Display" panose="00000400000000000000" pitchFamily="2" charset="0"/>
                <a:ea typeface="SF Pro Display" panose="00000400000000000000" pitchFamily="2" charset="0"/>
              </a:rPr>
              <a:t>: the relationship between observations at different times, and in turn the number of lag observations provided as input, must be diagnosed and specified.</a:t>
            </a:r>
          </a:p>
          <a:p>
            <a:pPr marL="342900" indent="-342900" fontAlgn="base">
              <a:lnSpc>
                <a:spcPct val="150000"/>
              </a:lnSpc>
              <a:spcBef>
                <a:spcPts val="0"/>
              </a:spcBef>
              <a:spcAft>
                <a:spcPts val="1000"/>
              </a:spcAft>
              <a:buFont typeface="Symbol" panose="05050102010706020507" pitchFamily="18" charset="2"/>
              <a:buChar char=""/>
            </a:pPr>
            <a:r>
              <a:rPr lang="en-IN" sz="2000" b="1" dirty="0" smtClean="0">
                <a:solidFill>
                  <a:schemeClr val="tx1">
                    <a:lumMod val="65000"/>
                    <a:lumOff val="35000"/>
                  </a:schemeClr>
                </a:solidFill>
                <a:latin typeface="SF Pro Display" panose="00000400000000000000" pitchFamily="2" charset="0"/>
                <a:ea typeface="SF Pro Display" panose="00000400000000000000" pitchFamily="2" charset="0"/>
              </a:rPr>
              <a:t>Focus on univariate data</a:t>
            </a:r>
            <a:r>
              <a:rPr lang="en-IN" sz="2000" dirty="0" smtClean="0">
                <a:solidFill>
                  <a:schemeClr val="tx1">
                    <a:lumMod val="65000"/>
                    <a:lumOff val="35000"/>
                  </a:schemeClr>
                </a:solidFill>
                <a:latin typeface="SF Pro Display" panose="00000400000000000000" pitchFamily="2" charset="0"/>
                <a:ea typeface="SF Pro Display" panose="00000400000000000000" pitchFamily="2" charset="0"/>
              </a:rPr>
              <a:t>: many real-world problems have multiple input variables.</a:t>
            </a:r>
          </a:p>
          <a:p>
            <a:pPr marL="342900" indent="-342900" fontAlgn="base">
              <a:lnSpc>
                <a:spcPct val="150000"/>
              </a:lnSpc>
              <a:spcBef>
                <a:spcPts val="0"/>
              </a:spcBef>
              <a:spcAft>
                <a:spcPts val="1000"/>
              </a:spcAft>
              <a:buFont typeface="Symbol" panose="05050102010706020507" pitchFamily="18" charset="2"/>
              <a:buChar char=""/>
            </a:pPr>
            <a:r>
              <a:rPr lang="en-IN" sz="2000" b="1" dirty="0" smtClean="0">
                <a:solidFill>
                  <a:schemeClr val="tx1">
                    <a:lumMod val="65000"/>
                    <a:lumOff val="35000"/>
                  </a:schemeClr>
                </a:solidFill>
                <a:latin typeface="SF Pro Display" panose="00000400000000000000" pitchFamily="2" charset="0"/>
                <a:ea typeface="SF Pro Display" panose="00000400000000000000" pitchFamily="2" charset="0"/>
              </a:rPr>
              <a:t>Focus on one-step forecasts</a:t>
            </a:r>
            <a:r>
              <a:rPr lang="en-IN" sz="2000" dirty="0" smtClean="0">
                <a:solidFill>
                  <a:schemeClr val="tx1">
                    <a:lumMod val="65000"/>
                    <a:lumOff val="35000"/>
                  </a:schemeClr>
                </a:solidFill>
                <a:latin typeface="SF Pro Display" panose="00000400000000000000" pitchFamily="2" charset="0"/>
                <a:ea typeface="SF Pro Display" panose="00000400000000000000" pitchFamily="2" charset="0"/>
              </a:rPr>
              <a:t>: many real-world problems require forecasts with a long time horizon </a:t>
            </a:r>
          </a:p>
          <a:p>
            <a:pPr>
              <a:spcBef>
                <a:spcPts val="0"/>
              </a:spcBef>
            </a:pPr>
            <a:endParaRPr lang="en-IN" sz="2000" dirty="0"/>
          </a:p>
        </p:txBody>
      </p:sp>
      <p:sp>
        <p:nvSpPr>
          <p:cNvPr id="4" name="TextBox 3"/>
          <p:cNvSpPr txBox="1"/>
          <p:nvPr/>
        </p:nvSpPr>
        <p:spPr>
          <a:xfrm>
            <a:off x="606554" y="659698"/>
            <a:ext cx="7176965" cy="707886"/>
          </a:xfrm>
          <a:prstGeom prst="rect">
            <a:avLst/>
          </a:prstGeom>
          <a:noFill/>
        </p:spPr>
        <p:txBody>
          <a:bodyPr wrap="none" rtlCol="0">
            <a:spAutoFit/>
          </a:bodyPr>
          <a:lstStyle/>
          <a:p>
            <a:r>
              <a:rPr lang="en-IN" sz="4000" dirty="0" smtClean="0">
                <a:solidFill>
                  <a:schemeClr val="tx1">
                    <a:lumMod val="75000"/>
                    <a:lumOff val="25000"/>
                  </a:schemeClr>
                </a:solidFill>
                <a:latin typeface="SF Pro Display bold" panose="00000800000000000000" pitchFamily="2" charset="0"/>
                <a:ea typeface="SF Pro Display bold" panose="00000800000000000000" pitchFamily="2" charset="0"/>
              </a:rPr>
              <a:t>Drawbacks of </a:t>
            </a:r>
            <a:r>
              <a:rPr lang="en-IN" sz="4000" dirty="0" smtClean="0">
                <a:solidFill>
                  <a:schemeClr val="tx1">
                    <a:lumMod val="75000"/>
                    <a:lumOff val="25000"/>
                  </a:schemeClr>
                </a:solidFill>
                <a:latin typeface="SF Pro Display bold" panose="00000800000000000000" pitchFamily="2" charset="0"/>
                <a:ea typeface="SF Pro Display bold" panose="00000800000000000000" pitchFamily="2" charset="0"/>
              </a:rPr>
              <a:t>Existing </a:t>
            </a:r>
            <a:r>
              <a:rPr lang="en-IN" sz="4000" dirty="0" smtClean="0">
                <a:solidFill>
                  <a:schemeClr val="tx1">
                    <a:lumMod val="75000"/>
                    <a:lumOff val="25000"/>
                  </a:schemeClr>
                </a:solidFill>
                <a:latin typeface="SF Pro Display bold" panose="00000800000000000000" pitchFamily="2" charset="0"/>
                <a:ea typeface="SF Pro Display bold" panose="00000800000000000000" pitchFamily="2" charset="0"/>
              </a:rPr>
              <a:t>system</a:t>
            </a:r>
            <a:endParaRPr lang="en-US" sz="4000" dirty="0">
              <a:solidFill>
                <a:schemeClr val="tx1">
                  <a:lumMod val="75000"/>
                  <a:lumOff val="25000"/>
                </a:schemeClr>
              </a:solidFill>
              <a:latin typeface="SF Pro Display bold" panose="00000800000000000000" pitchFamily="2" charset="0"/>
              <a:ea typeface="SF Pro Display bold" panose="00000800000000000000" pitchFamily="2" charset="0"/>
            </a:endParaRPr>
          </a:p>
        </p:txBody>
      </p:sp>
    </p:spTree>
    <p:extLst>
      <p:ext uri="{BB962C8B-B14F-4D97-AF65-F5344CB8AC3E}">
        <p14:creationId xmlns:p14="http://schemas.microsoft.com/office/powerpoint/2010/main" val="2188826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6554" y="659698"/>
            <a:ext cx="4314001" cy="707886"/>
          </a:xfrm>
          <a:prstGeom prst="rect">
            <a:avLst/>
          </a:prstGeom>
          <a:noFill/>
        </p:spPr>
        <p:txBody>
          <a:bodyPr wrap="none" rtlCol="0">
            <a:spAutoFit/>
          </a:bodyPr>
          <a:lstStyle/>
          <a:p>
            <a:r>
              <a:rPr lang="en-IN" sz="4000" dirty="0">
                <a:solidFill>
                  <a:schemeClr val="tx1">
                    <a:lumMod val="75000"/>
                    <a:lumOff val="25000"/>
                  </a:schemeClr>
                </a:solidFill>
                <a:latin typeface="SF Pro Display bold" panose="00000800000000000000" pitchFamily="2" charset="0"/>
                <a:ea typeface="SF Pro Display bold" panose="00000800000000000000" pitchFamily="2" charset="0"/>
              </a:rPr>
              <a:t>P</a:t>
            </a:r>
            <a:r>
              <a:rPr lang="en-IN" sz="4000" dirty="0" smtClean="0">
                <a:solidFill>
                  <a:schemeClr val="tx1">
                    <a:lumMod val="75000"/>
                    <a:lumOff val="25000"/>
                  </a:schemeClr>
                </a:solidFill>
                <a:latin typeface="SF Pro Display bold" panose="00000800000000000000" pitchFamily="2" charset="0"/>
                <a:ea typeface="SF Pro Display bold" panose="00000800000000000000" pitchFamily="2" charset="0"/>
              </a:rPr>
              <a:t>roposed System</a:t>
            </a:r>
            <a:endParaRPr lang="en-US" sz="4000" dirty="0">
              <a:solidFill>
                <a:schemeClr val="tx1">
                  <a:lumMod val="75000"/>
                  <a:lumOff val="25000"/>
                </a:schemeClr>
              </a:solidFill>
              <a:latin typeface="SF Pro Display bold" panose="00000800000000000000" pitchFamily="2" charset="0"/>
              <a:ea typeface="SF Pro Display bold" panose="00000800000000000000" pitchFamily="2" charset="0"/>
            </a:endParaRPr>
          </a:p>
        </p:txBody>
      </p:sp>
      <p:sp>
        <p:nvSpPr>
          <p:cNvPr id="3" name="TextBox 2"/>
          <p:cNvSpPr txBox="1"/>
          <p:nvPr/>
        </p:nvSpPr>
        <p:spPr>
          <a:xfrm>
            <a:off x="606554" y="1848393"/>
            <a:ext cx="11425789" cy="355481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rPr>
              <a:t>The main aim of this project was to create a ML model that would help in predicting the expected GDP of each state of India with minimum margin of error for any given year in the future such as 2020 and beyond.</a:t>
            </a:r>
          </a:p>
          <a:p>
            <a:pPr marL="285750" indent="-285750">
              <a:spcAft>
                <a:spcPts val="600"/>
              </a:spcAft>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rPr>
              <a:t>This is very beneficial since by this data we could predict he growth of different states of the country and it will be able to predict how the GDP must be used in an effective way for the benefit of the state.</a:t>
            </a:r>
          </a:p>
          <a:p>
            <a:pPr marL="285750" indent="-285750">
              <a:spcAft>
                <a:spcPts val="600"/>
              </a:spcAft>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rPr>
              <a:t>We will analyze the latest dataset from https://niti.gov.in/ .</a:t>
            </a:r>
          </a:p>
          <a:p>
            <a:pPr marL="285750" indent="-285750">
              <a:spcAft>
                <a:spcPts val="600"/>
              </a:spcAft>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rPr>
              <a:t>We will train the data and validate the data and uses various effective Machine Learning Algorithms which produce more accurate results.</a:t>
            </a:r>
          </a:p>
          <a:p>
            <a:pPr marL="285750" indent="-285750">
              <a:spcAft>
                <a:spcPts val="600"/>
              </a:spcAft>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rPr>
              <a:t>We will also use some deep learning techniques for accurate results. </a:t>
            </a:r>
          </a:p>
          <a:p>
            <a:pPr marL="285750" indent="-285750">
              <a:spcAft>
                <a:spcPts val="600"/>
              </a:spcAft>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rPr>
              <a:t>The major objective is to provide effective ML model which produces accurate result than the existing system. </a:t>
            </a:r>
            <a:endParaRPr lang="en-US" sz="2000" dirty="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endParaRPr>
          </a:p>
        </p:txBody>
      </p:sp>
    </p:spTree>
    <p:extLst>
      <p:ext uri="{BB962C8B-B14F-4D97-AF65-F5344CB8AC3E}">
        <p14:creationId xmlns:p14="http://schemas.microsoft.com/office/powerpoint/2010/main" val="18639374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2039" y="514556"/>
            <a:ext cx="1816523" cy="707886"/>
          </a:xfrm>
          <a:prstGeom prst="rect">
            <a:avLst/>
          </a:prstGeom>
          <a:noFill/>
        </p:spPr>
        <p:txBody>
          <a:bodyPr wrap="none" rtlCol="0">
            <a:spAutoFit/>
          </a:bodyPr>
          <a:lstStyle/>
          <a:p>
            <a:r>
              <a:rPr lang="en-IN" sz="4000" dirty="0" smtClean="0">
                <a:solidFill>
                  <a:schemeClr val="tx1">
                    <a:lumMod val="75000"/>
                    <a:lumOff val="25000"/>
                  </a:schemeClr>
                </a:solidFill>
                <a:latin typeface="SF Pro Display bold" panose="00000800000000000000" pitchFamily="2" charset="0"/>
                <a:ea typeface="SF Pro Display bold" panose="00000800000000000000" pitchFamily="2" charset="0"/>
              </a:rPr>
              <a:t>Design</a:t>
            </a:r>
            <a:endParaRPr lang="en-US" sz="4000" dirty="0">
              <a:solidFill>
                <a:schemeClr val="tx1">
                  <a:lumMod val="75000"/>
                  <a:lumOff val="25000"/>
                </a:schemeClr>
              </a:solidFill>
              <a:latin typeface="SF Pro Display bold" panose="00000800000000000000" pitchFamily="2" charset="0"/>
              <a:ea typeface="SF Pro Display bold" panose="00000800000000000000" pitchFamily="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309" y="1544782"/>
            <a:ext cx="8058422" cy="4915066"/>
          </a:xfrm>
          <a:prstGeom prst="rect">
            <a:avLst/>
          </a:prstGeom>
        </p:spPr>
      </p:pic>
    </p:spTree>
    <p:extLst>
      <p:ext uri="{BB962C8B-B14F-4D97-AF65-F5344CB8AC3E}">
        <p14:creationId xmlns:p14="http://schemas.microsoft.com/office/powerpoint/2010/main" val="1183374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6554" y="398441"/>
            <a:ext cx="1539204" cy="707886"/>
          </a:xfrm>
          <a:prstGeom prst="rect">
            <a:avLst/>
          </a:prstGeom>
          <a:noFill/>
        </p:spPr>
        <p:txBody>
          <a:bodyPr wrap="none" rtlCol="0">
            <a:spAutoFit/>
          </a:bodyPr>
          <a:lstStyle/>
          <a:p>
            <a:r>
              <a:rPr lang="en-IN" sz="4000" dirty="0" smtClean="0">
                <a:solidFill>
                  <a:schemeClr val="tx1">
                    <a:lumMod val="75000"/>
                    <a:lumOff val="25000"/>
                  </a:schemeClr>
                </a:solidFill>
                <a:latin typeface="SF Pro Display bold" panose="00000800000000000000" pitchFamily="2" charset="0"/>
                <a:ea typeface="SF Pro Display bold" panose="00000800000000000000" pitchFamily="2" charset="0"/>
              </a:rPr>
              <a:t>LSTM</a:t>
            </a:r>
            <a:endParaRPr lang="en-US" sz="4000" dirty="0">
              <a:solidFill>
                <a:schemeClr val="tx1">
                  <a:lumMod val="75000"/>
                  <a:lumOff val="25000"/>
                </a:schemeClr>
              </a:solidFill>
              <a:latin typeface="SF Pro Display bold" panose="00000800000000000000" pitchFamily="2" charset="0"/>
              <a:ea typeface="SF Pro Display bold" panose="00000800000000000000" pitchFamily="2" charset="0"/>
            </a:endParaRPr>
          </a:p>
        </p:txBody>
      </p:sp>
      <p:sp>
        <p:nvSpPr>
          <p:cNvPr id="3" name="TextBox 2"/>
          <p:cNvSpPr txBox="1"/>
          <p:nvPr/>
        </p:nvSpPr>
        <p:spPr>
          <a:xfrm>
            <a:off x="606554" y="1260565"/>
            <a:ext cx="11425789" cy="2146100"/>
          </a:xfrm>
          <a:prstGeom prst="rect">
            <a:avLst/>
          </a:prstGeom>
          <a:noFill/>
        </p:spPr>
        <p:txBody>
          <a:bodyPr wrap="square" rtlCol="0">
            <a:spAutoFit/>
          </a:bodyPr>
          <a:lstStyle/>
          <a:p>
            <a:pPr marL="342900" indent="-342900">
              <a:lnSpc>
                <a:spcPct val="150000"/>
              </a:lnSpc>
              <a:spcAft>
                <a:spcPts val="1000"/>
              </a:spcAft>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The LSTM  model proposed by </a:t>
            </a:r>
            <a:r>
              <a:rPr lang="en-US" sz="2000" dirty="0" err="1">
                <a:solidFill>
                  <a:schemeClr val="tx1">
                    <a:lumMod val="65000"/>
                    <a:lumOff val="35000"/>
                  </a:schemeClr>
                </a:solidFill>
                <a:latin typeface="SF Pro Display" panose="00000400000000000000" pitchFamily="2" charset="0"/>
                <a:ea typeface="SF Pro Display" panose="00000400000000000000" pitchFamily="2" charset="0"/>
              </a:rPr>
              <a:t>Hochreiter</a:t>
            </a: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 et al. is a variant of the recurrent neural network (RNN). </a:t>
            </a:r>
          </a:p>
          <a:p>
            <a:pPr marL="342900" indent="-342900">
              <a:lnSpc>
                <a:spcPct val="150000"/>
              </a:lnSpc>
              <a:spcAft>
                <a:spcPts val="1000"/>
              </a:spcAft>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It builds a specialized memory storage unit that trains the data through a time backpropagation algorithm. </a:t>
            </a:r>
          </a:p>
          <a:p>
            <a:pPr marL="342900" indent="-342900">
              <a:lnSpc>
                <a:spcPct val="150000"/>
              </a:lnSpc>
              <a:spcAft>
                <a:spcPts val="1000"/>
              </a:spcAft>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It can solve the problem that the RNN has no long-term dependence. The schematic diagram of the LSTM structure is shown in Figure</a:t>
            </a:r>
            <a:endParaRPr lang="en-IN" sz="2000" dirty="0">
              <a:solidFill>
                <a:schemeClr val="tx1">
                  <a:lumMod val="65000"/>
                  <a:lumOff val="35000"/>
                </a:schemeClr>
              </a:solidFill>
              <a:latin typeface="SF Pro Display" panose="00000400000000000000" pitchFamily="2" charset="0"/>
              <a:ea typeface="SF Pro Display" panose="00000400000000000000" pitchFamily="2" charset="0"/>
            </a:endParaRPr>
          </a:p>
        </p:txBody>
      </p:sp>
      <p:sp>
        <p:nvSpPr>
          <p:cNvPr id="4" name="TextBox 3"/>
          <p:cNvSpPr txBox="1"/>
          <p:nvPr/>
        </p:nvSpPr>
        <p:spPr>
          <a:xfrm>
            <a:off x="2354763" y="3670663"/>
            <a:ext cx="5900962" cy="2299063"/>
          </a:xfrm>
          <a:prstGeom prst="rect">
            <a:avLst/>
          </a:prstGeom>
          <a:noFill/>
        </p:spPr>
        <p:txBody>
          <a:bodyPr wrap="square" rtlCol="0">
            <a:spAutoFit/>
          </a:bodyPr>
          <a:lstStyle/>
          <a:p>
            <a:endParaRPr lang="en-US" dirty="0"/>
          </a:p>
        </p:txBody>
      </p:sp>
      <p:pic>
        <p:nvPicPr>
          <p:cNvPr id="5" name="Picture 4">
            <a:extLst>
              <a:ext uri="{FF2B5EF4-FFF2-40B4-BE49-F238E27FC236}">
                <a16:creationId xmlns:a16="http://schemas.microsoft.com/office/drawing/2014/main" id="{6039C1FB-3576-4AB6-AEA6-B5B48472AE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299" y="3406665"/>
            <a:ext cx="6291655" cy="3209069"/>
          </a:xfrm>
          <a:prstGeom prst="rect">
            <a:avLst/>
          </a:prstGeom>
        </p:spPr>
      </p:pic>
    </p:spTree>
    <p:extLst>
      <p:ext uri="{BB962C8B-B14F-4D97-AF65-F5344CB8AC3E}">
        <p14:creationId xmlns:p14="http://schemas.microsoft.com/office/powerpoint/2010/main" val="862347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6387" y="660996"/>
            <a:ext cx="10567851" cy="5632311"/>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The core concept of LSTM’s are the cell state, and it’s various gates. </a:t>
            </a:r>
          </a:p>
          <a:p>
            <a:pPr marL="342900" indent="-342900" algn="just">
              <a:lnSpc>
                <a:spcPct val="150000"/>
              </a:lnSpc>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The cell state act as a transport highway that transfers relative information all the way down the sequence chain. </a:t>
            </a:r>
          </a:p>
          <a:p>
            <a:pPr marL="342900" indent="-342900" algn="just">
              <a:lnSpc>
                <a:spcPct val="150000"/>
              </a:lnSpc>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The cell state can carry relevant information throughout the processing of the sequence. </a:t>
            </a:r>
          </a:p>
          <a:p>
            <a:pPr marL="342900" indent="-342900" algn="just">
              <a:lnSpc>
                <a:spcPct val="150000"/>
              </a:lnSpc>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So even information from the earlier time steps can make it’s way to later time steps, reducing the effects of short-term memory.</a:t>
            </a:r>
          </a:p>
          <a:p>
            <a:pPr marL="342900" indent="-342900" algn="just">
              <a:lnSpc>
                <a:spcPct val="150000"/>
              </a:lnSpc>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 As the cell state goes on its journey, information get’s added or removed to the cell state via gates. The gates are different neural networks that decide which information is allowed on the cell state.</a:t>
            </a:r>
          </a:p>
          <a:p>
            <a:pPr marL="342900" indent="-342900" algn="just">
              <a:lnSpc>
                <a:spcPct val="150000"/>
              </a:lnSpc>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rPr>
              <a:t>The </a:t>
            </a: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gates can learn what information is relevant to keep or forget during training.</a:t>
            </a:r>
          </a:p>
          <a:p>
            <a:pPr marL="342900" indent="-342900" algn="just">
              <a:lnSpc>
                <a:spcPct val="150000"/>
              </a:lnSpc>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rPr>
              <a:t>Three </a:t>
            </a: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different gates regulate information flow in an LSTM cell. A forget gate, input gate, and output gate.</a:t>
            </a:r>
            <a:endParaRPr lang="en-US" sz="2000" dirty="0">
              <a:solidFill>
                <a:schemeClr val="tx1">
                  <a:lumMod val="65000"/>
                  <a:lumOff val="35000"/>
                </a:schemeClr>
              </a:solidFill>
              <a:latin typeface="SF Pro Display" panose="00000400000000000000" pitchFamily="2" charset="0"/>
              <a:ea typeface="SF Pro Display" panose="00000400000000000000" pitchFamily="2" charset="0"/>
            </a:endParaRPr>
          </a:p>
        </p:txBody>
      </p:sp>
    </p:spTree>
    <p:extLst>
      <p:ext uri="{BB962C8B-B14F-4D97-AF65-F5344CB8AC3E}">
        <p14:creationId xmlns:p14="http://schemas.microsoft.com/office/powerpoint/2010/main" val="3482770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1382</Words>
  <Application>Microsoft Office PowerPoint</Application>
  <PresentationFormat>Widescreen</PresentationFormat>
  <Paragraphs>99</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Calibri</vt:lpstr>
      <vt:lpstr>Calibri Light</vt:lpstr>
      <vt:lpstr>Isidora Sans Black</vt:lpstr>
      <vt:lpstr>Open Sans</vt:lpstr>
      <vt:lpstr>Poppins SemiBold</vt:lpstr>
      <vt:lpstr>SF Pro Display</vt:lpstr>
      <vt:lpstr>SF Pro Display bold</vt:lpstr>
      <vt:lpstr>sohne</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vishnuchandra mc</dc:creator>
  <cp:lastModifiedBy>vishnuchandra mc</cp:lastModifiedBy>
  <cp:revision>25</cp:revision>
  <dcterms:created xsi:type="dcterms:W3CDTF">2021-01-10T15:18:08Z</dcterms:created>
  <dcterms:modified xsi:type="dcterms:W3CDTF">2021-01-14T15:16:42Z</dcterms:modified>
</cp:coreProperties>
</file>