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2442-F387-E8E1-D5FD-81E418F78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F7AAA-76C1-09B3-3DC3-918ED8EF0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B0D07-8082-E42F-0125-0E706F2D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A659-0D73-46CF-9719-9520F302BFF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8EC07-A1A3-1845-2E47-4C0735BD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BB06-0703-DA16-56C5-54A80634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D264-043D-438B-AEDE-02FB79FE4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36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6FD2-D614-5A2C-4726-F074D4BF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B040A-1FFD-4440-2680-78105D78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C7C6-C2C0-728B-99DA-BD41F29CB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A659-0D73-46CF-9719-9520F302BFF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325CB-995D-6B35-8170-582A5130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9E3E0-512F-F406-9926-C9F635CA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D264-043D-438B-AEDE-02FB79FE4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01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BF961-39CB-177B-814D-480417896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0CC76-551A-4F8C-6EEF-BBC08313F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0147B-A569-9001-B3A6-33F40175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A659-0D73-46CF-9719-9520F302BFF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7A8D0-A19F-60F3-85E4-E2742AAD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126D-5B4E-E15B-ADCB-6D53BA84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D264-043D-438B-AEDE-02FB79FE4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74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55E1-14DD-59DE-2F3C-F258520D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83B28-3969-9B28-4CF5-0C0477EA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55A29-F23B-819E-EC17-E4FD19F4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A659-0D73-46CF-9719-9520F302BFF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F8EA-8A5B-5B3D-3763-15DD3EF3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D75B3-5C72-E075-A716-79984F269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D264-043D-438B-AEDE-02FB79FE4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14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190C-FCFE-5B95-58DA-2EA2F39E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43D7A-5463-12F1-0D7A-C1FC09A52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FF03-1BB9-1962-2B82-3428C297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A659-0D73-46CF-9719-9520F302BFF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8F55-21D7-0C63-342A-2A2AD15D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81000-73E2-811E-31DF-DA22446B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D264-043D-438B-AEDE-02FB79FE4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53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097A-BCD9-D2A0-9DEC-01617EE9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7F47-415F-34DD-01B1-0119B7F8C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72867-42C2-529E-099D-7D3BCD654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86296-E4BA-E867-6BA5-740D9ABD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A659-0D73-46CF-9719-9520F302BFF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A1B87-3EB1-D7E5-4069-F468CE0D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002D4-B5F9-8F51-25F1-441232DA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D264-043D-438B-AEDE-02FB79FE4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77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64CC-5A0B-8628-0C26-AE63E7F9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589DB-AEE8-473F-6339-46049237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60290-5B2E-6E4C-3993-1604CBC14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4E883-4ACA-9FC1-227C-24286AFDE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FAC73-8D0F-39FF-FE85-212730B64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29613-B677-F4D4-5F22-789CE600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A659-0D73-46CF-9719-9520F302BFF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F4C0C-E807-1F3B-A2D9-6C041AAA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F671C-849C-E624-B8DF-114B3C6B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D264-043D-438B-AEDE-02FB79FE4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64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3B6A-A6BA-00FC-56EF-A5C7FD40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6BD6C-52F4-745C-3493-226F91D0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A659-0D73-46CF-9719-9520F302BFF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D0AF80-028B-929F-7BAA-FB5BD31E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E8321-FC9B-0EDA-E43E-32C501861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D264-043D-438B-AEDE-02FB79FE4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DB77B-EFE6-B2A8-7280-B13C3720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A659-0D73-46CF-9719-9520F302BFF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23B50C-D730-9BFD-1E14-D8F9F429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331EF-ED41-46C5-8029-011F8B86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D264-043D-438B-AEDE-02FB79FE4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49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3BD5-4772-E287-7D0E-8FFB08D6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D4FC-15BE-E41A-375F-A41594874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AAADF-5901-54FD-39BF-4D2CAD499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96443-6959-6124-8453-7BCD7F64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A659-0D73-46CF-9719-9520F302BFF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265DF-27C8-AFF1-C8DA-66512C22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5EEF2-2B24-C83F-1E80-1B4894D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D264-043D-438B-AEDE-02FB79FE4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28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4206-950A-0C92-77B1-86162E00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DBBF8-2E03-78E8-B147-AA9BBAE2F4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F2481-0EBC-5FA2-EFCA-E69F196A8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B005E-4960-9E5B-8245-910F7F7E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A659-0D73-46CF-9719-9520F302BFF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391D0-4806-4F24-0B0F-329C442C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EECBC-BE79-5323-8525-BDE07BA0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D264-043D-438B-AEDE-02FB79FE4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46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BFB5B9-3A14-782C-25A5-AA4F391F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E835-5279-3025-1EB9-B2C7B882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F6827-EBB2-3920-6F4F-94B5B180D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1A659-0D73-46CF-9719-9520F302BFF6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A52DC-5D38-763E-B884-9DD5A43AA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DAB1-2831-B235-0923-9FE7B135D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BD264-043D-438B-AEDE-02FB79FE40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49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82CE8-1E96-6A86-7D58-3A51E7D62765}"/>
              </a:ext>
            </a:extLst>
          </p:cNvPr>
          <p:cNvSpPr txBox="1"/>
          <p:nvPr/>
        </p:nvSpPr>
        <p:spPr>
          <a:xfrm>
            <a:off x="56755" y="0"/>
            <a:ext cx="1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FAST CONTEXTUAL ADAPTATION WITH NEURAL ASSOCIATIVE MEMORY FORON-DEVICE PERSONALIZED SPEECH RECOGNITION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2258EE-79FB-C63D-D729-44723F068FA4}"/>
              </a:ext>
            </a:extLst>
          </p:cNvPr>
          <p:cNvSpPr txBox="1"/>
          <p:nvPr/>
        </p:nvSpPr>
        <p:spPr>
          <a:xfrm>
            <a:off x="11581" y="606175"/>
            <a:ext cx="12225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Two main approaches for contextual adaptation- re scoring approaches based on external language models(LMs) and end to end</a:t>
            </a:r>
          </a:p>
          <a:p>
            <a:r>
              <a:rPr lang="en-IN" dirty="0"/>
              <a:t>Approaches with a jointly trained contextual module.</a:t>
            </a:r>
            <a:r>
              <a:rPr lang="en-US" dirty="0"/>
              <a:t> . In this paper, they have introduced an end-to-end fast contextual biasing </a:t>
            </a:r>
          </a:p>
          <a:p>
            <a:r>
              <a:rPr lang="en-US" dirty="0"/>
              <a:t>Approach or  personalized speech recognition. The technique consists of a novel Neural Associative Memory (NAM) and a </a:t>
            </a:r>
          </a:p>
          <a:p>
            <a:r>
              <a:rPr lang="en-US" dirty="0"/>
              <a:t>multi-head attention mechanism for efficient contextual adaptation.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32E47-6746-0FCB-0451-EFC7892C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1" y="1894648"/>
            <a:ext cx="3105583" cy="2324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FE32DE-757A-D159-BA02-7D041BBAD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054" y="2043347"/>
            <a:ext cx="8335538" cy="2276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0674A8-B9AE-ABA8-5294-4882F1F33DDA}"/>
              </a:ext>
            </a:extLst>
          </p:cNvPr>
          <p:cNvSpPr txBox="1"/>
          <p:nvPr/>
        </p:nvSpPr>
        <p:spPr>
          <a:xfrm>
            <a:off x="157223" y="4124565"/>
            <a:ext cx="281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NAM’s encoder architecture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F7AB5-5155-2A0B-409C-88797CBBB3B5}"/>
              </a:ext>
            </a:extLst>
          </p:cNvPr>
          <p:cNvSpPr txBox="1"/>
          <p:nvPr/>
        </p:nvSpPr>
        <p:spPr>
          <a:xfrm>
            <a:off x="6096000" y="4263064"/>
            <a:ext cx="27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Context biasing module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E532A1-3559-A472-ED43-884B900D39C8}"/>
              </a:ext>
            </a:extLst>
          </p:cNvPr>
          <p:cNvSpPr txBox="1"/>
          <p:nvPr/>
        </p:nvSpPr>
        <p:spPr>
          <a:xfrm>
            <a:off x="0" y="4770896"/>
            <a:ext cx="11457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This paper is concerned with contextual information in the form of text, though it says we can easily extend this to audio.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2113EA-51A8-F8B6-6424-387BF7B52456}"/>
              </a:ext>
            </a:extLst>
          </p:cNvPr>
          <p:cNvSpPr txBox="1"/>
          <p:nvPr/>
        </p:nvSpPr>
        <p:spPr>
          <a:xfrm>
            <a:off x="0" y="5051497"/>
            <a:ext cx="12316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Only the encoder is changing, hence this process is decoder agnostic. One can incorporate this biasing module to any existing ASR</a:t>
            </a:r>
          </a:p>
          <a:p>
            <a:r>
              <a:rPr lang="en-IN" dirty="0"/>
              <a:t>Model that is already trained and train them jointly, offering great flexibility.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0D8584-7F30-0E33-BDD5-2181BF2586C8}"/>
              </a:ext>
            </a:extLst>
          </p:cNvPr>
          <p:cNvSpPr txBox="1"/>
          <p:nvPr/>
        </p:nvSpPr>
        <p:spPr>
          <a:xfrm>
            <a:off x="0" y="5978429"/>
            <a:ext cx="10063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Model</a:t>
            </a:r>
            <a:r>
              <a:rPr lang="en-IN" dirty="0"/>
              <a:t>:</a:t>
            </a:r>
          </a:p>
          <a:p>
            <a:r>
              <a:rPr lang="en-US" dirty="0"/>
              <a:t>ASR model used  is an RNN-T model with Conformer encoder. The exact details can be found in the paper.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239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152F5-074F-7794-E128-85D6E50925A9}"/>
              </a:ext>
            </a:extLst>
          </p:cNvPr>
          <p:cNvSpPr txBox="1"/>
          <p:nvPr/>
        </p:nvSpPr>
        <p:spPr>
          <a:xfrm>
            <a:off x="0" y="0"/>
            <a:ext cx="117173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Dataset:</a:t>
            </a:r>
          </a:p>
          <a:p>
            <a:r>
              <a:rPr lang="en-US" dirty="0"/>
              <a:t>Training data consists of anonymized and transcribed English utterances from different domains including accented speech,</a:t>
            </a:r>
          </a:p>
          <a:p>
            <a:r>
              <a:rPr lang="en-US" dirty="0"/>
              <a:t>telephony speech, and YouTube . The total amount of training data is around 400k hours.</a:t>
            </a:r>
          </a:p>
          <a:p>
            <a:r>
              <a:rPr lang="en-US" dirty="0"/>
              <a:t>Tests were done on the wiki names corpus. The Wiki-Names corpus was designed for entity mention personalization.</a:t>
            </a:r>
          </a:p>
          <a:p>
            <a:r>
              <a:rPr lang="en-US" dirty="0"/>
              <a:t>this data set contains read speech collected from 100 speakers.</a:t>
            </a:r>
            <a:endParaRPr lang="en-IN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670658-AF98-3EAB-BA13-3BC4A165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2" y="2427284"/>
            <a:ext cx="5517222" cy="29101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294B7-FE69-1B9D-5358-BF263040C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38" y="2427284"/>
            <a:ext cx="5677362" cy="29101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1FF658-DDDB-C13B-C39D-B196AA588D94}"/>
              </a:ext>
            </a:extLst>
          </p:cNvPr>
          <p:cNvSpPr txBox="1"/>
          <p:nvPr/>
        </p:nvSpPr>
        <p:spPr>
          <a:xfrm>
            <a:off x="0" y="1726597"/>
            <a:ext cx="93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Results</a:t>
            </a:r>
            <a:r>
              <a:rPr lang="en-IN" dirty="0"/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2CEDA4-80DB-1374-D057-2DCEBC272D8F}"/>
              </a:ext>
            </a:extLst>
          </p:cNvPr>
          <p:cNvSpPr txBox="1"/>
          <p:nvPr/>
        </p:nvSpPr>
        <p:spPr>
          <a:xfrm>
            <a:off x="33592" y="6010383"/>
            <a:ext cx="12077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It has been shown in the paper that on continuous personalization, the NAM model outperformed the FST model. Attaching the</a:t>
            </a:r>
          </a:p>
          <a:p>
            <a:r>
              <a:rPr lang="en-IN" dirty="0"/>
              <a:t>Results after 5 training rounds below-</a:t>
            </a:r>
          </a:p>
        </p:txBody>
      </p:sp>
    </p:spTree>
    <p:extLst>
      <p:ext uri="{BB962C8B-B14F-4D97-AF65-F5344CB8AC3E}">
        <p14:creationId xmlns:p14="http://schemas.microsoft.com/office/powerpoint/2010/main" val="415307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D751F7-9609-5189-CD44-F643D6B8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1570"/>
            <a:ext cx="12192000" cy="2661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DA6ACA-5CFD-D657-AAE0-5F26F8637570}"/>
              </a:ext>
            </a:extLst>
          </p:cNvPr>
          <p:cNvSpPr txBox="1"/>
          <p:nvPr/>
        </p:nvSpPr>
        <p:spPr>
          <a:xfrm>
            <a:off x="0" y="3113070"/>
            <a:ext cx="242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Model Ablation results: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B1756-190A-8051-CE1D-DD87E9A3C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5" y="3804044"/>
            <a:ext cx="4805349" cy="2907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0160BD-959D-FD94-316A-DB51D45DC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574" y="3482402"/>
            <a:ext cx="6289699" cy="30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71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294E6-B4BD-B925-2EC3-C0B2E83F8B0E}"/>
              </a:ext>
            </a:extLst>
          </p:cNvPr>
          <p:cNvSpPr txBox="1"/>
          <p:nvPr/>
        </p:nvSpPr>
        <p:spPr>
          <a:xfrm>
            <a:off x="1469204" y="297951"/>
            <a:ext cx="856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CB-CONFORMER: CONTEXTUAL BIASING CONFORMER FOR BIASED WORD RECOGNITION</a:t>
            </a: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0AAFF-08A8-6276-B580-7B1CE2297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94" y="667283"/>
            <a:ext cx="10824730" cy="4005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D4FFB-C226-499D-F7C4-65BA12D62109}"/>
              </a:ext>
            </a:extLst>
          </p:cNvPr>
          <p:cNvSpPr txBox="1"/>
          <p:nvPr/>
        </p:nvSpPr>
        <p:spPr>
          <a:xfrm>
            <a:off x="3703405" y="4857450"/>
            <a:ext cx="410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model architecture used in this paper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B694E-2240-40B8-7862-A9548C6E0416}"/>
              </a:ext>
            </a:extLst>
          </p:cNvPr>
          <p:cNvSpPr txBox="1"/>
          <p:nvPr/>
        </p:nvSpPr>
        <p:spPr>
          <a:xfrm>
            <a:off x="645163" y="5647128"/>
            <a:ext cx="10217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Datasets:</a:t>
            </a:r>
          </a:p>
          <a:p>
            <a:r>
              <a:rPr lang="en-US" dirty="0"/>
              <a:t>Mandarin biased words dataset based on the1000-hour </a:t>
            </a:r>
            <a:r>
              <a:rPr lang="en-US" dirty="0" err="1"/>
              <a:t>WenetSpeech</a:t>
            </a:r>
            <a:r>
              <a:rPr lang="en-US" dirty="0"/>
              <a:t> datasets. Details are provided below: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11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60A199-1740-C20D-4E4A-CFE2777A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" y="84017"/>
            <a:ext cx="6019705" cy="2991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AFACBE-43C6-06DB-505D-564B980AF11B}"/>
              </a:ext>
            </a:extLst>
          </p:cNvPr>
          <p:cNvSpPr txBox="1"/>
          <p:nvPr/>
        </p:nvSpPr>
        <p:spPr>
          <a:xfrm>
            <a:off x="6096000" y="212962"/>
            <a:ext cx="614020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The named entities were divided into 3 categories- person</a:t>
            </a:r>
          </a:p>
          <a:p>
            <a:r>
              <a:rPr lang="en-IN" dirty="0"/>
              <a:t>name, place-name and organization-name.</a:t>
            </a:r>
          </a:p>
          <a:p>
            <a:pPr>
              <a:buNone/>
            </a:pPr>
            <a:r>
              <a:rPr lang="en-US" dirty="0"/>
              <a:t>For each category, they: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Extracted a list of frequent entities.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Selected entities that appeared between 5 and 700 times in</a:t>
            </a:r>
          </a:p>
          <a:p>
            <a:r>
              <a:rPr lang="en-US" dirty="0"/>
              <a:t>the dataset (to ensure relevance but avoid overrepresentation.)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Retrieved all sentences containing those entities.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a subset for each category (person/place/</a:t>
            </a:r>
          </a:p>
          <a:p>
            <a:r>
              <a:rPr lang="en-US" dirty="0"/>
              <a:t>organization) and split it into </a:t>
            </a:r>
            <a:r>
              <a:rPr lang="en-US" b="1" dirty="0"/>
              <a:t>train/dev/test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BD564-ADE7-7829-F797-5E4AA763C449}"/>
              </a:ext>
            </a:extLst>
          </p:cNvPr>
          <p:cNvSpPr txBox="1"/>
          <p:nvPr/>
        </p:nvSpPr>
        <p:spPr>
          <a:xfrm>
            <a:off x="76295" y="3429000"/>
            <a:ext cx="9631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Loss function- CTC loss</a:t>
            </a:r>
          </a:p>
          <a:p>
            <a:r>
              <a:rPr lang="en-IN" dirty="0"/>
              <a:t>Evaluation metric- C</a:t>
            </a:r>
            <a:r>
              <a:rPr lang="en-US" dirty="0" err="1"/>
              <a:t>haracter</a:t>
            </a:r>
            <a:r>
              <a:rPr lang="en-US" dirty="0"/>
              <a:t> error rate (CER), biased word recall, biased word precision, and F1-score.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1446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406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Chebolu</dc:creator>
  <cp:lastModifiedBy>Vishnu Chebolu</cp:lastModifiedBy>
  <cp:revision>2</cp:revision>
  <dcterms:created xsi:type="dcterms:W3CDTF">2025-06-08T04:51:30Z</dcterms:created>
  <dcterms:modified xsi:type="dcterms:W3CDTF">2025-06-08T16:51:07Z</dcterms:modified>
</cp:coreProperties>
</file>