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0235" autoAdjust="0"/>
  </p:normalViewPr>
  <p:slideViewPr>
    <p:cSldViewPr>
      <p:cViewPr varScale="1">
        <p:scale>
          <a:sx n="79" d="100"/>
          <a:sy n="79" d="100"/>
        </p:scale>
        <p:origin x="-954"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BAC95AD-497E-42F4-A560-39CF7B716766}" type="datetimeFigureOut">
              <a:rPr lang="en-US" smtClean="0"/>
              <a:t>7/21/2018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4879DF6-E01E-4E5E-8D6D-685E495B47C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BAC95AD-497E-42F4-A560-39CF7B716766}" type="datetimeFigureOut">
              <a:rPr lang="en-US" smtClean="0"/>
              <a:t>7/21/2018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79DF6-E01E-4E5E-8D6D-685E495B47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BAC95AD-497E-42F4-A560-39CF7B716766}" type="datetimeFigureOut">
              <a:rPr lang="en-US" smtClean="0"/>
              <a:t>7/21/2018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79DF6-E01E-4E5E-8D6D-685E495B47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BAC95AD-497E-42F4-A560-39CF7B716766}" type="datetimeFigureOut">
              <a:rPr lang="en-US" smtClean="0"/>
              <a:t>7/21/2018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79DF6-E01E-4E5E-8D6D-685E495B47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BAC95AD-497E-42F4-A560-39CF7B716766}" type="datetimeFigureOut">
              <a:rPr lang="en-US" smtClean="0"/>
              <a:t>7/21/2018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79DF6-E01E-4E5E-8D6D-685E495B47C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BAC95AD-497E-42F4-A560-39CF7B716766}" type="datetimeFigureOut">
              <a:rPr lang="en-US" smtClean="0"/>
              <a:t>7/21/2018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879DF6-E01E-4E5E-8D6D-685E495B47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BAC95AD-497E-42F4-A560-39CF7B716766}" type="datetimeFigureOut">
              <a:rPr lang="en-US" smtClean="0"/>
              <a:t>7/21/2018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879DF6-E01E-4E5E-8D6D-685E495B47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BAC95AD-497E-42F4-A560-39CF7B716766}" type="datetimeFigureOut">
              <a:rPr lang="en-US" smtClean="0"/>
              <a:t>7/21/2018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879DF6-E01E-4E5E-8D6D-685E495B47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AC95AD-497E-42F4-A560-39CF7B716766}" type="datetimeFigureOut">
              <a:rPr lang="en-US" smtClean="0"/>
              <a:t>7/21/2018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879DF6-E01E-4E5E-8D6D-685E495B47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BAC95AD-497E-42F4-A560-39CF7B716766}" type="datetimeFigureOut">
              <a:rPr lang="en-US" smtClean="0"/>
              <a:t>7/21/2018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879DF6-E01E-4E5E-8D6D-685E495B47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BAC95AD-497E-42F4-A560-39CF7B716766}" type="datetimeFigureOut">
              <a:rPr lang="en-US" smtClean="0"/>
              <a:t>7/21/2018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4879DF6-E01E-4E5E-8D6D-685E495B47CE}"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BAC95AD-497E-42F4-A560-39CF7B716766}" type="datetimeFigureOut">
              <a:rPr lang="en-US" smtClean="0"/>
              <a:t>7/21/2018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4879DF6-E01E-4E5E-8D6D-685E495B47CE}"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7772400" cy="5410199"/>
          </a:xfrm>
        </p:spPr>
        <p:txBody>
          <a:bodyPr>
            <a:normAutofit/>
          </a:bodyPr>
          <a:lstStyle/>
          <a:p>
            <a:r>
              <a:rPr lang="en-US" sz="7200" i="1" u="sng" dirty="0" smtClean="0">
                <a:latin typeface="Arial Narrow" pitchFamily="34" charset="0"/>
              </a:rPr>
              <a:t>PURIFICATION</a:t>
            </a:r>
            <a:r>
              <a:rPr lang="en-US" sz="7200" i="1" dirty="0" smtClean="0">
                <a:latin typeface="Arial Narrow" pitchFamily="34" charset="0"/>
              </a:rPr>
              <a:t> </a:t>
            </a:r>
            <a:r>
              <a:rPr lang="en-US" sz="7200" i="1" u="sng" dirty="0" smtClean="0">
                <a:latin typeface="Arial Narrow" pitchFamily="34" charset="0"/>
              </a:rPr>
              <a:t>OF WATER</a:t>
            </a:r>
            <a:r>
              <a:rPr lang="en-US" sz="7200" i="1" dirty="0" smtClean="0">
                <a:latin typeface="Arial Narrow" pitchFamily="34" charset="0"/>
              </a:rPr>
              <a:t> </a:t>
            </a:r>
            <a:r>
              <a:rPr lang="en-US" sz="7200" i="1" u="sng" dirty="0" smtClean="0">
                <a:latin typeface="Arial Narrow" pitchFamily="34" charset="0"/>
              </a:rPr>
              <a:t>USING</a:t>
            </a:r>
            <a:r>
              <a:rPr lang="en-US" sz="7200" i="1" dirty="0" smtClean="0">
                <a:latin typeface="Arial Narrow" pitchFamily="34" charset="0"/>
              </a:rPr>
              <a:t> </a:t>
            </a:r>
            <a:r>
              <a:rPr lang="en-US" sz="7200" i="1" u="sng" dirty="0" smtClean="0">
                <a:latin typeface="Arial Narrow" pitchFamily="34" charset="0"/>
              </a:rPr>
              <a:t>NANOTECHNOLOGY</a:t>
            </a:r>
            <a:r>
              <a:rPr lang="en-US" dirty="0" smtClean="0"/>
              <a:t/>
            </a:r>
            <a:br>
              <a:rPr lang="en-US" dirty="0" smtClean="0"/>
            </a:br>
            <a:r>
              <a:rPr lang="en-US" dirty="0"/>
              <a:t/>
            </a:r>
            <a:br>
              <a:rPr lang="en-US" dirty="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6553200" cy="1295401"/>
          </a:xfrm>
        </p:spPr>
        <p:txBody>
          <a:bodyPr>
            <a:normAutofit fontScale="90000"/>
          </a:bodyPr>
          <a:lstStyle/>
          <a:p>
            <a:r>
              <a:rPr lang="en-US" sz="6000" b="1" dirty="0" err="1" smtClean="0">
                <a:latin typeface="Algerian" pitchFamily="82" charset="0"/>
              </a:rPr>
              <a:t>Photocatalysis</a:t>
            </a:r>
            <a:r>
              <a:rPr lang="en-US" b="1" dirty="0" smtClean="0"/>
              <a:t/>
            </a:r>
            <a:br>
              <a:rPr lang="en-US" b="1" dirty="0" smtClean="0"/>
            </a:br>
            <a:endParaRPr lang="en-US" dirty="0"/>
          </a:p>
        </p:txBody>
      </p:sp>
      <p:sp>
        <p:nvSpPr>
          <p:cNvPr id="3" name="Subtitle 2"/>
          <p:cNvSpPr>
            <a:spLocks noGrp="1"/>
          </p:cNvSpPr>
          <p:nvPr>
            <p:ph type="subTitle" idx="1"/>
          </p:nvPr>
        </p:nvSpPr>
        <p:spPr>
          <a:xfrm>
            <a:off x="228600" y="1066800"/>
            <a:ext cx="8763000" cy="5791200"/>
          </a:xfrm>
        </p:spPr>
        <p:txBody>
          <a:bodyPr>
            <a:normAutofit fontScale="77500" lnSpcReduction="20000"/>
          </a:bodyPr>
          <a:lstStyle/>
          <a:p>
            <a:r>
              <a:rPr lang="en-US" sz="3400" dirty="0" err="1" smtClean="0">
                <a:solidFill>
                  <a:schemeClr val="tx1"/>
                </a:solidFill>
                <a:latin typeface="Arial Narrow" pitchFamily="34" charset="0"/>
              </a:rPr>
              <a:t>Photocatalysis</a:t>
            </a:r>
            <a:r>
              <a:rPr lang="en-US" sz="3400" dirty="0" smtClean="0">
                <a:solidFill>
                  <a:schemeClr val="tx1"/>
                </a:solidFill>
                <a:latin typeface="Arial Narrow" pitchFamily="34" charset="0"/>
              </a:rPr>
              <a:t> is an advanced oxidation process that is employed in the field of water and wastewater treatment, in particular for oxidative elimination of </a:t>
            </a:r>
            <a:r>
              <a:rPr lang="en-US" sz="3400" dirty="0" err="1" smtClean="0">
                <a:solidFill>
                  <a:schemeClr val="tx1"/>
                </a:solidFill>
                <a:latin typeface="Arial Narrow" pitchFamily="34" charset="0"/>
              </a:rPr>
              <a:t>micropollutants</a:t>
            </a:r>
            <a:r>
              <a:rPr lang="en-US" sz="3400" dirty="0" smtClean="0">
                <a:solidFill>
                  <a:schemeClr val="tx1"/>
                </a:solidFill>
                <a:latin typeface="Arial Narrow" pitchFamily="34" charset="0"/>
              </a:rPr>
              <a:t> and microbial pathogens. As reported in the literature, most organic pollutants can be degraded by heterogeneous </a:t>
            </a:r>
            <a:r>
              <a:rPr lang="en-US" sz="3400" dirty="0" err="1" smtClean="0">
                <a:solidFill>
                  <a:schemeClr val="tx1"/>
                </a:solidFill>
                <a:latin typeface="Arial Narrow" pitchFamily="34" charset="0"/>
              </a:rPr>
              <a:t>photocatalysis</a:t>
            </a:r>
            <a:r>
              <a:rPr lang="en-US" sz="3400" dirty="0" smtClean="0">
                <a:solidFill>
                  <a:schemeClr val="tx1"/>
                </a:solidFill>
                <a:latin typeface="Arial Narrow" pitchFamily="34" charset="0"/>
              </a:rPr>
              <a:t>. Due to its high availability, low toxicity, cost efficiency, and well known material properties, TiO</a:t>
            </a:r>
            <a:r>
              <a:rPr lang="en-US" sz="3400" baseline="-25000" dirty="0" smtClean="0">
                <a:solidFill>
                  <a:schemeClr val="tx1"/>
                </a:solidFill>
                <a:latin typeface="Arial Narrow" pitchFamily="34" charset="0"/>
              </a:rPr>
              <a:t>2</a:t>
            </a:r>
            <a:r>
              <a:rPr lang="en-US" sz="3400" dirty="0" smtClean="0">
                <a:solidFill>
                  <a:schemeClr val="tx1"/>
                </a:solidFill>
                <a:latin typeface="Arial Narrow" pitchFamily="34" charset="0"/>
              </a:rPr>
              <a:t> is widely utilized as a </a:t>
            </a:r>
            <a:r>
              <a:rPr lang="en-US" sz="3400" dirty="0" err="1" smtClean="0">
                <a:solidFill>
                  <a:schemeClr val="tx1"/>
                </a:solidFill>
                <a:latin typeface="Arial Narrow" pitchFamily="34" charset="0"/>
              </a:rPr>
              <a:t>photocatalyst</a:t>
            </a:r>
            <a:r>
              <a:rPr lang="en-US" sz="3400" dirty="0" smtClean="0">
                <a:solidFill>
                  <a:schemeClr val="tx1"/>
                </a:solidFill>
                <a:latin typeface="Arial Narrow" pitchFamily="34" charset="0"/>
              </a:rPr>
              <a:t>. When TiO</a:t>
            </a:r>
            <a:r>
              <a:rPr lang="en-US" sz="3400" baseline="-25000" dirty="0" smtClean="0">
                <a:solidFill>
                  <a:schemeClr val="tx1"/>
                </a:solidFill>
                <a:latin typeface="Arial Narrow" pitchFamily="34" charset="0"/>
              </a:rPr>
              <a:t>2</a:t>
            </a:r>
            <a:r>
              <a:rPr lang="en-US" sz="3400" dirty="0" smtClean="0">
                <a:solidFill>
                  <a:schemeClr val="tx1"/>
                </a:solidFill>
                <a:latin typeface="Arial Narrow" pitchFamily="34" charset="0"/>
              </a:rPr>
              <a:t> is irradiated by ultraviolet light with an appropriate wavelength in the range of 200–400 nm, electrons will be </a:t>
            </a:r>
            <a:r>
              <a:rPr lang="en-US" sz="3400" dirty="0" err="1" smtClean="0">
                <a:solidFill>
                  <a:schemeClr val="tx1"/>
                </a:solidFill>
                <a:latin typeface="Arial Narrow" pitchFamily="34" charset="0"/>
              </a:rPr>
              <a:t>photoexcited</a:t>
            </a:r>
            <a:r>
              <a:rPr lang="en-US" sz="3400" dirty="0" smtClean="0">
                <a:solidFill>
                  <a:schemeClr val="tx1"/>
                </a:solidFill>
                <a:latin typeface="Arial Narrow" pitchFamily="34" charset="0"/>
              </a:rPr>
              <a:t> and move into the conduction band. As a result of photonic excitation, electron-hole pairs are created, leading to a complex chain of oxidative-reductive reactions. Hence, the biodegradability of heavily decomposable substances can be increased in a pretreatment step. Principally, persistent compounds like antibiotics or other </a:t>
            </a:r>
            <a:r>
              <a:rPr lang="en-US" sz="3400" dirty="0" err="1" smtClean="0">
                <a:solidFill>
                  <a:schemeClr val="tx1"/>
                </a:solidFill>
                <a:latin typeface="Arial Narrow" pitchFamily="34" charset="0"/>
              </a:rPr>
              <a:t>micropollutants</a:t>
            </a:r>
            <a:r>
              <a:rPr lang="en-US" sz="3400" dirty="0" smtClean="0">
                <a:solidFill>
                  <a:schemeClr val="tx1"/>
                </a:solidFill>
                <a:latin typeface="Arial Narrow" pitchFamily="34" charset="0"/>
              </a:rPr>
              <a:t> can be </a:t>
            </a:r>
            <a:r>
              <a:rPr lang="en-US" sz="3400" dirty="0" err="1" smtClean="0">
                <a:solidFill>
                  <a:schemeClr val="tx1"/>
                </a:solidFill>
                <a:latin typeface="Arial Narrow" pitchFamily="34" charset="0"/>
              </a:rPr>
              <a:t>photocatalytically</a:t>
            </a:r>
            <a:r>
              <a:rPr lang="en-US" sz="3400" dirty="0" smtClean="0">
                <a:solidFill>
                  <a:schemeClr val="tx1"/>
                </a:solidFill>
                <a:latin typeface="Arial Narrow" pitchFamily="34" charset="0"/>
              </a:rPr>
              <a:t> eliminated in polishing processes, such as tertiary clarification steps in municipal wastewater treatment plants. However, as the ultraviolet A radiation is only about 5% that of sunlight, the photon efficiency is quite low, limiting use on an industrial scale</a:t>
            </a:r>
            <a:r>
              <a:rPr lang="en-US" dirty="0" smtClean="0">
                <a:latin typeface="Arial Narrow" pitchFamily="34" charset="0"/>
              </a:rPr>
              <a:t>.</a:t>
            </a:r>
            <a:endParaRPr lang="en-US" dirty="0">
              <a:latin typeface="Arial Narrow"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4).png"/>
          <p:cNvPicPr>
            <a:picLocks noGrp="1" noChangeAspect="1"/>
          </p:cNvPicPr>
          <p:nvPr>
            <p:ph idx="1"/>
          </p:nvPr>
        </p:nvPicPr>
        <p:blipFill>
          <a:blip r:embed="rId2" cstate="print"/>
          <a:stretch>
            <a:fillRect/>
          </a:stretch>
        </p:blipFill>
        <p:spPr>
          <a:xfrm>
            <a:off x="304800" y="0"/>
            <a:ext cx="8534400" cy="6800173"/>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163762"/>
          </a:xfrm>
        </p:spPr>
        <p:txBody>
          <a:bodyPr>
            <a:normAutofit fontScale="90000"/>
          </a:bodyPr>
          <a:lstStyle/>
          <a:p>
            <a:r>
              <a:rPr lang="en-US" sz="3600" b="1" i="1" dirty="0" smtClean="0">
                <a:latin typeface="Algerian" pitchFamily="82" charset="0"/>
              </a:rPr>
              <a:t>Limitations of </a:t>
            </a:r>
            <a:r>
              <a:rPr lang="en-US" sz="3600" b="1" i="1" dirty="0" err="1" smtClean="0">
                <a:latin typeface="Algerian" pitchFamily="82" charset="0"/>
              </a:rPr>
              <a:t>nanobased</a:t>
            </a:r>
            <a:r>
              <a:rPr lang="en-US" sz="3600" b="1" i="1" dirty="0" smtClean="0">
                <a:latin typeface="Algerian" pitchFamily="82" charset="0"/>
              </a:rPr>
              <a:t> materials and processes for water applications</a:t>
            </a:r>
            <a:r>
              <a:rPr lang="en-US" b="1" dirty="0" smtClean="0"/>
              <a:t/>
            </a:r>
            <a:br>
              <a:rPr lang="en-US" b="1" dirty="0" smtClean="0"/>
            </a:br>
            <a:endParaRPr lang="en-US" dirty="0"/>
          </a:p>
        </p:txBody>
      </p:sp>
      <p:sp>
        <p:nvSpPr>
          <p:cNvPr id="3" name="Content Placeholder 2"/>
          <p:cNvSpPr>
            <a:spLocks noGrp="1"/>
          </p:cNvSpPr>
          <p:nvPr>
            <p:ph idx="1"/>
          </p:nvPr>
        </p:nvSpPr>
        <p:spPr>
          <a:xfrm>
            <a:off x="228600" y="1828800"/>
            <a:ext cx="8686800" cy="5257800"/>
          </a:xfrm>
        </p:spPr>
        <p:txBody>
          <a:bodyPr>
            <a:normAutofit/>
          </a:bodyPr>
          <a:lstStyle/>
          <a:p>
            <a:pPr>
              <a:buNone/>
            </a:pPr>
            <a:r>
              <a:rPr lang="en-US" sz="2000" dirty="0" smtClean="0"/>
              <a:t>     </a:t>
            </a:r>
            <a:r>
              <a:rPr lang="en-US" sz="2000" i="1" dirty="0" smtClean="0">
                <a:latin typeface="Adobe Heiti Std R" pitchFamily="34" charset="-128"/>
                <a:ea typeface="Adobe Heiti Std R" pitchFamily="34" charset="-128"/>
              </a:rPr>
              <a:t>Commercialization of </a:t>
            </a:r>
            <a:r>
              <a:rPr lang="en-US" sz="2000" i="1" dirty="0" err="1" smtClean="0">
                <a:latin typeface="Adobe Heiti Std R" pitchFamily="34" charset="-128"/>
                <a:ea typeface="Adobe Heiti Std R" pitchFamily="34" charset="-128"/>
              </a:rPr>
              <a:t>nanoengineered</a:t>
            </a:r>
            <a:r>
              <a:rPr lang="en-US" sz="2000" i="1" dirty="0" smtClean="0">
                <a:latin typeface="Adobe Heiti Std R" pitchFamily="34" charset="-128"/>
                <a:ea typeface="Adobe Heiti Std R" pitchFamily="34" charset="-128"/>
              </a:rPr>
              <a:t> materials for water and wastewater technology strongly depends on their impact on the aqueous environment. Numerous studies including toxicity tests, life cycle analysis, technology assessment, and pathways and dispersal of </a:t>
            </a:r>
            <a:r>
              <a:rPr lang="en-US" sz="2000" i="1" dirty="0" err="1" smtClean="0">
                <a:latin typeface="Adobe Heiti Std R" pitchFamily="34" charset="-128"/>
                <a:ea typeface="Adobe Heiti Std R" pitchFamily="34" charset="-128"/>
              </a:rPr>
              <a:t>nanoparticles</a:t>
            </a:r>
            <a:r>
              <a:rPr lang="en-US" sz="2000" i="1" dirty="0" smtClean="0">
                <a:latin typeface="Adobe Heiti Std R" pitchFamily="34" charset="-128"/>
                <a:ea typeface="Adobe Heiti Std R" pitchFamily="34" charset="-128"/>
              </a:rPr>
              <a:t> in water bodies have been carried out in order to evaluate the health risks of </a:t>
            </a:r>
            <a:r>
              <a:rPr lang="en-US" sz="2000" i="1" dirty="0" err="1" smtClean="0">
                <a:latin typeface="Adobe Heiti Std R" pitchFamily="34" charset="-128"/>
                <a:ea typeface="Adobe Heiti Std R" pitchFamily="34" charset="-128"/>
              </a:rPr>
              <a:t>nanomaterials</a:t>
            </a:r>
            <a:r>
              <a:rPr lang="en-US" sz="2000" i="1" dirty="0" smtClean="0">
                <a:latin typeface="Adobe Heiti Std R" pitchFamily="34" charset="-128"/>
                <a:ea typeface="Adobe Heiti Std R" pitchFamily="34" charset="-128"/>
              </a:rPr>
              <a:t> (see section on Potential </a:t>
            </a:r>
            <a:r>
              <a:rPr lang="en-US" sz="2000" i="1" dirty="0" err="1" smtClean="0">
                <a:latin typeface="Adobe Heiti Std R" pitchFamily="34" charset="-128"/>
                <a:ea typeface="Adobe Heiti Std R" pitchFamily="34" charset="-128"/>
              </a:rPr>
              <a:t>ecotoxicity</a:t>
            </a:r>
            <a:r>
              <a:rPr lang="en-US" sz="2000" i="1" dirty="0" smtClean="0">
                <a:latin typeface="Adobe Heiti Std R" pitchFamily="34" charset="-128"/>
                <a:ea typeface="Adobe Heiti Std R" pitchFamily="34" charset="-128"/>
              </a:rPr>
              <a:t> risks of </a:t>
            </a:r>
            <a:r>
              <a:rPr lang="en-US" sz="2000" i="1" dirty="0" err="1" smtClean="0">
                <a:latin typeface="Adobe Heiti Std R" pitchFamily="34" charset="-128"/>
                <a:ea typeface="Adobe Heiti Std R" pitchFamily="34" charset="-128"/>
              </a:rPr>
              <a:t>nanobased</a:t>
            </a:r>
            <a:r>
              <a:rPr lang="en-US" sz="2000" i="1" dirty="0" smtClean="0">
                <a:latin typeface="Adobe Heiti Std R" pitchFamily="34" charset="-128"/>
                <a:ea typeface="Adobe Heiti Std R" pitchFamily="34" charset="-128"/>
              </a:rPr>
              <a:t> materials and processes related to water applications). The results of these studies have led to a better understanding of the behavior of </a:t>
            </a:r>
            <a:r>
              <a:rPr lang="en-US" sz="2000" i="1" dirty="0" err="1" smtClean="0">
                <a:latin typeface="Adobe Heiti Std R" pitchFamily="34" charset="-128"/>
                <a:ea typeface="Adobe Heiti Std R" pitchFamily="34" charset="-128"/>
              </a:rPr>
              <a:t>nanoparticles</a:t>
            </a:r>
            <a:r>
              <a:rPr lang="en-US" sz="2000" i="1" dirty="0" smtClean="0">
                <a:latin typeface="Adobe Heiti Std R" pitchFamily="34" charset="-128"/>
                <a:ea typeface="Adobe Heiti Std R" pitchFamily="34" charset="-128"/>
              </a:rPr>
              <a:t> such as CNTs, TiO</a:t>
            </a:r>
            <a:r>
              <a:rPr lang="en-US" sz="2000" i="1" baseline="-25000" dirty="0" smtClean="0">
                <a:latin typeface="Adobe Heiti Std R" pitchFamily="34" charset="-128"/>
                <a:ea typeface="Adobe Heiti Std R" pitchFamily="34" charset="-128"/>
              </a:rPr>
              <a:t>2</a:t>
            </a:r>
            <a:r>
              <a:rPr lang="en-US" sz="2000" i="1" dirty="0" smtClean="0">
                <a:latin typeface="Adobe Heiti Std R" pitchFamily="34" charset="-128"/>
                <a:ea typeface="Adobe Heiti Std R" pitchFamily="34" charset="-128"/>
              </a:rPr>
              <a:t>, and silver </a:t>
            </a:r>
            <a:r>
              <a:rPr lang="en-US" sz="2000" i="1" dirty="0" err="1" smtClean="0">
                <a:latin typeface="Adobe Heiti Std R" pitchFamily="34" charset="-128"/>
                <a:ea typeface="Adobe Heiti Std R" pitchFamily="34" charset="-128"/>
              </a:rPr>
              <a:t>nanoparticles</a:t>
            </a:r>
            <a:r>
              <a:rPr lang="en-US" sz="2000" i="1" dirty="0" smtClean="0">
                <a:latin typeface="Adobe Heiti Std R" pitchFamily="34" charset="-128"/>
                <a:ea typeface="Adobe Heiti Std R" pitchFamily="34" charset="-128"/>
              </a:rPr>
              <a:t> in aqueous systems; thus, stakeholders from administration, politics, and industry are supported to create new laws and regulations or modify present ones. However, many studies have yielded contradictory results, since no general standards and conditions for experimental tests and measurements have been determined, which slows down the necessary decision processes.</a:t>
            </a:r>
            <a:endParaRPr lang="en-US" sz="2000" i="1" dirty="0">
              <a:latin typeface="Adobe Heiti Std R" pitchFamily="34" charset="-128"/>
              <a:ea typeface="Adobe Heiti Std R" pitchFamily="34" charset="-128"/>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600200"/>
          </a:xfrm>
        </p:spPr>
        <p:txBody>
          <a:bodyPr>
            <a:normAutofit fontScale="90000"/>
          </a:bodyPr>
          <a:lstStyle/>
          <a:p>
            <a:r>
              <a:rPr lang="en-US" sz="3100" b="1" dirty="0" smtClean="0">
                <a:latin typeface="Algerian" pitchFamily="82" charset="0"/>
              </a:rPr>
              <a:t>Legal background of </a:t>
            </a:r>
            <a:r>
              <a:rPr lang="en-US" sz="3100" b="1" dirty="0" err="1" smtClean="0">
                <a:latin typeface="Algerian" pitchFamily="82" charset="0"/>
              </a:rPr>
              <a:t>nanobased</a:t>
            </a:r>
            <a:r>
              <a:rPr lang="en-US" sz="3100" b="1" dirty="0" smtClean="0">
                <a:latin typeface="Algerian" pitchFamily="82" charset="0"/>
              </a:rPr>
              <a:t> materials and processes related to water applications</a:t>
            </a:r>
            <a:r>
              <a:rPr lang="en-US" b="1" dirty="0" smtClean="0"/>
              <a:t/>
            </a:r>
            <a:br>
              <a:rPr lang="en-US" b="1" dirty="0" smtClean="0"/>
            </a:br>
            <a:endParaRPr lang="en-US" dirty="0"/>
          </a:p>
        </p:txBody>
      </p:sp>
      <p:sp>
        <p:nvSpPr>
          <p:cNvPr id="3" name="Content Placeholder 2"/>
          <p:cNvSpPr>
            <a:spLocks noGrp="1"/>
          </p:cNvSpPr>
          <p:nvPr>
            <p:ph idx="1"/>
          </p:nvPr>
        </p:nvSpPr>
        <p:spPr>
          <a:xfrm>
            <a:off x="228600" y="1524000"/>
            <a:ext cx="8686800" cy="5105400"/>
          </a:xfrm>
        </p:spPr>
        <p:txBody>
          <a:bodyPr>
            <a:normAutofit fontScale="92500" lnSpcReduction="10000"/>
          </a:bodyPr>
          <a:lstStyle/>
          <a:p>
            <a:pPr>
              <a:buNone/>
            </a:pPr>
            <a:r>
              <a:rPr lang="en-US" i="1" dirty="0" smtClean="0"/>
              <a:t>     </a:t>
            </a:r>
            <a:r>
              <a:rPr lang="en-US" i="1" dirty="0" smtClean="0">
                <a:latin typeface="Arial Narrow" pitchFamily="34" charset="0"/>
              </a:rPr>
              <a:t>The enabling nanotechnology is promoted as one of the most challenging key technologies of this century. Billions of dollars have been spent on research framework programs intended to promote nanotechnology and to bring novel materials and processes to market. For example, the 2015 federal budget has allocated more than 1.5 billion US dollars to the National Nanotechnology Initiative (Arlington, VA, USA), that has nanotechnology-related activities ongoing in 20 departments and independent agencies. Horizon 2020, the research framework program in the European Union, provides US$110 billion over a period of 7 years for research and innovation projects, including US$92 million for water innovations and US$686 million for nanotechnology in 2014. In order to combine water and nanotechnology, there are joint calls for “low-energy solutions for drinking water production” that involve implementation of novel </a:t>
            </a:r>
            <a:r>
              <a:rPr lang="en-US" i="1" dirty="0" err="1" smtClean="0">
                <a:latin typeface="Arial Narrow" pitchFamily="34" charset="0"/>
              </a:rPr>
              <a:t>nanoengineered</a:t>
            </a:r>
            <a:r>
              <a:rPr lang="en-US" i="1" dirty="0" smtClean="0">
                <a:latin typeface="Arial Narrow" pitchFamily="34" charset="0"/>
              </a:rPr>
              <a:t> materials and processes for water applications.</a:t>
            </a:r>
            <a:endParaRPr lang="en-US" i="1" dirty="0">
              <a:latin typeface="Arial Narrow"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2057400"/>
          </a:xfrm>
        </p:spPr>
        <p:txBody>
          <a:bodyPr>
            <a:normAutofit fontScale="90000"/>
          </a:bodyPr>
          <a:lstStyle/>
          <a:p>
            <a:r>
              <a:rPr lang="en-US" sz="3600" b="1" dirty="0" smtClean="0">
                <a:latin typeface="Algerian" pitchFamily="82" charset="0"/>
              </a:rPr>
              <a:t>Potential </a:t>
            </a:r>
            <a:r>
              <a:rPr lang="en-US" sz="3600" b="1" dirty="0" err="1" smtClean="0">
                <a:latin typeface="Algerian" pitchFamily="82" charset="0"/>
              </a:rPr>
              <a:t>ecotoxicity</a:t>
            </a:r>
            <a:r>
              <a:rPr lang="en-US" sz="3600" b="1" dirty="0" smtClean="0">
                <a:latin typeface="Algerian" pitchFamily="82" charset="0"/>
              </a:rPr>
              <a:t> of </a:t>
            </a:r>
            <a:r>
              <a:rPr lang="en-US" sz="3600" b="1" dirty="0" err="1" smtClean="0">
                <a:latin typeface="Algerian" pitchFamily="82" charset="0"/>
              </a:rPr>
              <a:t>nanobased</a:t>
            </a:r>
            <a:r>
              <a:rPr lang="en-US" sz="3600" b="1" dirty="0" smtClean="0">
                <a:latin typeface="Algerian" pitchFamily="82" charset="0"/>
              </a:rPr>
              <a:t> materials and processes related to water applications</a:t>
            </a:r>
            <a:r>
              <a:rPr lang="en-US" b="1" dirty="0" smtClean="0"/>
              <a:t/>
            </a:r>
            <a:br>
              <a:rPr lang="en-US" b="1" dirty="0" smtClean="0"/>
            </a:br>
            <a:endParaRPr lang="en-US" dirty="0"/>
          </a:p>
        </p:txBody>
      </p:sp>
      <p:sp>
        <p:nvSpPr>
          <p:cNvPr id="3" name="Content Placeholder 2"/>
          <p:cNvSpPr>
            <a:spLocks noGrp="1"/>
          </p:cNvSpPr>
          <p:nvPr>
            <p:ph idx="1"/>
          </p:nvPr>
        </p:nvSpPr>
        <p:spPr>
          <a:xfrm>
            <a:off x="228600" y="1981200"/>
            <a:ext cx="8686800" cy="4724400"/>
          </a:xfrm>
        </p:spPr>
        <p:txBody>
          <a:bodyPr/>
          <a:lstStyle/>
          <a:p>
            <a:pPr>
              <a:buNone/>
            </a:pPr>
            <a:r>
              <a:rPr lang="en-US" dirty="0" smtClean="0">
                <a:latin typeface="Adobe Pi Std" pitchFamily="82" charset="0"/>
              </a:rPr>
              <a:t>   </a:t>
            </a:r>
            <a:r>
              <a:rPr lang="en-US" sz="2800" dirty="0" err="1" smtClean="0">
                <a:latin typeface="Adobe Pi Std" pitchFamily="82" charset="0"/>
              </a:rPr>
              <a:t>Nanomaterials</a:t>
            </a:r>
            <a:r>
              <a:rPr lang="en-US" sz="2800" dirty="0" smtClean="0">
                <a:latin typeface="Adobe Pi Std" pitchFamily="82" charset="0"/>
              </a:rPr>
              <a:t> in water do not directly affect humans, but there is the possibility of uptake of </a:t>
            </a:r>
            <a:r>
              <a:rPr lang="en-US" sz="2800" dirty="0" err="1" smtClean="0">
                <a:latin typeface="Adobe Pi Std" pitchFamily="82" charset="0"/>
              </a:rPr>
              <a:t>nanomaterials</a:t>
            </a:r>
            <a:r>
              <a:rPr lang="en-US" sz="2800" dirty="0" smtClean="0">
                <a:latin typeface="Adobe Pi Std" pitchFamily="82" charset="0"/>
              </a:rPr>
              <a:t> via consumption of fish, so the impact of </a:t>
            </a:r>
            <a:r>
              <a:rPr lang="en-US" sz="2800" dirty="0" err="1" smtClean="0">
                <a:latin typeface="Adobe Pi Std" pitchFamily="82" charset="0"/>
              </a:rPr>
              <a:t>nanomaterials</a:t>
            </a:r>
            <a:r>
              <a:rPr lang="en-US" sz="2800" dirty="0" smtClean="0">
                <a:latin typeface="Adobe Pi Std" pitchFamily="82" charset="0"/>
              </a:rPr>
              <a:t> on aquatic organisms needs to be taken into consideration. The harmful effects of </a:t>
            </a:r>
            <a:r>
              <a:rPr lang="en-US" sz="2800" dirty="0" err="1" smtClean="0">
                <a:latin typeface="Adobe Pi Std" pitchFamily="82" charset="0"/>
              </a:rPr>
              <a:t>nanomaterials</a:t>
            </a:r>
            <a:r>
              <a:rPr lang="en-US" sz="2800" dirty="0" smtClean="0">
                <a:latin typeface="Adobe Pi Std" pitchFamily="82" charset="0"/>
              </a:rPr>
              <a:t> on aquatic organisms are related mainly to </a:t>
            </a:r>
            <a:r>
              <a:rPr lang="en-US" sz="2800" dirty="0" err="1" smtClean="0">
                <a:latin typeface="Adobe Pi Std" pitchFamily="82" charset="0"/>
              </a:rPr>
              <a:t>nanoparticles</a:t>
            </a:r>
            <a:r>
              <a:rPr lang="en-US" sz="2800" dirty="0" smtClean="0">
                <a:latin typeface="Adobe Pi Std" pitchFamily="82" charset="0"/>
              </a:rPr>
              <a:t>, so the following section is concerned with the potential toxicity of TiO</a:t>
            </a:r>
            <a:r>
              <a:rPr lang="en-US" sz="2800" baseline="-25000" dirty="0" smtClean="0">
                <a:latin typeface="Adobe Pi Std" pitchFamily="82" charset="0"/>
              </a:rPr>
              <a:t>2</a:t>
            </a:r>
            <a:r>
              <a:rPr lang="en-US" sz="2800" dirty="0" smtClean="0">
                <a:latin typeface="Adobe Pi Std" pitchFamily="82" charset="0"/>
              </a:rPr>
              <a:t> </a:t>
            </a:r>
            <a:r>
              <a:rPr lang="en-US" sz="2800" dirty="0" err="1" smtClean="0">
                <a:latin typeface="Adobe Pi Std" pitchFamily="82" charset="0"/>
              </a:rPr>
              <a:t>nanoparticles</a:t>
            </a:r>
            <a:r>
              <a:rPr lang="en-US" sz="2800" dirty="0" smtClean="0">
                <a:latin typeface="Adobe Pi Std" pitchFamily="82" charset="0"/>
              </a:rPr>
              <a:t>, silver </a:t>
            </a:r>
            <a:r>
              <a:rPr lang="en-US" sz="2800" dirty="0" err="1" smtClean="0">
                <a:latin typeface="Adobe Pi Std" pitchFamily="82" charset="0"/>
              </a:rPr>
              <a:t>nanoparticles</a:t>
            </a:r>
            <a:r>
              <a:rPr lang="en-US" sz="2800" dirty="0" smtClean="0">
                <a:latin typeface="Adobe Pi Std" pitchFamily="82" charset="0"/>
              </a:rPr>
              <a:t>, and CNTs, which are the most common </a:t>
            </a:r>
            <a:r>
              <a:rPr lang="en-US" sz="2800" dirty="0" err="1" smtClean="0">
                <a:latin typeface="Adobe Pi Std" pitchFamily="82" charset="0"/>
              </a:rPr>
              <a:t>nanoparticle</a:t>
            </a:r>
            <a:r>
              <a:rPr lang="en-US" sz="2800" dirty="0" smtClean="0">
                <a:latin typeface="Adobe Pi Std" pitchFamily="82" charset="0"/>
              </a:rPr>
              <a:t> species</a:t>
            </a:r>
            <a:r>
              <a:rPr lang="en-US" dirty="0" smtClean="0">
                <a:latin typeface="Adobe Pi Std" pitchFamily="82" charset="0"/>
              </a:rPr>
              <a:t>.</a:t>
            </a:r>
            <a:endParaRPr lang="en-US" dirty="0">
              <a:latin typeface="Adobe Pi Std" pitchFamily="82"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81000"/>
            <a:ext cx="8077200" cy="1752600"/>
          </a:xfrm>
        </p:spPr>
        <p:txBody>
          <a:bodyPr>
            <a:normAutofit fontScale="90000"/>
          </a:bodyPr>
          <a:lstStyle/>
          <a:p>
            <a:r>
              <a:rPr lang="en-US" b="1" i="1" dirty="0" smtClean="0">
                <a:latin typeface="Algerian" pitchFamily="82" charset="0"/>
              </a:rPr>
              <a:t>Harmful effects on aquatic organisms </a:t>
            </a:r>
            <a:r>
              <a:rPr lang="en-US" b="1" dirty="0" smtClean="0"/>
              <a:t/>
            </a:r>
            <a:br>
              <a:rPr lang="en-US" b="1" dirty="0" smtClean="0"/>
            </a:br>
            <a:endParaRPr lang="en-US" dirty="0"/>
          </a:p>
        </p:txBody>
      </p:sp>
      <p:sp>
        <p:nvSpPr>
          <p:cNvPr id="3" name="Subtitle 2"/>
          <p:cNvSpPr>
            <a:spLocks noGrp="1"/>
          </p:cNvSpPr>
          <p:nvPr>
            <p:ph type="subTitle" idx="1"/>
          </p:nvPr>
        </p:nvSpPr>
        <p:spPr>
          <a:xfrm>
            <a:off x="228600" y="1447800"/>
            <a:ext cx="8686800" cy="4267200"/>
          </a:xfrm>
        </p:spPr>
        <p:txBody>
          <a:bodyPr>
            <a:noAutofit/>
          </a:bodyPr>
          <a:lstStyle/>
          <a:p>
            <a:r>
              <a:rPr lang="en-US" sz="2000" i="1" dirty="0" smtClean="0">
                <a:solidFill>
                  <a:schemeClr val="tx1"/>
                </a:solidFill>
                <a:latin typeface="Adobe Heiti Std R" pitchFamily="34" charset="-128"/>
                <a:ea typeface="Adobe Heiti Std R" pitchFamily="34" charset="-128"/>
              </a:rPr>
              <a:t>An extensive overview of the miscellaneous effects of TiO</a:t>
            </a:r>
            <a:r>
              <a:rPr lang="en-US" sz="2000" i="1" baseline="-25000" dirty="0" smtClean="0">
                <a:solidFill>
                  <a:schemeClr val="tx1"/>
                </a:solidFill>
                <a:latin typeface="Adobe Heiti Std R" pitchFamily="34" charset="-128"/>
                <a:ea typeface="Adobe Heiti Std R" pitchFamily="34" charset="-128"/>
              </a:rPr>
              <a:t>2</a:t>
            </a:r>
            <a:r>
              <a:rPr lang="en-US" sz="2000" i="1" dirty="0" smtClean="0">
                <a:solidFill>
                  <a:schemeClr val="tx1"/>
                </a:solidFill>
                <a:latin typeface="Adobe Heiti Std R" pitchFamily="34" charset="-128"/>
                <a:ea typeface="Adobe Heiti Std R" pitchFamily="34" charset="-128"/>
              </a:rPr>
              <a:t> </a:t>
            </a:r>
            <a:r>
              <a:rPr lang="en-US" sz="2000" i="1" dirty="0" err="1" smtClean="0">
                <a:solidFill>
                  <a:schemeClr val="tx1"/>
                </a:solidFill>
                <a:latin typeface="Adobe Heiti Std R" pitchFamily="34" charset="-128"/>
                <a:ea typeface="Adobe Heiti Std R" pitchFamily="34" charset="-128"/>
              </a:rPr>
              <a:t>nanoparticles</a:t>
            </a:r>
            <a:r>
              <a:rPr lang="en-US" sz="2000" i="1" dirty="0" smtClean="0">
                <a:solidFill>
                  <a:schemeClr val="tx1"/>
                </a:solidFill>
                <a:latin typeface="Adobe Heiti Std R" pitchFamily="34" charset="-128"/>
                <a:ea typeface="Adobe Heiti Std R" pitchFamily="34" charset="-128"/>
              </a:rPr>
              <a:t> on various kinds of aquatic organisms is given in a case study published by the US Environmental Protection Agency in 2010.In that study, different types of nano-TiO</a:t>
            </a:r>
            <a:r>
              <a:rPr lang="en-US" sz="2000" i="1" baseline="-25000" dirty="0" smtClean="0">
                <a:solidFill>
                  <a:schemeClr val="tx1"/>
                </a:solidFill>
                <a:latin typeface="Adobe Heiti Std R" pitchFamily="34" charset="-128"/>
                <a:ea typeface="Adobe Heiti Std R" pitchFamily="34" charset="-128"/>
              </a:rPr>
              <a:t>2</a:t>
            </a:r>
            <a:r>
              <a:rPr lang="en-US" sz="2000" i="1" dirty="0" smtClean="0">
                <a:solidFill>
                  <a:schemeClr val="tx1"/>
                </a:solidFill>
                <a:latin typeface="Adobe Heiti Std R" pitchFamily="34" charset="-128"/>
                <a:ea typeface="Adobe Heiti Std R" pitchFamily="34" charset="-128"/>
              </a:rPr>
              <a:t>, different pathways of entry, and different effects on the environment and organisms were shown by comparing several studies of the influence of </a:t>
            </a:r>
            <a:r>
              <a:rPr lang="en-US" sz="2000" i="1" dirty="0" err="1" smtClean="0">
                <a:solidFill>
                  <a:schemeClr val="tx1"/>
                </a:solidFill>
                <a:latin typeface="Adobe Heiti Std R" pitchFamily="34" charset="-128"/>
                <a:ea typeface="Adobe Heiti Std R" pitchFamily="34" charset="-128"/>
              </a:rPr>
              <a:t>nanoparticles</a:t>
            </a:r>
            <a:r>
              <a:rPr lang="en-US" sz="2000" i="1" dirty="0" smtClean="0">
                <a:solidFill>
                  <a:schemeClr val="tx1"/>
                </a:solidFill>
                <a:latin typeface="Adobe Heiti Std R" pitchFamily="34" charset="-128"/>
                <a:ea typeface="Adobe Heiti Std R" pitchFamily="34" charset="-128"/>
              </a:rPr>
              <a:t>, exemplified by TiO</a:t>
            </a:r>
            <a:r>
              <a:rPr lang="en-US" sz="2000" i="1" baseline="-25000" dirty="0" smtClean="0">
                <a:solidFill>
                  <a:schemeClr val="tx1"/>
                </a:solidFill>
                <a:latin typeface="Adobe Heiti Std R" pitchFamily="34" charset="-128"/>
                <a:ea typeface="Adobe Heiti Std R" pitchFamily="34" charset="-128"/>
              </a:rPr>
              <a:t>2</a:t>
            </a:r>
            <a:r>
              <a:rPr lang="en-US" sz="2000" i="1" dirty="0" smtClean="0">
                <a:solidFill>
                  <a:schemeClr val="tx1"/>
                </a:solidFill>
                <a:latin typeface="Adobe Heiti Std R" pitchFamily="34" charset="-128"/>
                <a:ea typeface="Adobe Heiti Std R" pitchFamily="34" charset="-128"/>
              </a:rPr>
              <a:t>, on different kinds of organisms, including bacteria, algae, invertebrates, fish, and plants. Their reported effects on aquatic organisms included decreased reproduction of daphnia as well as respiratory distress, pathological changes in the gills and in </a:t>
            </a:r>
            <a:r>
              <a:rPr lang="en-US" sz="2000" i="1" dirty="0" err="1" smtClean="0">
                <a:solidFill>
                  <a:schemeClr val="tx1"/>
                </a:solidFill>
                <a:latin typeface="Adobe Heiti Std R" pitchFamily="34" charset="-128"/>
                <a:ea typeface="Adobe Heiti Std R" pitchFamily="34" charset="-128"/>
              </a:rPr>
              <a:t>testine</a:t>
            </a:r>
            <a:r>
              <a:rPr lang="en-US" sz="2000" i="1" dirty="0" smtClean="0">
                <a:solidFill>
                  <a:schemeClr val="tx1"/>
                </a:solidFill>
                <a:latin typeface="Adobe Heiti Std R" pitchFamily="34" charset="-128"/>
                <a:ea typeface="Adobe Heiti Std R" pitchFamily="34" charset="-128"/>
              </a:rPr>
              <a:t>, and behavioral changes in </a:t>
            </a:r>
            <a:r>
              <a:rPr lang="en-US" sz="2000" i="1" dirty="0" err="1" smtClean="0">
                <a:solidFill>
                  <a:schemeClr val="tx1"/>
                </a:solidFill>
                <a:latin typeface="Adobe Heiti Std R" pitchFamily="34" charset="-128"/>
                <a:ea typeface="Adobe Heiti Std R" pitchFamily="34" charset="-128"/>
              </a:rPr>
              <a:t>fish.Various</a:t>
            </a:r>
            <a:r>
              <a:rPr lang="en-US" sz="2000" i="1" dirty="0" smtClean="0">
                <a:solidFill>
                  <a:schemeClr val="tx1"/>
                </a:solidFill>
                <a:latin typeface="Adobe Heiti Std R" pitchFamily="34" charset="-128"/>
                <a:ea typeface="Adobe Heiti Std R" pitchFamily="34" charset="-128"/>
              </a:rPr>
              <a:t> acute effects on algae could be demonstrated depending on the type and concentration of TiO</a:t>
            </a:r>
            <a:r>
              <a:rPr lang="en-US" sz="2000" i="1" baseline="-25000" dirty="0" smtClean="0">
                <a:solidFill>
                  <a:schemeClr val="tx1"/>
                </a:solidFill>
                <a:latin typeface="Adobe Heiti Std R" pitchFamily="34" charset="-128"/>
                <a:ea typeface="Adobe Heiti Std R" pitchFamily="34" charset="-128"/>
              </a:rPr>
              <a:t>2</a:t>
            </a:r>
            <a:r>
              <a:rPr lang="en-US" sz="2000" i="1" dirty="0" smtClean="0">
                <a:solidFill>
                  <a:schemeClr val="tx1"/>
                </a:solidFill>
                <a:latin typeface="Adobe Heiti Std R" pitchFamily="34" charset="-128"/>
                <a:ea typeface="Adobe Heiti Std R" pitchFamily="34" charset="-128"/>
              </a:rPr>
              <a:t>; however, the median effective concentration depended mainly on the size of the particles.  summarizes the results of several toxicity studies for different types of TiO</a:t>
            </a:r>
            <a:r>
              <a:rPr lang="en-US" sz="2000" i="1" baseline="-25000" dirty="0" smtClean="0">
                <a:solidFill>
                  <a:schemeClr val="tx1"/>
                </a:solidFill>
                <a:latin typeface="Adobe Heiti Std R" pitchFamily="34" charset="-128"/>
                <a:ea typeface="Adobe Heiti Std R" pitchFamily="34" charset="-128"/>
              </a:rPr>
              <a:t>2</a:t>
            </a:r>
            <a:r>
              <a:rPr lang="en-US" sz="2000" i="1" dirty="0" smtClean="0">
                <a:solidFill>
                  <a:schemeClr val="tx1"/>
                </a:solidFill>
                <a:latin typeface="Adobe Heiti Std R" pitchFamily="34" charset="-128"/>
                <a:ea typeface="Adobe Heiti Std R" pitchFamily="34" charset="-128"/>
              </a:rPr>
              <a:t> </a:t>
            </a:r>
            <a:r>
              <a:rPr lang="en-US" sz="2000" i="1" dirty="0" err="1" smtClean="0">
                <a:solidFill>
                  <a:schemeClr val="tx1"/>
                </a:solidFill>
                <a:latin typeface="Adobe Heiti Std R" pitchFamily="34" charset="-128"/>
                <a:ea typeface="Adobe Heiti Std R" pitchFamily="34" charset="-128"/>
              </a:rPr>
              <a:t>nanoparticles</a:t>
            </a:r>
            <a:r>
              <a:rPr lang="en-US" sz="2000" i="1" dirty="0" smtClean="0">
                <a:solidFill>
                  <a:schemeClr val="tx1"/>
                </a:solidFill>
                <a:latin typeface="Adobe Heiti Std R" pitchFamily="34" charset="-128"/>
                <a:ea typeface="Adobe Heiti Std R" pitchFamily="34" charset="-128"/>
              </a:rPr>
              <a:t>, </a:t>
            </a:r>
            <a:r>
              <a:rPr lang="en-US" sz="2000" i="1" dirty="0" err="1" smtClean="0">
                <a:solidFill>
                  <a:schemeClr val="tx1"/>
                </a:solidFill>
                <a:latin typeface="Adobe Heiti Std R" pitchFamily="34" charset="-128"/>
                <a:ea typeface="Adobe Heiti Std R" pitchFamily="34" charset="-128"/>
              </a:rPr>
              <a:t>nano-ZnO</a:t>
            </a:r>
            <a:r>
              <a:rPr lang="en-US" sz="2000" i="1" dirty="0" smtClean="0">
                <a:solidFill>
                  <a:schemeClr val="tx1"/>
                </a:solidFill>
                <a:latin typeface="Adobe Heiti Std R" pitchFamily="34" charset="-128"/>
                <a:ea typeface="Adobe Heiti Std R" pitchFamily="34" charset="-128"/>
              </a:rPr>
              <a:t>, </a:t>
            </a:r>
            <a:r>
              <a:rPr lang="en-US" sz="2000" i="1" dirty="0" err="1" smtClean="0">
                <a:solidFill>
                  <a:schemeClr val="tx1"/>
                </a:solidFill>
                <a:latin typeface="Adobe Heiti Std R" pitchFamily="34" charset="-128"/>
                <a:ea typeface="Adobe Heiti Std R" pitchFamily="34" charset="-128"/>
              </a:rPr>
              <a:t>nano-CuO</a:t>
            </a:r>
            <a:r>
              <a:rPr lang="en-US" sz="2000" i="1" dirty="0" smtClean="0">
                <a:solidFill>
                  <a:schemeClr val="tx1"/>
                </a:solidFill>
                <a:latin typeface="Adobe Heiti Std R" pitchFamily="34" charset="-128"/>
                <a:ea typeface="Adobe Heiti Std R" pitchFamily="34" charset="-128"/>
              </a:rPr>
              <a:t>, and nano-SiO</a:t>
            </a:r>
            <a:r>
              <a:rPr lang="en-US" sz="2000" i="1" baseline="-25000" dirty="0" smtClean="0">
                <a:solidFill>
                  <a:schemeClr val="tx1"/>
                </a:solidFill>
                <a:latin typeface="Adobe Heiti Std R" pitchFamily="34" charset="-128"/>
                <a:ea typeface="Adobe Heiti Std R" pitchFamily="34" charset="-128"/>
              </a:rPr>
              <a:t>2</a:t>
            </a:r>
            <a:r>
              <a:rPr lang="en-US" sz="2000" i="1" dirty="0" smtClean="0">
                <a:solidFill>
                  <a:schemeClr val="tx1"/>
                </a:solidFill>
                <a:latin typeface="Adobe Heiti Std R" pitchFamily="34" charset="-128"/>
                <a:ea typeface="Adobe Heiti Std R" pitchFamily="34" charset="-128"/>
              </a:rPr>
              <a:t>, as well as fullerenes and CNTs and their effect on various aquatic organisms</a:t>
            </a:r>
            <a:r>
              <a:rPr lang="en-US" sz="2000" dirty="0" smtClean="0">
                <a:solidFill>
                  <a:schemeClr val="tx1"/>
                </a:solidFill>
              </a:rPr>
              <a:t>.</a:t>
            </a:r>
            <a:endParaRPr lang="en-US" sz="2000"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i="1" dirty="0" smtClean="0">
                <a:latin typeface="Algerian" pitchFamily="82" charset="0"/>
              </a:rPr>
              <a:t>Fate and removal of </a:t>
            </a:r>
            <a:r>
              <a:rPr lang="en-US" sz="4000" b="1" i="1" dirty="0" err="1" smtClean="0">
                <a:latin typeface="Algerian" pitchFamily="82" charset="0"/>
              </a:rPr>
              <a:t>nanomaterials</a:t>
            </a:r>
            <a:r>
              <a:rPr lang="en-US" sz="4000" b="1" i="1" dirty="0" smtClean="0">
                <a:latin typeface="Algerian" pitchFamily="82" charset="0"/>
              </a:rPr>
              <a:t> in water</a:t>
            </a:r>
            <a:r>
              <a:rPr lang="en-US" b="1" dirty="0" smtClean="0"/>
              <a:t/>
            </a:r>
            <a:br>
              <a:rPr lang="en-US" b="1" dirty="0" smtClean="0"/>
            </a:br>
            <a:endParaRPr lang="en-US" dirty="0"/>
          </a:p>
        </p:txBody>
      </p:sp>
      <p:sp>
        <p:nvSpPr>
          <p:cNvPr id="3" name="Content Placeholder 2"/>
          <p:cNvSpPr>
            <a:spLocks noGrp="1"/>
          </p:cNvSpPr>
          <p:nvPr>
            <p:ph idx="1"/>
          </p:nvPr>
        </p:nvSpPr>
        <p:spPr>
          <a:xfrm>
            <a:off x="152400" y="685800"/>
            <a:ext cx="8839200" cy="6019800"/>
          </a:xfrm>
        </p:spPr>
        <p:txBody>
          <a:bodyPr>
            <a:normAutofit/>
          </a:bodyPr>
          <a:lstStyle/>
          <a:p>
            <a:endParaRPr lang="en-US" b="1" dirty="0" smtClean="0"/>
          </a:p>
          <a:p>
            <a:pPr>
              <a:buNone/>
            </a:pPr>
            <a:r>
              <a:rPr lang="en-US" sz="1900" dirty="0" smtClean="0">
                <a:latin typeface="Adobe Heiti Std R" pitchFamily="34" charset="-128"/>
                <a:ea typeface="Adobe Heiti Std R" pitchFamily="34" charset="-128"/>
              </a:rPr>
              <a:t>       Emission of </a:t>
            </a:r>
            <a:r>
              <a:rPr lang="en-US" sz="1900" dirty="0" err="1" smtClean="0">
                <a:latin typeface="Adobe Heiti Std R" pitchFamily="34" charset="-128"/>
                <a:ea typeface="Adobe Heiti Std R" pitchFamily="34" charset="-128"/>
              </a:rPr>
              <a:t>nanoparticles</a:t>
            </a:r>
            <a:r>
              <a:rPr lang="en-US" sz="1900" dirty="0" smtClean="0">
                <a:latin typeface="Adobe Heiti Std R" pitchFamily="34" charset="-128"/>
                <a:ea typeface="Adobe Heiti Std R" pitchFamily="34" charset="-128"/>
              </a:rPr>
              <a:t> into the environment may come from point sources, </a:t>
            </a:r>
            <a:r>
              <a:rPr lang="en-US" sz="1900" dirty="0" err="1" smtClean="0">
                <a:latin typeface="Adobe Heiti Std R" pitchFamily="34" charset="-128"/>
                <a:ea typeface="Adobe Heiti Std R" pitchFamily="34" charset="-128"/>
              </a:rPr>
              <a:t>eg</a:t>
            </a:r>
            <a:r>
              <a:rPr lang="en-US" sz="1900" dirty="0" smtClean="0">
                <a:latin typeface="Adobe Heiti Std R" pitchFamily="34" charset="-128"/>
                <a:ea typeface="Adobe Heiti Std R" pitchFamily="34" charset="-128"/>
              </a:rPr>
              <a:t>, production facilities, landfills, or wastewater treatment plants, or from nonpoint sources, such as washing machines, clothing, or other materials containing </a:t>
            </a:r>
            <a:r>
              <a:rPr lang="en-US" sz="1900" dirty="0" err="1" smtClean="0">
                <a:latin typeface="Adobe Heiti Std R" pitchFamily="34" charset="-128"/>
                <a:ea typeface="Adobe Heiti Std R" pitchFamily="34" charset="-128"/>
              </a:rPr>
              <a:t>nanoparticles</a:t>
            </a:r>
            <a:r>
              <a:rPr lang="en-US" sz="1900" dirty="0" smtClean="0">
                <a:latin typeface="Adobe Heiti Std R" pitchFamily="34" charset="-128"/>
                <a:ea typeface="Adobe Heiti Std R" pitchFamily="34" charset="-128"/>
              </a:rPr>
              <a:t>. For example, a certain amount of </a:t>
            </a:r>
            <a:r>
              <a:rPr lang="en-US" sz="1900" dirty="0" err="1" smtClean="0">
                <a:latin typeface="Adobe Heiti Std R" pitchFamily="34" charset="-128"/>
                <a:ea typeface="Adobe Heiti Std R" pitchFamily="34" charset="-128"/>
              </a:rPr>
              <a:t>nanosilver</a:t>
            </a:r>
            <a:r>
              <a:rPr lang="en-US" sz="1900" dirty="0" smtClean="0">
                <a:latin typeface="Adobe Heiti Std R" pitchFamily="34" charset="-128"/>
                <a:ea typeface="Adobe Heiti Std R" pitchFamily="34" charset="-128"/>
              </a:rPr>
              <a:t> is released from clothes by washing depending on the adhesion of the silver to the clothes and the specific washing conditions. Commercially available </a:t>
            </a:r>
            <a:r>
              <a:rPr lang="en-US" sz="1900" dirty="0" err="1" smtClean="0">
                <a:latin typeface="Adobe Heiti Std R" pitchFamily="34" charset="-128"/>
                <a:ea typeface="Adobe Heiti Std R" pitchFamily="34" charset="-128"/>
              </a:rPr>
              <a:t>nanosocks</a:t>
            </a:r>
            <a:r>
              <a:rPr lang="en-US" sz="1900" dirty="0" smtClean="0">
                <a:latin typeface="Adobe Heiti Std R" pitchFamily="34" charset="-128"/>
                <a:ea typeface="Adobe Heiti Std R" pitchFamily="34" charset="-128"/>
              </a:rPr>
              <a:t> have been shown to leach 25% of their total silver content within minutes at pH 10.</a:t>
            </a:r>
          </a:p>
          <a:p>
            <a:endParaRPr lang="en-US" dirty="0"/>
          </a:p>
        </p:txBody>
      </p:sp>
      <p:pic>
        <p:nvPicPr>
          <p:cNvPr id="4" name="Picture 3" descr="Screenshot (6).png"/>
          <p:cNvPicPr>
            <a:picLocks noChangeAspect="1"/>
          </p:cNvPicPr>
          <p:nvPr/>
        </p:nvPicPr>
        <p:blipFill>
          <a:blip r:embed="rId2" cstate="print"/>
          <a:stretch>
            <a:fillRect/>
          </a:stretch>
        </p:blipFill>
        <p:spPr>
          <a:xfrm>
            <a:off x="1219200" y="3886200"/>
            <a:ext cx="6554115" cy="243874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057400"/>
          </a:xfrm>
        </p:spPr>
        <p:txBody>
          <a:bodyPr>
            <a:normAutofit fontScale="90000"/>
          </a:bodyPr>
          <a:lstStyle/>
          <a:p>
            <a:r>
              <a:rPr lang="en-US" b="1" i="1" dirty="0" smtClean="0">
                <a:latin typeface="Algerian" pitchFamily="82" charset="0"/>
              </a:rPr>
              <a:t>Conclusion and future prospects</a:t>
            </a:r>
            <a:r>
              <a:rPr lang="en-US" b="1" dirty="0" smtClean="0"/>
              <a:t/>
            </a:r>
            <a:br>
              <a:rPr lang="en-US" b="1" dirty="0" smtClean="0"/>
            </a:br>
            <a:endParaRPr lang="en-US" dirty="0"/>
          </a:p>
        </p:txBody>
      </p:sp>
      <p:sp>
        <p:nvSpPr>
          <p:cNvPr id="3" name="Content Placeholder 2"/>
          <p:cNvSpPr>
            <a:spLocks noGrp="1"/>
          </p:cNvSpPr>
          <p:nvPr>
            <p:ph idx="1"/>
          </p:nvPr>
        </p:nvSpPr>
        <p:spPr>
          <a:xfrm>
            <a:off x="381000" y="1371600"/>
            <a:ext cx="8382000" cy="5334000"/>
          </a:xfrm>
        </p:spPr>
        <p:txBody>
          <a:bodyPr>
            <a:normAutofit fontScale="47500" lnSpcReduction="20000"/>
          </a:bodyPr>
          <a:lstStyle/>
          <a:p>
            <a:r>
              <a:rPr lang="en-US" sz="3400" i="1" dirty="0" smtClean="0">
                <a:latin typeface="Adobe Heiti Std R" pitchFamily="34" charset="-128"/>
                <a:ea typeface="Adobe Heiti Std R" pitchFamily="34" charset="-128"/>
              </a:rPr>
              <a:t>There is a significant need for novel advanced water technologies, in particular to ensure a high quality of drinking water, eliminate </a:t>
            </a:r>
            <a:r>
              <a:rPr lang="en-US" sz="3400" i="1" dirty="0" err="1" smtClean="0">
                <a:latin typeface="Adobe Heiti Std R" pitchFamily="34" charset="-128"/>
                <a:ea typeface="Adobe Heiti Std R" pitchFamily="34" charset="-128"/>
              </a:rPr>
              <a:t>micropollutants</a:t>
            </a:r>
            <a:r>
              <a:rPr lang="en-US" sz="3400" i="1" dirty="0" smtClean="0">
                <a:latin typeface="Adobe Heiti Std R" pitchFamily="34" charset="-128"/>
                <a:ea typeface="Adobe Heiti Std R" pitchFamily="34" charset="-128"/>
              </a:rPr>
              <a:t>, and intensify industrial production processes by the use of flexibly adjustable water treatment systems. </a:t>
            </a:r>
            <a:r>
              <a:rPr lang="en-US" sz="3400" i="1" dirty="0" err="1" smtClean="0">
                <a:latin typeface="Adobe Heiti Std R" pitchFamily="34" charset="-128"/>
                <a:ea typeface="Adobe Heiti Std R" pitchFamily="34" charset="-128"/>
              </a:rPr>
              <a:t>Nanoengineered</a:t>
            </a:r>
            <a:r>
              <a:rPr lang="en-US" sz="3400" i="1" dirty="0" smtClean="0">
                <a:latin typeface="Adobe Heiti Std R" pitchFamily="34" charset="-128"/>
                <a:ea typeface="Adobe Heiti Std R" pitchFamily="34" charset="-128"/>
              </a:rPr>
              <a:t> materials, such as </a:t>
            </a:r>
            <a:r>
              <a:rPr lang="en-US" sz="3400" i="1" dirty="0" err="1" smtClean="0">
                <a:latin typeface="Adobe Heiti Std R" pitchFamily="34" charset="-128"/>
                <a:ea typeface="Adobe Heiti Std R" pitchFamily="34" charset="-128"/>
              </a:rPr>
              <a:t>nanoadsorbents</a:t>
            </a:r>
            <a:r>
              <a:rPr lang="en-US" sz="3400" i="1" dirty="0" smtClean="0">
                <a:latin typeface="Adobe Heiti Std R" pitchFamily="34" charset="-128"/>
                <a:ea typeface="Adobe Heiti Std R" pitchFamily="34" charset="-128"/>
              </a:rPr>
              <a:t>, </a:t>
            </a:r>
            <a:r>
              <a:rPr lang="en-US" sz="3400" i="1" dirty="0" err="1" smtClean="0">
                <a:latin typeface="Adobe Heiti Std R" pitchFamily="34" charset="-128"/>
                <a:ea typeface="Adobe Heiti Std R" pitchFamily="34" charset="-128"/>
              </a:rPr>
              <a:t>nanometals</a:t>
            </a:r>
            <a:r>
              <a:rPr lang="en-US" sz="3400" i="1" dirty="0" smtClean="0">
                <a:latin typeface="Adobe Heiti Std R" pitchFamily="34" charset="-128"/>
                <a:ea typeface="Adobe Heiti Std R" pitchFamily="34" charset="-128"/>
              </a:rPr>
              <a:t>, </a:t>
            </a:r>
            <a:r>
              <a:rPr lang="en-US" sz="3400" i="1" dirty="0" err="1" smtClean="0">
                <a:latin typeface="Adobe Heiti Std R" pitchFamily="34" charset="-128"/>
                <a:ea typeface="Adobe Heiti Std R" pitchFamily="34" charset="-128"/>
              </a:rPr>
              <a:t>nanomembranes</a:t>
            </a:r>
            <a:r>
              <a:rPr lang="en-US" sz="3400" i="1" dirty="0" smtClean="0">
                <a:latin typeface="Adobe Heiti Std R" pitchFamily="34" charset="-128"/>
                <a:ea typeface="Adobe Heiti Std R" pitchFamily="34" charset="-128"/>
              </a:rPr>
              <a:t>, and </a:t>
            </a:r>
            <a:r>
              <a:rPr lang="en-US" sz="3400" i="1" dirty="0" err="1" smtClean="0">
                <a:latin typeface="Adobe Heiti Std R" pitchFamily="34" charset="-128"/>
                <a:ea typeface="Adobe Heiti Std R" pitchFamily="34" charset="-128"/>
              </a:rPr>
              <a:t>photocatalysts</a:t>
            </a:r>
            <a:r>
              <a:rPr lang="en-US" sz="3400" i="1" dirty="0" smtClean="0">
                <a:latin typeface="Adobe Heiti Std R" pitchFamily="34" charset="-128"/>
                <a:ea typeface="Adobe Heiti Std R" pitchFamily="34" charset="-128"/>
              </a:rPr>
              <a:t>, offer the potential for novel water technologies that can be easily adapted to customer-specific applications. Most of them are compatible with existing treatment technologies and can be integrated simply in conventional modules. One of the most important advantages of </a:t>
            </a:r>
            <a:r>
              <a:rPr lang="en-US" sz="3400" i="1" dirty="0" err="1" smtClean="0">
                <a:latin typeface="Adobe Heiti Std R" pitchFamily="34" charset="-128"/>
                <a:ea typeface="Adobe Heiti Std R" pitchFamily="34" charset="-128"/>
              </a:rPr>
              <a:t>nanomaterials</a:t>
            </a:r>
            <a:r>
              <a:rPr lang="en-US" sz="3400" i="1" dirty="0" smtClean="0">
                <a:latin typeface="Adobe Heiti Std R" pitchFamily="34" charset="-128"/>
                <a:ea typeface="Adobe Heiti Std R" pitchFamily="34" charset="-128"/>
              </a:rPr>
              <a:t> when compared with conventional water technologies is their ability to integrate various properties, resulting in multifunctional systems such as </a:t>
            </a:r>
            <a:r>
              <a:rPr lang="en-US" sz="3400" i="1" dirty="0" err="1" smtClean="0">
                <a:latin typeface="Adobe Heiti Std R" pitchFamily="34" charset="-128"/>
                <a:ea typeface="Adobe Heiti Std R" pitchFamily="34" charset="-128"/>
              </a:rPr>
              <a:t>nanocomposite</a:t>
            </a:r>
            <a:r>
              <a:rPr lang="en-US" sz="3400" i="1" dirty="0" smtClean="0">
                <a:latin typeface="Adobe Heiti Std R" pitchFamily="34" charset="-128"/>
                <a:ea typeface="Adobe Heiti Std R" pitchFamily="34" charset="-128"/>
              </a:rPr>
              <a:t> membranes that enable both particle retention and elimination of contaminants. Further, </a:t>
            </a:r>
            <a:r>
              <a:rPr lang="en-US" sz="3400" i="1" dirty="0" err="1" smtClean="0">
                <a:latin typeface="Adobe Heiti Std R" pitchFamily="34" charset="-128"/>
                <a:ea typeface="Adobe Heiti Std R" pitchFamily="34" charset="-128"/>
              </a:rPr>
              <a:t>nanomaterials</a:t>
            </a:r>
            <a:r>
              <a:rPr lang="en-US" sz="3400" i="1" dirty="0" smtClean="0">
                <a:latin typeface="Adobe Heiti Std R" pitchFamily="34" charset="-128"/>
                <a:ea typeface="Adobe Heiti Std R" pitchFamily="34" charset="-128"/>
              </a:rPr>
              <a:t> enable higher process efficiency due to their unique characteristics, such as a high reaction rate.</a:t>
            </a:r>
          </a:p>
          <a:p>
            <a:r>
              <a:rPr lang="en-US" sz="3400" i="1" dirty="0" smtClean="0">
                <a:latin typeface="Adobe Heiti Std R" pitchFamily="34" charset="-128"/>
                <a:ea typeface="Adobe Heiti Std R" pitchFamily="34" charset="-128"/>
              </a:rPr>
              <a:t>However, there are still several drawbacks that have to be negotiated. Materials functionalized with </a:t>
            </a:r>
            <a:r>
              <a:rPr lang="en-US" sz="3400" i="1" dirty="0" err="1" smtClean="0">
                <a:latin typeface="Adobe Heiti Std R" pitchFamily="34" charset="-128"/>
                <a:ea typeface="Adobe Heiti Std R" pitchFamily="34" charset="-128"/>
              </a:rPr>
              <a:t>nanoparticles</a:t>
            </a:r>
            <a:r>
              <a:rPr lang="en-US" sz="3400" i="1" dirty="0" smtClean="0">
                <a:latin typeface="Adobe Heiti Std R" pitchFamily="34" charset="-128"/>
                <a:ea typeface="Adobe Heiti Std R" pitchFamily="34" charset="-128"/>
              </a:rPr>
              <a:t> incorporated or deposited on their surface have risk potential, since </a:t>
            </a:r>
            <a:r>
              <a:rPr lang="en-US" sz="3400" i="1" dirty="0" err="1" smtClean="0">
                <a:latin typeface="Adobe Heiti Std R" pitchFamily="34" charset="-128"/>
                <a:ea typeface="Adobe Heiti Std R" pitchFamily="34" charset="-128"/>
              </a:rPr>
              <a:t>nanoparticles</a:t>
            </a:r>
            <a:r>
              <a:rPr lang="en-US" sz="3400" i="1" dirty="0" smtClean="0">
                <a:latin typeface="Adobe Heiti Std R" pitchFamily="34" charset="-128"/>
                <a:ea typeface="Adobe Heiti Std R" pitchFamily="34" charset="-128"/>
              </a:rPr>
              <a:t> might release and emit to the environment where they can accumulate for long periods of time. Up until now, no online monitoring systems exist that provide reliable real-time measurement data on the quality and quantity of </a:t>
            </a:r>
            <a:r>
              <a:rPr lang="en-US" sz="3400" i="1" dirty="0" err="1" smtClean="0">
                <a:latin typeface="Adobe Heiti Std R" pitchFamily="34" charset="-128"/>
                <a:ea typeface="Adobe Heiti Std R" pitchFamily="34" charset="-128"/>
              </a:rPr>
              <a:t>nanoparticles</a:t>
            </a:r>
            <a:r>
              <a:rPr lang="en-US" sz="3400" i="1" dirty="0" smtClean="0">
                <a:latin typeface="Adobe Heiti Std R" pitchFamily="34" charset="-128"/>
                <a:ea typeface="Adobe Heiti Std R" pitchFamily="34" charset="-128"/>
              </a:rPr>
              <a:t> present only in trace amounts in water, thus offering a high innovation potential. In order to minimize the health risk, several national and international regulations and laws are in preparation. Another more technical limitation of </a:t>
            </a:r>
            <a:r>
              <a:rPr lang="en-US" sz="3400" i="1" dirty="0" err="1" smtClean="0">
                <a:latin typeface="Adobe Heiti Std R" pitchFamily="34" charset="-128"/>
                <a:ea typeface="Adobe Heiti Std R" pitchFamily="34" charset="-128"/>
              </a:rPr>
              <a:t>nanoengineered</a:t>
            </a:r>
            <a:r>
              <a:rPr lang="en-US" sz="3400" i="1" dirty="0" smtClean="0">
                <a:latin typeface="Adobe Heiti Std R" pitchFamily="34" charset="-128"/>
                <a:ea typeface="Adobe Heiti Std R" pitchFamily="34" charset="-128"/>
              </a:rPr>
              <a:t> water technologies is that they are rarely adaptable to mass processes, and at present, in many cases are not competitive with conventional treatment technologies. Nevertheless, </a:t>
            </a:r>
            <a:r>
              <a:rPr lang="en-US" sz="3400" i="1" dirty="0" err="1" smtClean="0">
                <a:latin typeface="Adobe Heiti Std R" pitchFamily="34" charset="-128"/>
                <a:ea typeface="Adobe Heiti Std R" pitchFamily="34" charset="-128"/>
              </a:rPr>
              <a:t>nanoengineered</a:t>
            </a:r>
            <a:r>
              <a:rPr lang="en-US" sz="3400" i="1" dirty="0" smtClean="0">
                <a:latin typeface="Adobe Heiti Std R" pitchFamily="34" charset="-128"/>
                <a:ea typeface="Adobe Heiti Std R" pitchFamily="34" charset="-128"/>
              </a:rPr>
              <a:t> materials offer great potential for water innovations in the coming decades, in particular for decentralized treatment systems, point-of-use devices, and heavily degradable contaminants.</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5"/>
            <a:ext cx="8077200" cy="3508375"/>
          </a:xfrm>
        </p:spPr>
        <p:txBody>
          <a:bodyPr>
            <a:noAutofit/>
          </a:bodyPr>
          <a:lstStyle/>
          <a:p>
            <a:r>
              <a:rPr lang="en-US" sz="15000" i="1" dirty="0" smtClean="0">
                <a:latin typeface="Adobe Myungjo Std M" pitchFamily="18" charset="-128"/>
                <a:ea typeface="Adobe Myungjo Std M" pitchFamily="18" charset="-128"/>
              </a:rPr>
              <a:t>THANKYOU</a:t>
            </a:r>
            <a:endParaRPr lang="en-US" sz="15000" i="1" dirty="0">
              <a:latin typeface="Adobe Myungjo Std M" pitchFamily="18" charset="-128"/>
              <a:ea typeface="Adobe Myungjo Std M" pitchFamily="18"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49962"/>
          </a:xfrm>
        </p:spPr>
        <p:txBody>
          <a:bodyPr/>
          <a:lstStyle/>
          <a:p>
            <a:r>
              <a:rPr lang="en-US" sz="6000" dirty="0" smtClean="0">
                <a:latin typeface="Algerian" pitchFamily="82" charset="0"/>
              </a:rPr>
              <a:t>TEAM NAME-NANOENGINEERS</a:t>
            </a:r>
            <a:r>
              <a:rPr lang="en-US" dirty="0" smtClean="0"/>
              <a:t/>
            </a:r>
            <a:br>
              <a:rPr lang="en-US" dirty="0" smtClean="0"/>
            </a:br>
            <a:r>
              <a:rPr lang="en-US" i="1" dirty="0"/>
              <a:t/>
            </a:r>
            <a:br>
              <a:rPr lang="en-US" i="1" dirty="0"/>
            </a:br>
            <a:r>
              <a:rPr lang="en-US" i="1" dirty="0" smtClean="0">
                <a:latin typeface="Adobe Myungjo Std M" pitchFamily="18" charset="-128"/>
                <a:ea typeface="Adobe Myungjo Std M" pitchFamily="18" charset="-128"/>
              </a:rPr>
              <a:t>SAKIB KHAN PATHAN</a:t>
            </a:r>
            <a:br>
              <a:rPr lang="en-US" i="1" dirty="0" smtClean="0">
                <a:latin typeface="Adobe Myungjo Std M" pitchFamily="18" charset="-128"/>
                <a:ea typeface="Adobe Myungjo Std M" pitchFamily="18" charset="-128"/>
              </a:rPr>
            </a:br>
            <a:r>
              <a:rPr lang="en-US" i="1" dirty="0" smtClean="0">
                <a:latin typeface="Adobe Myungjo Std M" pitchFamily="18" charset="-128"/>
                <a:ea typeface="Adobe Myungjo Std M" pitchFamily="18" charset="-128"/>
              </a:rPr>
              <a:t>DIMPLE NAINANI</a:t>
            </a:r>
            <a:br>
              <a:rPr lang="en-US" i="1" dirty="0" smtClean="0">
                <a:latin typeface="Adobe Myungjo Std M" pitchFamily="18" charset="-128"/>
                <a:ea typeface="Adobe Myungjo Std M" pitchFamily="18" charset="-128"/>
              </a:rPr>
            </a:br>
            <a:r>
              <a:rPr lang="en-US" i="1" dirty="0" smtClean="0">
                <a:latin typeface="Adobe Myungjo Std M" pitchFamily="18" charset="-128"/>
                <a:ea typeface="Adobe Myungjo Std M" pitchFamily="18" charset="-128"/>
              </a:rPr>
              <a:t>BHARAT MEGHWAL</a:t>
            </a:r>
            <a:br>
              <a:rPr lang="en-US" i="1" dirty="0" smtClean="0">
                <a:latin typeface="Adobe Myungjo Std M" pitchFamily="18" charset="-128"/>
                <a:ea typeface="Adobe Myungjo Std M" pitchFamily="18" charset="-128"/>
              </a:rPr>
            </a:br>
            <a:r>
              <a:rPr lang="en-US" i="1" dirty="0" smtClean="0">
                <a:latin typeface="Adobe Myungjo Std M" pitchFamily="18" charset="-128"/>
                <a:ea typeface="Adobe Myungjo Std M" pitchFamily="18" charset="-128"/>
              </a:rPr>
              <a:t>SHUBHAM JOSHI</a:t>
            </a:r>
            <a:endParaRPr lang="en-US" i="1" dirty="0">
              <a:latin typeface="Adobe Myungjo Std M" pitchFamily="18" charset="-128"/>
              <a:ea typeface="Adobe Myungjo Std M" pitchFamily="18"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295400"/>
          </a:xfrm>
        </p:spPr>
        <p:txBody>
          <a:bodyPr>
            <a:normAutofit/>
          </a:bodyPr>
          <a:lstStyle/>
          <a:p>
            <a:r>
              <a:rPr lang="en-US" sz="6000" dirty="0" smtClean="0">
                <a:latin typeface="Algerian" pitchFamily="82" charset="0"/>
              </a:rPr>
              <a:t>INTRODUCTION</a:t>
            </a:r>
            <a:endParaRPr lang="en-US" sz="6000" dirty="0">
              <a:latin typeface="Algerian" pitchFamily="82" charset="0"/>
            </a:endParaRPr>
          </a:p>
        </p:txBody>
      </p:sp>
      <p:sp>
        <p:nvSpPr>
          <p:cNvPr id="5" name="Rectangle 4"/>
          <p:cNvSpPr/>
          <p:nvPr/>
        </p:nvSpPr>
        <p:spPr>
          <a:xfrm>
            <a:off x="228600" y="1295400"/>
            <a:ext cx="8763000" cy="4832092"/>
          </a:xfrm>
          <a:prstGeom prst="rect">
            <a:avLst/>
          </a:prstGeom>
        </p:spPr>
        <p:txBody>
          <a:bodyPr wrap="square">
            <a:spAutoFit/>
          </a:bodyPr>
          <a:lstStyle/>
          <a:p>
            <a:r>
              <a:rPr lang="en-US" sz="2800" i="1" dirty="0" smtClean="0">
                <a:latin typeface="Arial" pitchFamily="34" charset="0"/>
                <a:cs typeface="Arial" pitchFamily="34" charset="0"/>
              </a:rPr>
              <a:t>The adaptation of highly advanced nanotechnology to traditional process engineering offers new opportunities for development of advanced water and wastewater technology processes. Here, an overview of recent advances in nanotechnologies for water and wastewater processes is provided, including </a:t>
            </a:r>
            <a:r>
              <a:rPr lang="en-US" sz="2800" i="1" dirty="0" err="1" smtClean="0">
                <a:latin typeface="Arial" pitchFamily="34" charset="0"/>
                <a:cs typeface="Arial" pitchFamily="34" charset="0"/>
              </a:rPr>
              <a:t>nanobased</a:t>
            </a:r>
            <a:r>
              <a:rPr lang="en-US" sz="2800" i="1" dirty="0" smtClean="0">
                <a:latin typeface="Arial" pitchFamily="34" charset="0"/>
                <a:cs typeface="Arial" pitchFamily="34" charset="0"/>
              </a:rPr>
              <a:t> materials, processes, and their applications. Besides the promising technological enhancements, the limitations of nanotechnology for water applications, such as laws and regulations as well as potential health risks, are reported.</a:t>
            </a:r>
            <a:endParaRPr lang="en-US" sz="2800" i="1" dirty="0">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981200"/>
          </a:xfrm>
        </p:spPr>
        <p:txBody>
          <a:bodyPr>
            <a:normAutofit fontScale="90000"/>
          </a:bodyPr>
          <a:lstStyle/>
          <a:p>
            <a:r>
              <a:rPr lang="en-US" sz="3600" b="1" dirty="0" smtClean="0">
                <a:latin typeface="Algerian" pitchFamily="82" charset="0"/>
              </a:rPr>
              <a:t>State of science and technology: </a:t>
            </a:r>
            <a:r>
              <a:rPr lang="en-US" sz="3600" b="1" dirty="0" err="1" smtClean="0">
                <a:latin typeface="Algerian" pitchFamily="82" charset="0"/>
              </a:rPr>
              <a:t>nanobased</a:t>
            </a:r>
            <a:r>
              <a:rPr lang="en-US" sz="3600" b="1" dirty="0" smtClean="0">
                <a:latin typeface="Algerian" pitchFamily="82" charset="0"/>
              </a:rPr>
              <a:t> materials, processes, and applications</a:t>
            </a:r>
            <a:r>
              <a:rPr lang="en-US" b="1" dirty="0" smtClean="0"/>
              <a:t/>
            </a:r>
            <a:br>
              <a:rPr lang="en-US" b="1" dirty="0" smtClean="0"/>
            </a:br>
            <a:endParaRPr lang="en-US" dirty="0"/>
          </a:p>
        </p:txBody>
      </p:sp>
      <p:sp>
        <p:nvSpPr>
          <p:cNvPr id="3" name="Content Placeholder 2"/>
          <p:cNvSpPr>
            <a:spLocks noGrp="1"/>
          </p:cNvSpPr>
          <p:nvPr>
            <p:ph idx="1"/>
          </p:nvPr>
        </p:nvSpPr>
        <p:spPr>
          <a:xfrm>
            <a:off x="152400" y="1600200"/>
            <a:ext cx="8763000" cy="5105400"/>
          </a:xfrm>
        </p:spPr>
        <p:txBody>
          <a:bodyPr>
            <a:normAutofit/>
          </a:bodyPr>
          <a:lstStyle/>
          <a:p>
            <a:pPr>
              <a:buNone/>
            </a:pPr>
            <a:r>
              <a:rPr lang="en-US" dirty="0" smtClean="0"/>
              <a:t>    </a:t>
            </a:r>
            <a:r>
              <a:rPr lang="en-US" i="1" dirty="0" err="1" smtClean="0">
                <a:latin typeface="+mj-lt"/>
              </a:rPr>
              <a:t>Nanomaterials</a:t>
            </a:r>
            <a:r>
              <a:rPr lang="en-US" i="1" dirty="0" smtClean="0">
                <a:latin typeface="+mj-lt"/>
              </a:rPr>
              <a:t> have unique size-dependent properties related to their high specific surface area (fast dissolution, high reactivity, strong sorption) and discontinuous properties (such as </a:t>
            </a:r>
            <a:r>
              <a:rPr lang="en-US" i="1" dirty="0" err="1" smtClean="0">
                <a:latin typeface="+mj-lt"/>
              </a:rPr>
              <a:t>superparamagnetism</a:t>
            </a:r>
            <a:r>
              <a:rPr lang="en-US" i="1" dirty="0" smtClean="0">
                <a:latin typeface="+mj-lt"/>
              </a:rPr>
              <a:t>, localized surface </a:t>
            </a:r>
            <a:r>
              <a:rPr lang="en-US" i="1" dirty="0" err="1" smtClean="0">
                <a:latin typeface="+mj-lt"/>
              </a:rPr>
              <a:t>plasmon</a:t>
            </a:r>
            <a:r>
              <a:rPr lang="en-US" i="1" dirty="0" smtClean="0">
                <a:latin typeface="+mj-lt"/>
              </a:rPr>
              <a:t> resonance, and quantum confinement effect). These specific </a:t>
            </a:r>
            <a:r>
              <a:rPr lang="en-US" i="1" dirty="0" err="1" smtClean="0">
                <a:latin typeface="+mj-lt"/>
              </a:rPr>
              <a:t>nanobased</a:t>
            </a:r>
            <a:r>
              <a:rPr lang="en-US" i="1" dirty="0" smtClean="0">
                <a:latin typeface="+mj-lt"/>
              </a:rPr>
              <a:t> characteristics allow the development of novel high-tech materials for more efficient water and wastewater treatment processes, namely membranes, adsorption materials, </a:t>
            </a:r>
            <a:r>
              <a:rPr lang="en-US" i="1" dirty="0" err="1" smtClean="0">
                <a:latin typeface="+mj-lt"/>
              </a:rPr>
              <a:t>nanocatalysts</a:t>
            </a:r>
            <a:r>
              <a:rPr lang="en-US" i="1" dirty="0" smtClean="0">
                <a:latin typeface="+mj-lt"/>
              </a:rPr>
              <a:t>, functionalized surfaces, coatings, and reagents.</a:t>
            </a:r>
            <a:endParaRPr lang="en-US" i="1" dirty="0">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Autofit/>
          </a:bodyPr>
          <a:lstStyle/>
          <a:p>
            <a:r>
              <a:rPr lang="en-US" sz="3200" i="1" dirty="0" smtClean="0">
                <a:latin typeface="Algerian" pitchFamily="82" charset="0"/>
              </a:rPr>
              <a:t>Overview of types of </a:t>
            </a:r>
            <a:r>
              <a:rPr lang="en-US" sz="3200" i="1" dirty="0" err="1" smtClean="0">
                <a:latin typeface="Algerian" pitchFamily="82" charset="0"/>
              </a:rPr>
              <a:t>nanomaterials</a:t>
            </a:r>
            <a:r>
              <a:rPr lang="en-US" sz="3200" i="1" dirty="0" smtClean="0">
                <a:latin typeface="Algerian" pitchFamily="82" charset="0"/>
              </a:rPr>
              <a:t> applied for water and wastewater technologies</a:t>
            </a:r>
            <a:endParaRPr lang="en-US" sz="3200" i="1" dirty="0">
              <a:latin typeface="Algerian" pitchFamily="82" charset="0"/>
            </a:endParaRPr>
          </a:p>
        </p:txBody>
      </p:sp>
      <p:graphicFrame>
        <p:nvGraphicFramePr>
          <p:cNvPr id="6" name="Content Placeholder 5"/>
          <p:cNvGraphicFramePr>
            <a:graphicFrameLocks noGrp="1"/>
          </p:cNvGraphicFramePr>
          <p:nvPr>
            <p:ph idx="1"/>
          </p:nvPr>
        </p:nvGraphicFramePr>
        <p:xfrm>
          <a:off x="457200" y="1935163"/>
          <a:ext cx="8229600" cy="4305300"/>
        </p:xfrm>
        <a:graphic>
          <a:graphicData uri="http://schemas.openxmlformats.org/drawingml/2006/table">
            <a:tbl>
              <a:tblPr firstRow="1" bandRow="1">
                <a:tableStyleId>{5C22544A-7EE6-4342-B048-85BDC9FD1C3A}</a:tableStyleId>
              </a:tblPr>
              <a:tblGrid>
                <a:gridCol w="2743200"/>
                <a:gridCol w="2743200"/>
                <a:gridCol w="2743200"/>
              </a:tblGrid>
              <a:tr h="838200">
                <a:tc>
                  <a:txBody>
                    <a:bodyPr/>
                    <a:lstStyle/>
                    <a:p>
                      <a:r>
                        <a:rPr lang="en-US" sz="3200" b="1" dirty="0" err="1" smtClean="0"/>
                        <a:t>Nanomaterial</a:t>
                      </a:r>
                      <a:endParaRPr lang="en-US" sz="3200" b="1" dirty="0"/>
                    </a:p>
                  </a:txBody>
                  <a:tcPr/>
                </a:tc>
                <a:tc>
                  <a:txBody>
                    <a:bodyPr/>
                    <a:lstStyle/>
                    <a:p>
                      <a:r>
                        <a:rPr lang="en-US" sz="3200" dirty="0" smtClean="0"/>
                        <a:t>PROPERTIES</a:t>
                      </a:r>
                      <a:endParaRPr lang="en-US" sz="3200" dirty="0"/>
                    </a:p>
                  </a:txBody>
                  <a:tcPr/>
                </a:tc>
                <a:tc>
                  <a:txBody>
                    <a:bodyPr/>
                    <a:lstStyle/>
                    <a:p>
                      <a:r>
                        <a:rPr lang="en-US" sz="3200" dirty="0" smtClean="0"/>
                        <a:t>Applications</a:t>
                      </a:r>
                      <a:endParaRPr lang="en-US" sz="3200" dirty="0"/>
                    </a:p>
                  </a:txBody>
                  <a:tcPr/>
                </a:tc>
              </a:tr>
              <a:tr h="762000">
                <a:tc>
                  <a:txBody>
                    <a:bodyPr/>
                    <a:lstStyle/>
                    <a:p>
                      <a:r>
                        <a:rPr lang="en-US" dirty="0" err="1" smtClean="0"/>
                        <a:t>Nanoadsorbents</a:t>
                      </a:r>
                      <a:endParaRPr lang="en-US" dirty="0"/>
                    </a:p>
                  </a:txBody>
                  <a:tcPr/>
                </a:tc>
                <a:tc>
                  <a:txBody>
                    <a:bodyPr/>
                    <a:lstStyle/>
                    <a:p>
                      <a:r>
                        <a:rPr lang="en-US" sz="1200" dirty="0" smtClean="0"/>
                        <a:t>+ high specific surface, higher adsorption rates, small</a:t>
                      </a:r>
                      <a:r>
                        <a:rPr lang="en-US" sz="1200" baseline="0" dirty="0" smtClean="0"/>
                        <a:t> footprint.</a:t>
                      </a:r>
                      <a:endParaRPr lang="en-US" sz="1200" dirty="0" smtClean="0"/>
                    </a:p>
                    <a:p>
                      <a:r>
                        <a:rPr lang="en-US" sz="1200" dirty="0" smtClean="0"/>
                        <a:t>− high production costs.</a:t>
                      </a:r>
                      <a:endParaRPr lang="en-US" sz="1200" dirty="0"/>
                    </a:p>
                  </a:txBody>
                  <a:tcPr/>
                </a:tc>
                <a:tc>
                  <a:txBody>
                    <a:bodyPr/>
                    <a:lstStyle/>
                    <a:p>
                      <a:r>
                        <a:rPr lang="en-US" sz="1400" dirty="0" smtClean="0"/>
                        <a:t>Point-of-use, removal of organics, heavy metals, bacteria</a:t>
                      </a:r>
                      <a:endParaRPr lang="en-US" sz="1400" dirty="0"/>
                    </a:p>
                  </a:txBody>
                  <a:tcPr/>
                </a:tc>
              </a:tr>
              <a:tr h="1219200">
                <a:tc>
                  <a:txBody>
                    <a:bodyPr/>
                    <a:lstStyle/>
                    <a:p>
                      <a:r>
                        <a:rPr lang="en-US" dirty="0" err="1" smtClean="0"/>
                        <a:t>Nanometals</a:t>
                      </a:r>
                      <a:r>
                        <a:rPr lang="en-US" dirty="0" smtClean="0"/>
                        <a:t> and </a:t>
                      </a:r>
                      <a:r>
                        <a:rPr lang="en-US" dirty="0" err="1" smtClean="0"/>
                        <a:t>nanometal</a:t>
                      </a:r>
                      <a:r>
                        <a:rPr lang="en-US" dirty="0" smtClean="0"/>
                        <a:t> oxides</a:t>
                      </a:r>
                      <a:endParaRPr lang="en-US" dirty="0"/>
                    </a:p>
                  </a:txBody>
                  <a:tcPr/>
                </a:tc>
                <a:tc>
                  <a:txBody>
                    <a:bodyPr/>
                    <a:lstStyle/>
                    <a:p>
                      <a:r>
                        <a:rPr lang="fr-FR" sz="1200" dirty="0" smtClean="0"/>
                        <a:t>+ short </a:t>
                      </a:r>
                      <a:r>
                        <a:rPr lang="fr-FR" sz="1200" dirty="0" err="1" smtClean="0"/>
                        <a:t>intraparticle</a:t>
                      </a:r>
                      <a:r>
                        <a:rPr lang="fr-FR" sz="1200" dirty="0" smtClean="0"/>
                        <a:t> diffusion distance compressible, abrasion-</a:t>
                      </a:r>
                      <a:r>
                        <a:rPr lang="fr-FR" sz="1200" dirty="0" err="1" smtClean="0"/>
                        <a:t>resistant</a:t>
                      </a:r>
                      <a:r>
                        <a:rPr lang="fr-FR" sz="1200" dirty="0" smtClean="0"/>
                        <a:t>, </a:t>
                      </a:r>
                      <a:r>
                        <a:rPr lang="fr-FR" sz="1200" dirty="0" err="1" smtClean="0"/>
                        <a:t>magnetic</a:t>
                      </a:r>
                      <a:endParaRPr lang="fr-FR" sz="1200" dirty="0" smtClean="0"/>
                    </a:p>
                    <a:p>
                      <a:r>
                        <a:rPr lang="en-US" sz="1200" dirty="0" smtClean="0"/>
                        <a:t>+ </a:t>
                      </a:r>
                      <a:r>
                        <a:rPr lang="en-US" sz="1200" dirty="0" err="1" smtClean="0"/>
                        <a:t>photocatalytic</a:t>
                      </a:r>
                      <a:r>
                        <a:rPr lang="en-US" sz="1200" dirty="0" smtClean="0"/>
                        <a:t> (WO</a:t>
                      </a:r>
                      <a:r>
                        <a:rPr lang="en-US" sz="1200" baseline="-25000" dirty="0" smtClean="0"/>
                        <a:t>3</a:t>
                      </a:r>
                      <a:r>
                        <a:rPr lang="en-US" sz="1200" dirty="0" smtClean="0"/>
                        <a:t>, TiO</a:t>
                      </a:r>
                      <a:r>
                        <a:rPr lang="en-US" sz="1200" baseline="-25000" dirty="0" smtClean="0"/>
                        <a:t>2</a:t>
                      </a:r>
                      <a:r>
                        <a:rPr lang="en-US" sz="1200" dirty="0" smtClean="0"/>
                        <a:t>)</a:t>
                      </a:r>
                    </a:p>
                    <a:p>
                      <a:r>
                        <a:rPr lang="en-US" sz="1200" dirty="0" smtClean="0"/>
                        <a:t>− less reusable</a:t>
                      </a:r>
                      <a:endParaRPr lang="en-US" sz="1200" dirty="0"/>
                    </a:p>
                  </a:txBody>
                  <a:tcPr/>
                </a:tc>
                <a:tc>
                  <a:txBody>
                    <a:bodyPr/>
                    <a:lstStyle/>
                    <a:p>
                      <a:r>
                        <a:rPr lang="en-US" sz="1200" dirty="0" smtClean="0"/>
                        <a:t>Removal of heavy metals (arsenic) and </a:t>
                      </a:r>
                      <a:r>
                        <a:rPr lang="en-US" sz="1200" dirty="0" err="1" smtClean="0"/>
                        <a:t>radionuclides</a:t>
                      </a:r>
                      <a:r>
                        <a:rPr lang="en-US" sz="1200" dirty="0" smtClean="0"/>
                        <a:t>, media filters, slurry reactors, powders, pellets</a:t>
                      </a:r>
                      <a:endParaRPr lang="en-US" sz="1200" dirty="0"/>
                    </a:p>
                  </a:txBody>
                  <a:tcPr/>
                </a:tc>
              </a:tr>
              <a:tr h="1257300">
                <a:tc>
                  <a:txBody>
                    <a:bodyPr/>
                    <a:lstStyle/>
                    <a:p>
                      <a:r>
                        <a:rPr lang="en-US" dirty="0" smtClean="0"/>
                        <a:t>Membranes and membrane processes</a:t>
                      </a:r>
                      <a:endParaRPr lang="en-US" dirty="0"/>
                    </a:p>
                  </a:txBody>
                  <a:tcPr/>
                </a:tc>
                <a:tc>
                  <a:txBody>
                    <a:bodyPr/>
                    <a:lstStyle/>
                    <a:p>
                      <a:r>
                        <a:rPr lang="en-US" sz="1200" dirty="0" smtClean="0"/>
                        <a:t>+ reliable, largely automated process</a:t>
                      </a:r>
                    </a:p>
                    <a:p>
                      <a:r>
                        <a:rPr lang="en-US" sz="1200" dirty="0" smtClean="0"/>
                        <a:t>− relative high energy demand</a:t>
                      </a:r>
                      <a:endParaRPr lang="en-US" sz="1200" dirty="0"/>
                    </a:p>
                  </a:txBody>
                  <a:tcPr/>
                </a:tc>
                <a:tc>
                  <a:txBody>
                    <a:bodyPr/>
                    <a:lstStyle/>
                    <a:p>
                      <a:r>
                        <a:rPr lang="en-US" sz="1200" dirty="0" smtClean="0"/>
                        <a:t>All fields of water and waste­water treatment processes</a:t>
                      </a:r>
                      <a:endParaRPr lang="en-US" sz="1200" dirty="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8000" b="1" dirty="0" smtClean="0">
                <a:latin typeface="Algerian" pitchFamily="82" charset="0"/>
              </a:rPr>
              <a:t>Adsorption</a:t>
            </a:r>
            <a:r>
              <a:rPr lang="en-US" b="1" dirty="0" smtClean="0"/>
              <a:t/>
            </a:r>
            <a:br>
              <a:rPr lang="en-US" b="1" dirty="0" smtClean="0"/>
            </a:br>
            <a:endParaRPr lang="en-US" dirty="0"/>
          </a:p>
        </p:txBody>
      </p:sp>
      <p:sp>
        <p:nvSpPr>
          <p:cNvPr id="3" name="Content Placeholder 2"/>
          <p:cNvSpPr>
            <a:spLocks noGrp="1"/>
          </p:cNvSpPr>
          <p:nvPr>
            <p:ph idx="1"/>
          </p:nvPr>
        </p:nvSpPr>
        <p:spPr>
          <a:xfrm>
            <a:off x="152400" y="1295400"/>
            <a:ext cx="8991600" cy="5562600"/>
          </a:xfrm>
        </p:spPr>
        <p:txBody>
          <a:bodyPr>
            <a:normAutofit fontScale="62500" lnSpcReduction="20000"/>
          </a:bodyPr>
          <a:lstStyle/>
          <a:p>
            <a:pPr>
              <a:buNone/>
            </a:pPr>
            <a:r>
              <a:rPr lang="en-US" dirty="0" smtClean="0"/>
              <a:t>      </a:t>
            </a:r>
            <a:r>
              <a:rPr lang="en-US" sz="3400" dirty="0" smtClean="0"/>
              <a:t> </a:t>
            </a:r>
            <a:r>
              <a:rPr lang="en-US" sz="3400" i="1" dirty="0" smtClean="0">
                <a:latin typeface="Arial" pitchFamily="34" charset="0"/>
                <a:cs typeface="Arial" pitchFamily="34" charset="0"/>
              </a:rPr>
              <a:t>Adsorption is the capability of all solid substances to attract to their surfaces molecules of gases or solutions with which they are in close contact. Solids that are used to adsorb gases or dissolved substances are called adsorbents, and the adsorbed molecules are usually referred to collectively as the </a:t>
            </a:r>
            <a:r>
              <a:rPr lang="en-US" sz="3400" i="1" dirty="0" err="1" smtClean="0">
                <a:latin typeface="Arial" pitchFamily="34" charset="0"/>
                <a:cs typeface="Arial" pitchFamily="34" charset="0"/>
              </a:rPr>
              <a:t>adsorbate</a:t>
            </a:r>
            <a:r>
              <a:rPr lang="en-US" sz="3400" i="1" dirty="0" smtClean="0">
                <a:latin typeface="Arial" pitchFamily="34" charset="0"/>
                <a:cs typeface="Arial" pitchFamily="34" charset="0"/>
              </a:rPr>
              <a:t>. Due to their high specific surface area, </a:t>
            </a:r>
            <a:r>
              <a:rPr lang="en-US" sz="3400" i="1" dirty="0" err="1" smtClean="0">
                <a:latin typeface="Arial" pitchFamily="34" charset="0"/>
                <a:cs typeface="Arial" pitchFamily="34" charset="0"/>
              </a:rPr>
              <a:t>nanoadsorbents</a:t>
            </a:r>
            <a:r>
              <a:rPr lang="en-US" sz="3400" i="1" dirty="0" smtClean="0">
                <a:latin typeface="Arial" pitchFamily="34" charset="0"/>
                <a:cs typeface="Arial" pitchFamily="34" charset="0"/>
              </a:rPr>
              <a:t> show a considerably higher rate of adsorption for organic compounds compared with granular or powdered activated carbon. They have great potential for novel, more efficient, and faster decontamination processes aimed at removal of organic and inorganic pollutants like heavy metals and </a:t>
            </a:r>
            <a:r>
              <a:rPr lang="en-US" sz="3400" i="1" dirty="0" err="1" smtClean="0">
                <a:latin typeface="Arial" pitchFamily="34" charset="0"/>
                <a:cs typeface="Arial" pitchFamily="34" charset="0"/>
              </a:rPr>
              <a:t>micropollutants</a:t>
            </a:r>
            <a:r>
              <a:rPr lang="en-US" sz="3400" i="1" dirty="0" smtClean="0">
                <a:latin typeface="Arial" pitchFamily="34" charset="0"/>
                <a:cs typeface="Arial" pitchFamily="34" charset="0"/>
              </a:rPr>
              <a:t>. In addition to saving of adsorbent materials, the superior process efficacy enables implementation of more compact water and wastewater treatment devices with smaller footprints, particularly for decentralized applications and point-of-use systems. Current research activities mainly focus on the following types of </a:t>
            </a:r>
            <a:r>
              <a:rPr lang="en-US" sz="3400" i="1" dirty="0" err="1" smtClean="0">
                <a:latin typeface="Arial" pitchFamily="34" charset="0"/>
                <a:cs typeface="Arial" pitchFamily="34" charset="0"/>
              </a:rPr>
              <a:t>nanoadsorbents</a:t>
            </a:r>
            <a:r>
              <a:rPr lang="en-US" sz="3400" i="1" dirty="0" smtClean="0">
                <a:latin typeface="Arial" pitchFamily="34" charset="0"/>
                <a:cs typeface="Arial" pitchFamily="34" charset="0"/>
              </a:rPr>
              <a:t>:   </a:t>
            </a:r>
          </a:p>
          <a:p>
            <a:pPr>
              <a:buNone/>
            </a:pPr>
            <a:endParaRPr lang="en-US" sz="3400" i="1" dirty="0" smtClean="0">
              <a:latin typeface="Arial" pitchFamily="34" charset="0"/>
              <a:cs typeface="Arial" pitchFamily="34" charset="0"/>
            </a:endParaRPr>
          </a:p>
          <a:p>
            <a:r>
              <a:rPr lang="en-US" i="1" dirty="0" smtClean="0">
                <a:latin typeface="Arial" pitchFamily="34" charset="0"/>
                <a:cs typeface="Arial" pitchFamily="34" charset="0"/>
              </a:rPr>
              <a:t>  </a:t>
            </a:r>
            <a:r>
              <a:rPr lang="en-US" sz="2900" i="1" dirty="0" smtClean="0">
                <a:latin typeface="Arial" pitchFamily="34" charset="0"/>
                <a:cs typeface="Arial" pitchFamily="34" charset="0"/>
              </a:rPr>
              <a:t> carbon-based </a:t>
            </a:r>
            <a:r>
              <a:rPr lang="en-US" sz="2900" i="1" dirty="0" err="1" smtClean="0">
                <a:latin typeface="Arial" pitchFamily="34" charset="0"/>
                <a:cs typeface="Arial" pitchFamily="34" charset="0"/>
              </a:rPr>
              <a:t>nanoadsorbents</a:t>
            </a:r>
            <a:r>
              <a:rPr lang="en-US" sz="2900" i="1" dirty="0" smtClean="0">
                <a:latin typeface="Arial" pitchFamily="34" charset="0"/>
                <a:cs typeface="Arial" pitchFamily="34" charset="0"/>
              </a:rPr>
              <a:t> </a:t>
            </a:r>
            <a:r>
              <a:rPr lang="en-US" sz="2900" i="1" dirty="0" err="1" smtClean="0">
                <a:latin typeface="Arial" pitchFamily="34" charset="0"/>
                <a:cs typeface="Arial" pitchFamily="34" charset="0"/>
              </a:rPr>
              <a:t>ie</a:t>
            </a:r>
            <a:r>
              <a:rPr lang="en-US" sz="2900" i="1" dirty="0" smtClean="0">
                <a:latin typeface="Arial" pitchFamily="34" charset="0"/>
                <a:cs typeface="Arial" pitchFamily="34" charset="0"/>
              </a:rPr>
              <a:t>, carbon </a:t>
            </a:r>
            <a:r>
              <a:rPr lang="en-US" sz="2900" i="1" dirty="0" err="1" smtClean="0">
                <a:latin typeface="Arial" pitchFamily="34" charset="0"/>
                <a:cs typeface="Arial" pitchFamily="34" charset="0"/>
              </a:rPr>
              <a:t>nanotubes</a:t>
            </a:r>
            <a:r>
              <a:rPr lang="en-US" sz="2900" i="1" dirty="0" smtClean="0">
                <a:latin typeface="Arial" pitchFamily="34" charset="0"/>
                <a:cs typeface="Arial" pitchFamily="34" charset="0"/>
              </a:rPr>
              <a:t> (CNTs)</a:t>
            </a:r>
          </a:p>
          <a:p>
            <a:r>
              <a:rPr lang="en-US" sz="2900" i="1" dirty="0" smtClean="0">
                <a:latin typeface="Arial" pitchFamily="34" charset="0"/>
                <a:cs typeface="Arial" pitchFamily="34" charset="0"/>
              </a:rPr>
              <a:t>   metal-based </a:t>
            </a:r>
            <a:r>
              <a:rPr lang="en-US" sz="2900" i="1" dirty="0" err="1" smtClean="0">
                <a:latin typeface="Arial" pitchFamily="34" charset="0"/>
                <a:cs typeface="Arial" pitchFamily="34" charset="0"/>
              </a:rPr>
              <a:t>nanoadsorbents</a:t>
            </a:r>
            <a:endParaRPr lang="en-US" sz="2900" i="1" dirty="0" smtClean="0">
              <a:latin typeface="Arial" pitchFamily="34" charset="0"/>
              <a:cs typeface="Arial" pitchFamily="34" charset="0"/>
            </a:endParaRPr>
          </a:p>
          <a:p>
            <a:r>
              <a:rPr lang="en-US" sz="2900" i="1" dirty="0" smtClean="0">
                <a:latin typeface="Arial" pitchFamily="34" charset="0"/>
                <a:cs typeface="Arial" pitchFamily="34" charset="0"/>
              </a:rPr>
              <a:t>   polymeric </a:t>
            </a:r>
            <a:r>
              <a:rPr lang="en-US" sz="2900" i="1" dirty="0" err="1" smtClean="0">
                <a:latin typeface="Arial" pitchFamily="34" charset="0"/>
                <a:cs typeface="Arial" pitchFamily="34" charset="0"/>
              </a:rPr>
              <a:t>nanoadsorbents</a:t>
            </a:r>
            <a:endParaRPr lang="en-US" sz="2900" i="1" dirty="0" smtClean="0">
              <a:latin typeface="Arial" pitchFamily="34" charset="0"/>
              <a:cs typeface="Arial" pitchFamily="34" charset="0"/>
            </a:endParaRPr>
          </a:p>
          <a:p>
            <a:r>
              <a:rPr lang="en-US" sz="2900" i="1" dirty="0" smtClean="0">
                <a:latin typeface="Arial" pitchFamily="34" charset="0"/>
                <a:cs typeface="Arial" pitchFamily="34" charset="0"/>
              </a:rPr>
              <a:t>   </a:t>
            </a:r>
            <a:r>
              <a:rPr lang="en-US" sz="2900" i="1" dirty="0" err="1" smtClean="0">
                <a:latin typeface="Arial" pitchFamily="34" charset="0"/>
                <a:cs typeface="Arial" pitchFamily="34" charset="0"/>
              </a:rPr>
              <a:t>zeolites</a:t>
            </a:r>
            <a:endParaRPr lang="en-US" sz="2900" i="1" dirty="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latin typeface="Algerian" pitchFamily="82" charset="0"/>
              </a:rPr>
              <a:t>Properties, applications, and innovative approaches of </a:t>
            </a:r>
            <a:r>
              <a:rPr lang="en-US" sz="3600" dirty="0" err="1" smtClean="0">
                <a:latin typeface="Algerian" pitchFamily="82" charset="0"/>
              </a:rPr>
              <a:t>nanoadsorbents</a:t>
            </a:r>
            <a:endParaRPr lang="en-US" sz="3600" dirty="0">
              <a:latin typeface="Algerian" pitchFamily="82" charset="0"/>
            </a:endParaRPr>
          </a:p>
        </p:txBody>
      </p:sp>
      <p:pic>
        <p:nvPicPr>
          <p:cNvPr id="4" name="Content Placeholder 3" descr="Screenshot (2).png"/>
          <p:cNvPicPr>
            <a:picLocks noGrp="1" noChangeAspect="1"/>
          </p:cNvPicPr>
          <p:nvPr>
            <p:ph idx="1"/>
          </p:nvPr>
        </p:nvPicPr>
        <p:blipFill>
          <a:blip r:embed="rId2" cstate="print"/>
          <a:stretch>
            <a:fillRect/>
          </a:stretch>
        </p:blipFill>
        <p:spPr>
          <a:xfrm>
            <a:off x="1433074" y="2048378"/>
            <a:ext cx="6277852" cy="4163006"/>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8153400" cy="2057399"/>
          </a:xfrm>
        </p:spPr>
        <p:txBody>
          <a:bodyPr>
            <a:normAutofit fontScale="90000"/>
          </a:bodyPr>
          <a:lstStyle/>
          <a:p>
            <a:r>
              <a:rPr lang="en-US" sz="4000" b="1" i="1" dirty="0" err="1" smtClean="0">
                <a:latin typeface="Algerian" pitchFamily="82" charset="0"/>
              </a:rPr>
              <a:t>Nanometals</a:t>
            </a:r>
            <a:r>
              <a:rPr lang="en-US" sz="4000" b="1" i="1" dirty="0" smtClean="0">
                <a:latin typeface="Algerian" pitchFamily="82" charset="0"/>
              </a:rPr>
              <a:t> and </a:t>
            </a:r>
            <a:r>
              <a:rPr lang="en-US" sz="4000" b="1" i="1" dirty="0" err="1" smtClean="0">
                <a:latin typeface="Algerian" pitchFamily="82" charset="0"/>
              </a:rPr>
              <a:t>nanometal</a:t>
            </a:r>
            <a:r>
              <a:rPr lang="en-US" sz="4000" b="1" i="1" dirty="0" smtClean="0">
                <a:latin typeface="Algerian" pitchFamily="82" charset="0"/>
              </a:rPr>
              <a:t> oxides</a:t>
            </a:r>
            <a:r>
              <a:rPr lang="en-US" b="1" dirty="0" smtClean="0"/>
              <a:t/>
            </a:r>
            <a:br>
              <a:rPr lang="en-US" b="1" dirty="0" smtClean="0"/>
            </a:br>
            <a:endParaRPr lang="en-US" dirty="0"/>
          </a:p>
        </p:txBody>
      </p:sp>
      <p:sp>
        <p:nvSpPr>
          <p:cNvPr id="3" name="Subtitle 2"/>
          <p:cNvSpPr>
            <a:spLocks noGrp="1"/>
          </p:cNvSpPr>
          <p:nvPr>
            <p:ph type="subTitle" idx="1"/>
          </p:nvPr>
        </p:nvSpPr>
        <p:spPr>
          <a:xfrm>
            <a:off x="381000" y="1447800"/>
            <a:ext cx="8458200" cy="5105400"/>
          </a:xfrm>
        </p:spPr>
        <p:txBody>
          <a:bodyPr>
            <a:normAutofit/>
          </a:bodyPr>
          <a:lstStyle/>
          <a:p>
            <a:r>
              <a:rPr lang="en-US" sz="2000" i="1" dirty="0" err="1" smtClean="0">
                <a:solidFill>
                  <a:schemeClr val="tx1"/>
                </a:solidFill>
                <a:latin typeface="Adobe Heiti Std R" pitchFamily="34" charset="-128"/>
                <a:ea typeface="Adobe Heiti Std R" pitchFamily="34" charset="-128"/>
              </a:rPr>
              <a:t>Nanoscale</a:t>
            </a:r>
            <a:r>
              <a:rPr lang="en-US" sz="2000" i="1" dirty="0" smtClean="0">
                <a:solidFill>
                  <a:schemeClr val="tx1"/>
                </a:solidFill>
                <a:latin typeface="Adobe Heiti Std R" pitchFamily="34" charset="-128"/>
                <a:ea typeface="Adobe Heiti Std R" pitchFamily="34" charset="-128"/>
              </a:rPr>
              <a:t> metal oxides are promising alternatives to activated carbon and effective adsorbents to remove heavy metals and </a:t>
            </a:r>
            <a:r>
              <a:rPr lang="en-US" sz="2000" i="1" dirty="0" err="1" smtClean="0">
                <a:solidFill>
                  <a:schemeClr val="tx1"/>
                </a:solidFill>
                <a:latin typeface="Adobe Heiti Std R" pitchFamily="34" charset="-128"/>
                <a:ea typeface="Adobe Heiti Std R" pitchFamily="34" charset="-128"/>
              </a:rPr>
              <a:t>radionuclides</a:t>
            </a:r>
            <a:r>
              <a:rPr lang="en-US" sz="2000" i="1" dirty="0" smtClean="0">
                <a:solidFill>
                  <a:schemeClr val="tx1"/>
                </a:solidFill>
                <a:latin typeface="Adobe Heiti Std R" pitchFamily="34" charset="-128"/>
                <a:ea typeface="Adobe Heiti Std R" pitchFamily="34" charset="-128"/>
              </a:rPr>
              <a:t>. As well as having a high specific surface area, they feature a short </a:t>
            </a:r>
            <a:r>
              <a:rPr lang="en-US" sz="2000" i="1" dirty="0" err="1" smtClean="0">
                <a:solidFill>
                  <a:schemeClr val="tx1"/>
                </a:solidFill>
                <a:latin typeface="Adobe Heiti Std R" pitchFamily="34" charset="-128"/>
                <a:ea typeface="Adobe Heiti Std R" pitchFamily="34" charset="-128"/>
              </a:rPr>
              <a:t>intraparticle</a:t>
            </a:r>
            <a:r>
              <a:rPr lang="en-US" sz="2000" i="1" dirty="0" smtClean="0">
                <a:solidFill>
                  <a:schemeClr val="tx1"/>
                </a:solidFill>
                <a:latin typeface="Adobe Heiti Std R" pitchFamily="34" charset="-128"/>
                <a:ea typeface="Adobe Heiti Std R" pitchFamily="34" charset="-128"/>
              </a:rPr>
              <a:t> diffusion distance and are compressible without a significant reduction of surface area. Some of these </a:t>
            </a:r>
            <a:r>
              <a:rPr lang="en-US" sz="2000" i="1" dirty="0" err="1" smtClean="0">
                <a:solidFill>
                  <a:schemeClr val="tx1"/>
                </a:solidFill>
                <a:latin typeface="Adobe Heiti Std R" pitchFamily="34" charset="-128"/>
                <a:ea typeface="Adobe Heiti Std R" pitchFamily="34" charset="-128"/>
              </a:rPr>
              <a:t>nanoscale</a:t>
            </a:r>
            <a:r>
              <a:rPr lang="en-US" sz="2000" i="1" dirty="0" smtClean="0">
                <a:solidFill>
                  <a:schemeClr val="tx1"/>
                </a:solidFill>
                <a:latin typeface="Adobe Heiti Std R" pitchFamily="34" charset="-128"/>
                <a:ea typeface="Adobe Heiti Std R" pitchFamily="34" charset="-128"/>
              </a:rPr>
              <a:t> metal oxides (</a:t>
            </a:r>
            <a:r>
              <a:rPr lang="en-US" sz="2000" i="1" dirty="0" err="1" smtClean="0">
                <a:solidFill>
                  <a:schemeClr val="tx1"/>
                </a:solidFill>
                <a:latin typeface="Adobe Heiti Std R" pitchFamily="34" charset="-128"/>
                <a:ea typeface="Adobe Heiti Std R" pitchFamily="34" charset="-128"/>
              </a:rPr>
              <a:t>eg</a:t>
            </a:r>
            <a:r>
              <a:rPr lang="en-US" sz="2000" i="1" dirty="0" smtClean="0">
                <a:solidFill>
                  <a:schemeClr val="tx1"/>
                </a:solidFill>
                <a:latin typeface="Adobe Heiti Std R" pitchFamily="34" charset="-128"/>
                <a:ea typeface="Adobe Heiti Std R" pitchFamily="34" charset="-128"/>
              </a:rPr>
              <a:t>, </a:t>
            </a:r>
            <a:r>
              <a:rPr lang="en-US" sz="2000" i="1" dirty="0" err="1" smtClean="0">
                <a:solidFill>
                  <a:schemeClr val="tx1"/>
                </a:solidFill>
                <a:latin typeface="Adobe Heiti Std R" pitchFamily="34" charset="-128"/>
                <a:ea typeface="Adobe Heiti Std R" pitchFamily="34" charset="-128"/>
              </a:rPr>
              <a:t>nanomaghemite</a:t>
            </a:r>
            <a:r>
              <a:rPr lang="en-US" sz="2000" i="1" dirty="0" smtClean="0">
                <a:solidFill>
                  <a:schemeClr val="tx1"/>
                </a:solidFill>
                <a:latin typeface="Adobe Heiti Std R" pitchFamily="34" charset="-128"/>
                <a:ea typeface="Adobe Heiti Std R" pitchFamily="34" charset="-128"/>
              </a:rPr>
              <a:t> and </a:t>
            </a:r>
            <a:r>
              <a:rPr lang="en-US" sz="2000" i="1" dirty="0" err="1" smtClean="0">
                <a:solidFill>
                  <a:schemeClr val="tx1"/>
                </a:solidFill>
                <a:latin typeface="Adobe Heiti Std R" pitchFamily="34" charset="-128"/>
                <a:ea typeface="Adobe Heiti Std R" pitchFamily="34" charset="-128"/>
              </a:rPr>
              <a:t>nanomagnetite</a:t>
            </a:r>
            <a:r>
              <a:rPr lang="en-US" sz="2000" i="1" dirty="0" smtClean="0">
                <a:solidFill>
                  <a:schemeClr val="tx1"/>
                </a:solidFill>
                <a:latin typeface="Adobe Heiti Std R" pitchFamily="34" charset="-128"/>
                <a:ea typeface="Adobe Heiti Std R" pitchFamily="34" charset="-128"/>
              </a:rPr>
              <a:t>) are </a:t>
            </a:r>
            <a:r>
              <a:rPr lang="en-US" sz="2000" i="1" dirty="0" err="1" smtClean="0">
                <a:solidFill>
                  <a:schemeClr val="tx1"/>
                </a:solidFill>
                <a:latin typeface="Adobe Heiti Std R" pitchFamily="34" charset="-128"/>
                <a:ea typeface="Adobe Heiti Std R" pitchFamily="34" charset="-128"/>
              </a:rPr>
              <a:t>superparamagnetic</a:t>
            </a:r>
            <a:r>
              <a:rPr lang="en-US" sz="2000" i="1" dirty="0" smtClean="0">
                <a:solidFill>
                  <a:schemeClr val="tx1"/>
                </a:solidFill>
                <a:latin typeface="Adobe Heiti Std R" pitchFamily="34" charset="-128"/>
                <a:ea typeface="Adobe Heiti Std R" pitchFamily="34" charset="-128"/>
              </a:rPr>
              <a:t>, which facilitates separation and recovery by a low-gradient magnetic field. They can be employed for adsorptive media filters and slurry reactors. </a:t>
            </a:r>
            <a:r>
              <a:rPr lang="en-US" sz="2000" i="1" dirty="0" err="1" smtClean="0">
                <a:solidFill>
                  <a:schemeClr val="tx1"/>
                </a:solidFill>
                <a:latin typeface="Adobe Heiti Std R" pitchFamily="34" charset="-128"/>
                <a:ea typeface="Adobe Heiti Std R" pitchFamily="34" charset="-128"/>
              </a:rPr>
              <a:t>Nano</a:t>
            </a:r>
            <a:r>
              <a:rPr lang="en-US" sz="2000" i="1" dirty="0" smtClean="0">
                <a:solidFill>
                  <a:schemeClr val="tx1"/>
                </a:solidFill>
                <a:latin typeface="Adobe Heiti Std R" pitchFamily="34" charset="-128"/>
                <a:ea typeface="Adobe Heiti Std R" pitchFamily="34" charset="-128"/>
              </a:rPr>
              <a:t> iron hydroxide [α-</a:t>
            </a:r>
            <a:r>
              <a:rPr lang="en-US" sz="2000" i="1" dirty="0" err="1" smtClean="0">
                <a:solidFill>
                  <a:schemeClr val="tx1"/>
                </a:solidFill>
                <a:latin typeface="Adobe Heiti Std R" pitchFamily="34" charset="-128"/>
                <a:ea typeface="Adobe Heiti Std R" pitchFamily="34" charset="-128"/>
              </a:rPr>
              <a:t>FeO</a:t>
            </a:r>
            <a:r>
              <a:rPr lang="en-US" sz="2000" i="1" dirty="0" smtClean="0">
                <a:solidFill>
                  <a:schemeClr val="tx1"/>
                </a:solidFill>
                <a:latin typeface="Adobe Heiti Std R" pitchFamily="34" charset="-128"/>
                <a:ea typeface="Adobe Heiti Std R" pitchFamily="34" charset="-128"/>
              </a:rPr>
              <a:t>(OH)] is a robust abrasion-resistant adsorbent with a huge specific surface area that enables adsorption of arsenic from waste and drinking </a:t>
            </a:r>
            <a:r>
              <a:rPr lang="en-US" sz="2000" i="1" dirty="0" err="1" smtClean="0">
                <a:solidFill>
                  <a:schemeClr val="tx1"/>
                </a:solidFill>
                <a:latin typeface="Adobe Heiti Std R" pitchFamily="34" charset="-128"/>
                <a:ea typeface="Adobe Heiti Std R" pitchFamily="34" charset="-128"/>
              </a:rPr>
              <a:t>water.ArsenXnp</a:t>
            </a:r>
            <a:r>
              <a:rPr lang="en-US" sz="2000" i="1" dirty="0" smtClean="0">
                <a:solidFill>
                  <a:schemeClr val="tx1"/>
                </a:solidFill>
                <a:latin typeface="Adobe Heiti Std R" pitchFamily="34" charset="-128"/>
                <a:ea typeface="Adobe Heiti Std R" pitchFamily="34" charset="-128"/>
              </a:rPr>
              <a:t> (</a:t>
            </a:r>
            <a:r>
              <a:rPr lang="en-US" sz="2000" i="1" dirty="0" err="1" smtClean="0">
                <a:solidFill>
                  <a:schemeClr val="tx1"/>
                </a:solidFill>
                <a:latin typeface="Adobe Heiti Std R" pitchFamily="34" charset="-128"/>
                <a:ea typeface="Adobe Heiti Std R" pitchFamily="34" charset="-128"/>
              </a:rPr>
              <a:t>SolmeteX</a:t>
            </a:r>
            <a:r>
              <a:rPr lang="en-US" sz="2000" i="1" dirty="0" smtClean="0">
                <a:solidFill>
                  <a:schemeClr val="tx1"/>
                </a:solidFill>
                <a:latin typeface="Adobe Heiti Std R" pitchFamily="34" charset="-128"/>
                <a:ea typeface="Adobe Heiti Std R" pitchFamily="34" charset="-128"/>
              </a:rPr>
              <a:t> Inc., Philadelphia, PA, USA) is a commercially available hybrid ion exchange medium comprising iron oxide </a:t>
            </a:r>
            <a:r>
              <a:rPr lang="en-US" sz="2000" i="1" dirty="0" err="1" smtClean="0">
                <a:solidFill>
                  <a:schemeClr val="tx1"/>
                </a:solidFill>
                <a:latin typeface="Adobe Heiti Std R" pitchFamily="34" charset="-128"/>
                <a:ea typeface="Adobe Heiti Std R" pitchFamily="34" charset="-128"/>
              </a:rPr>
              <a:t>nanoparticles</a:t>
            </a:r>
            <a:r>
              <a:rPr lang="en-US" sz="2000" i="1" dirty="0" smtClean="0">
                <a:solidFill>
                  <a:schemeClr val="tx1"/>
                </a:solidFill>
                <a:latin typeface="Adobe Heiti Std R" pitchFamily="34" charset="-128"/>
                <a:ea typeface="Adobe Heiti Std R" pitchFamily="34" charset="-128"/>
              </a:rPr>
              <a:t> and polymers and is highly efficient in removing arsenic and requires little back wash. Usually, </a:t>
            </a:r>
            <a:r>
              <a:rPr lang="en-US" sz="2000" i="1" dirty="0" err="1" smtClean="0">
                <a:solidFill>
                  <a:schemeClr val="tx1"/>
                </a:solidFill>
                <a:latin typeface="Adobe Heiti Std R" pitchFamily="34" charset="-128"/>
                <a:ea typeface="Adobe Heiti Std R" pitchFamily="34" charset="-128"/>
              </a:rPr>
              <a:t>nanometals</a:t>
            </a:r>
            <a:r>
              <a:rPr lang="en-US" sz="2000" i="1" dirty="0" smtClean="0">
                <a:solidFill>
                  <a:schemeClr val="tx1"/>
                </a:solidFill>
                <a:latin typeface="Adobe Heiti Std R" pitchFamily="34" charset="-128"/>
                <a:ea typeface="Adobe Heiti Std R" pitchFamily="34" charset="-128"/>
              </a:rPr>
              <a:t> and </a:t>
            </a:r>
            <a:r>
              <a:rPr lang="en-US" sz="2000" i="1" dirty="0" err="1" smtClean="0">
                <a:solidFill>
                  <a:schemeClr val="tx1"/>
                </a:solidFill>
                <a:latin typeface="Adobe Heiti Std R" pitchFamily="34" charset="-128"/>
                <a:ea typeface="Adobe Heiti Std R" pitchFamily="34" charset="-128"/>
              </a:rPr>
              <a:t>nanometal</a:t>
            </a:r>
            <a:r>
              <a:rPr lang="en-US" sz="2000" i="1" dirty="0" smtClean="0">
                <a:solidFill>
                  <a:schemeClr val="tx1"/>
                </a:solidFill>
                <a:latin typeface="Adobe Heiti Std R" pitchFamily="34" charset="-128"/>
                <a:ea typeface="Adobe Heiti Std R" pitchFamily="34" charset="-128"/>
              </a:rPr>
              <a:t> oxides are compressed into porous pellets or used in powders for industrial use</a:t>
            </a:r>
            <a:r>
              <a:rPr lang="en-US" sz="2000" i="1" dirty="0" smtClean="0">
                <a:latin typeface="Adobe Heiti Std R" pitchFamily="34" charset="-128"/>
                <a:ea typeface="Adobe Heiti Std R" pitchFamily="34" charset="-128"/>
              </a:rPr>
              <a:t>.</a:t>
            </a:r>
            <a:endParaRPr lang="en-US" sz="2000" i="1" dirty="0">
              <a:latin typeface="Adobe Heiti Std R" pitchFamily="34" charset="-128"/>
              <a:ea typeface="Adobe Heiti Std R" pitchFamily="34"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8763000" cy="1143000"/>
          </a:xfrm>
        </p:spPr>
        <p:txBody>
          <a:bodyPr>
            <a:normAutofit fontScale="90000"/>
          </a:bodyPr>
          <a:lstStyle/>
          <a:p>
            <a:r>
              <a:rPr lang="en-US" sz="2800" i="1" dirty="0" smtClean="0">
                <a:latin typeface="Algerian" pitchFamily="82" charset="0"/>
              </a:rPr>
              <a:t>Properties, applications, and innovative approaches for </a:t>
            </a:r>
            <a:r>
              <a:rPr lang="en-US" sz="2800" i="1" dirty="0" err="1" smtClean="0">
                <a:latin typeface="Algerian" pitchFamily="82" charset="0"/>
              </a:rPr>
              <a:t>nanometals</a:t>
            </a:r>
            <a:r>
              <a:rPr lang="en-US" sz="2800" i="1" dirty="0" smtClean="0">
                <a:latin typeface="Algerian" pitchFamily="82" charset="0"/>
              </a:rPr>
              <a:t> and </a:t>
            </a:r>
            <a:r>
              <a:rPr lang="en-US" sz="2800" i="1" dirty="0" err="1" smtClean="0">
                <a:latin typeface="Algerian" pitchFamily="82" charset="0"/>
              </a:rPr>
              <a:t>nanometal</a:t>
            </a:r>
            <a:r>
              <a:rPr lang="en-US" sz="2800" i="1" dirty="0" smtClean="0">
                <a:latin typeface="Algerian" pitchFamily="82" charset="0"/>
              </a:rPr>
              <a:t> oxides</a:t>
            </a:r>
            <a:endParaRPr lang="en-US" sz="2800" i="1" dirty="0">
              <a:latin typeface="Algerian" pitchFamily="82" charset="0"/>
            </a:endParaRPr>
          </a:p>
        </p:txBody>
      </p:sp>
      <p:pic>
        <p:nvPicPr>
          <p:cNvPr id="4" name="Picture 3" descr="Screenshot (3).png"/>
          <p:cNvPicPr>
            <a:picLocks noChangeAspect="1"/>
          </p:cNvPicPr>
          <p:nvPr/>
        </p:nvPicPr>
        <p:blipFill>
          <a:blip r:embed="rId2" cstate="print"/>
          <a:stretch>
            <a:fillRect/>
          </a:stretch>
        </p:blipFill>
        <p:spPr>
          <a:xfrm>
            <a:off x="304800" y="1447800"/>
            <a:ext cx="8382000" cy="4691292"/>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107</TotalTime>
  <Words>1880</Words>
  <Application>Microsoft Office PowerPoint</Application>
  <PresentationFormat>On-screen Show (4:3)</PresentationFormat>
  <Paragraphs>51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Flow</vt:lpstr>
      <vt:lpstr>PURIFICATION OF WATER USING NANOTECHNOLOGY  </vt:lpstr>
      <vt:lpstr>TEAM NAME-NANOENGINEERS  SAKIB KHAN PATHAN DIMPLE NAINANI BHARAT MEGHWAL SHUBHAM JOSHI</vt:lpstr>
      <vt:lpstr>INTRODUCTION</vt:lpstr>
      <vt:lpstr>State of science and technology: nanobased materials, processes, and applications </vt:lpstr>
      <vt:lpstr>Overview of types of nanomaterials applied for water and wastewater technologies</vt:lpstr>
      <vt:lpstr>Adsorption </vt:lpstr>
      <vt:lpstr>Properties, applications, and innovative approaches of nanoadsorbents</vt:lpstr>
      <vt:lpstr>Nanometals and nanometal oxides </vt:lpstr>
      <vt:lpstr>Properties, applications, and innovative approaches for nanometals and nanometal oxides</vt:lpstr>
      <vt:lpstr>Photocatalysis </vt:lpstr>
      <vt:lpstr>Slide 11</vt:lpstr>
      <vt:lpstr>Limitations of nanobased materials and processes for water applications </vt:lpstr>
      <vt:lpstr>Legal background of nanobased materials and processes related to water applications </vt:lpstr>
      <vt:lpstr>Potential ecotoxicity of nanobased materials and processes related to water applications </vt:lpstr>
      <vt:lpstr>Harmful effects on aquatic organisms  </vt:lpstr>
      <vt:lpstr>Fate and removal of nanomaterials in water </vt:lpstr>
      <vt:lpstr>Conclusion and future prospects </vt:lpstr>
      <vt:lpstr>THANKYOU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PURIFICATION OF WATER USING NANOPARTICLES</dc:title>
  <dc:creator>DELL 3567</dc:creator>
  <cp:lastModifiedBy>DELL 3567</cp:lastModifiedBy>
  <cp:revision>11</cp:revision>
  <dcterms:created xsi:type="dcterms:W3CDTF">2018-07-21T07:11:52Z</dcterms:created>
  <dcterms:modified xsi:type="dcterms:W3CDTF">2018-07-21T08:58:55Z</dcterms:modified>
</cp:coreProperties>
</file>