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3" r:id="rId5"/>
    <p:sldId id="264" r:id="rId6"/>
    <p:sldId id="265" r:id="rId7"/>
    <p:sldId id="266"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67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E528D-30C1-4759-A2F4-192CA45F373F}" type="datetimeFigureOut">
              <a:rPr lang="en-IN" smtClean="0"/>
              <a:t>14-01-2019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2EEC36-4615-40A6-B60E-2B14E0CD85D4}" type="slidenum">
              <a:rPr lang="en-IN" smtClean="0"/>
              <a:t>‹#›</a:t>
            </a:fld>
            <a:endParaRPr lang="en-IN"/>
          </a:p>
        </p:txBody>
      </p:sp>
    </p:spTree>
    <p:extLst>
      <p:ext uri="{BB962C8B-B14F-4D97-AF65-F5344CB8AC3E}">
        <p14:creationId xmlns:p14="http://schemas.microsoft.com/office/powerpoint/2010/main" val="240248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32EEC36-4615-40A6-B60E-2B14E0CD85D4}" type="slidenum">
              <a:rPr lang="en-IN" smtClean="0"/>
              <a:t>7</a:t>
            </a:fld>
            <a:endParaRPr lang="en-IN"/>
          </a:p>
        </p:txBody>
      </p:sp>
    </p:spTree>
    <p:extLst>
      <p:ext uri="{BB962C8B-B14F-4D97-AF65-F5344CB8AC3E}">
        <p14:creationId xmlns:p14="http://schemas.microsoft.com/office/powerpoint/2010/main" val="779814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1371454-1932-4EE5-A3F1-EAEEACB4AAA8}" type="datetimeFigureOut">
              <a:rPr lang="en-IN" smtClean="0"/>
              <a:t>14-01-2019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5A255D0-2831-4A8D-97C1-16A5E3C2526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A255D0-2831-4A8D-97C1-16A5E3C252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A255D0-2831-4A8D-97C1-16A5E3C2526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A255D0-2831-4A8D-97C1-16A5E3C2526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5A255D0-2831-4A8D-97C1-16A5E3C2526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5A255D0-2831-4A8D-97C1-16A5E3C2526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5A255D0-2831-4A8D-97C1-16A5E3C2526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5A255D0-2831-4A8D-97C1-16A5E3C2526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1371454-1932-4EE5-A3F1-EAEEACB4AAA8}" type="datetimeFigureOut">
              <a:rPr lang="en-IN" smtClean="0"/>
              <a:t>14-01-2019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5A255D0-2831-4A8D-97C1-16A5E3C252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1371454-1932-4EE5-A3F1-EAEEACB4AAA8}" type="datetimeFigureOut">
              <a:rPr lang="en-IN" smtClean="0"/>
              <a:t>14-01-2019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5A255D0-2831-4A8D-97C1-16A5E3C2526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1371454-1932-4EE5-A3F1-EAEEACB4AAA8}" type="datetimeFigureOut">
              <a:rPr lang="en-IN" smtClean="0"/>
              <a:t>14-01-2019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5A255D0-2831-4A8D-97C1-16A5E3C2526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371454-1932-4EE5-A3F1-EAEEACB4AAA8}" type="datetimeFigureOut">
              <a:rPr lang="en-IN" smtClean="0"/>
              <a:t>14-01-2019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5A255D0-2831-4A8D-97C1-16A5E3C2526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3111"/>
            <a:ext cx="7772400" cy="1470025"/>
          </a:xfrm>
        </p:spPr>
        <p:txBody>
          <a:bodyPr/>
          <a:lstStyle/>
          <a:p>
            <a:pPr algn="ctr"/>
            <a:r>
              <a:rPr lang="en-IN" dirty="0" smtClean="0"/>
              <a:t>INTRODUCTION</a:t>
            </a:r>
            <a:endParaRPr lang="en-IN" dirty="0"/>
          </a:p>
        </p:txBody>
      </p:sp>
      <p:sp>
        <p:nvSpPr>
          <p:cNvPr id="3" name="Subtitle 2"/>
          <p:cNvSpPr>
            <a:spLocks noGrp="1"/>
          </p:cNvSpPr>
          <p:nvPr>
            <p:ph type="subTitle" idx="1"/>
          </p:nvPr>
        </p:nvSpPr>
        <p:spPr>
          <a:xfrm>
            <a:off x="0" y="1916832"/>
            <a:ext cx="9144000" cy="3240360"/>
          </a:xfrm>
        </p:spPr>
        <p:txBody>
          <a:bodyPr>
            <a:normAutofit/>
          </a:bodyPr>
          <a:lstStyle/>
          <a:p>
            <a:pPr marL="457200" indent="-457200" algn="l">
              <a:buFont typeface="Arial" pitchFamily="34" charset="0"/>
              <a:buChar char="•"/>
            </a:pPr>
            <a:r>
              <a:rPr lang="en-US" dirty="0">
                <a:solidFill>
                  <a:schemeClr val="tx1"/>
                </a:solidFill>
              </a:rPr>
              <a:t>The APPLET tag of HTML is used to start an applet either from a web browser or an applet viewer</a:t>
            </a:r>
            <a:r>
              <a:rPr lang="en-US" dirty="0" smtClean="0">
                <a:solidFill>
                  <a:schemeClr val="tx1"/>
                </a:solidFill>
              </a:rPr>
              <a:t>.</a:t>
            </a:r>
          </a:p>
          <a:p>
            <a:pPr algn="l"/>
            <a:endParaRPr lang="en-US" dirty="0" smtClean="0">
              <a:solidFill>
                <a:schemeClr val="tx1"/>
              </a:solidFill>
            </a:endParaRPr>
          </a:p>
          <a:p>
            <a:pPr marL="457200" indent="-457200" algn="l">
              <a:buFont typeface="Arial" pitchFamily="34" charset="0"/>
              <a:buChar char="•"/>
            </a:pPr>
            <a:r>
              <a:rPr lang="en-US" dirty="0" smtClean="0">
                <a:solidFill>
                  <a:schemeClr val="tx1"/>
                </a:solidFill>
              </a:rPr>
              <a:t> </a:t>
            </a:r>
            <a:r>
              <a:rPr lang="en-US" dirty="0">
                <a:solidFill>
                  <a:schemeClr val="tx1"/>
                </a:solidFill>
              </a:rPr>
              <a:t>The HTML tag allows a Java applet to be embedded in an HTML document.</a:t>
            </a:r>
            <a:endParaRPr lang="en-IN" dirty="0">
              <a:solidFill>
                <a:schemeClr val="tx1"/>
              </a:solidFill>
            </a:endParaRPr>
          </a:p>
        </p:txBody>
      </p:sp>
    </p:spTree>
    <p:extLst>
      <p:ext uri="{BB962C8B-B14F-4D97-AF65-F5344CB8AC3E}">
        <p14:creationId xmlns:p14="http://schemas.microsoft.com/office/powerpoint/2010/main" val="42186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2929485"/>
              </p:ext>
            </p:extLst>
          </p:nvPr>
        </p:nvGraphicFramePr>
        <p:xfrm>
          <a:off x="-13856" y="16736"/>
          <a:ext cx="9144001" cy="6750672"/>
        </p:xfrm>
        <a:graphic>
          <a:graphicData uri="http://schemas.openxmlformats.org/drawingml/2006/table">
            <a:tbl>
              <a:tblPr/>
              <a:tblGrid>
                <a:gridCol w="1816690"/>
                <a:gridCol w="1816690"/>
                <a:gridCol w="5510621"/>
              </a:tblGrid>
              <a:tr h="317759">
                <a:tc>
                  <a:txBody>
                    <a:bodyPr/>
                    <a:lstStyle/>
                    <a:p>
                      <a:pPr algn="l" fontAlgn="t"/>
                      <a:r>
                        <a:rPr lang="en-IN" sz="1600" dirty="0">
                          <a:effectLst/>
                        </a:rPr>
                        <a:t>Attribute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600">
                          <a:effectLst/>
                        </a:rPr>
                        <a:t>Value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600">
                          <a:effectLst/>
                        </a:rPr>
                        <a:t>Description</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58538">
                <a:tc>
                  <a:txBody>
                    <a:bodyPr/>
                    <a:lstStyle/>
                    <a:p>
                      <a:pPr fontAlgn="t"/>
                      <a:r>
                        <a:rPr lang="en-IN" sz="1600" dirty="0">
                          <a:effectLst/>
                        </a:rPr>
                        <a:t>align</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URL</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 </a:t>
                      </a:r>
                      <a:r>
                        <a:rPr lang="en-US" sz="1600" dirty="0">
                          <a:effectLst/>
                        </a:rPr>
                        <a:t>Defines the text alignment around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9371">
                <a:tc>
                  <a:txBody>
                    <a:bodyPr/>
                    <a:lstStyle/>
                    <a:p>
                      <a:pPr fontAlgn="t"/>
                      <a:r>
                        <a:rPr lang="en-IN" sz="1600">
                          <a:effectLst/>
                        </a:rPr>
                        <a:t>alt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URL</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Alternate text to be displayed in case browser does not support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8472">
                <a:tc>
                  <a:txBody>
                    <a:bodyPr/>
                    <a:lstStyle/>
                    <a:p>
                      <a:pPr fontAlgn="t"/>
                      <a:r>
                        <a:rPr lang="en-IN" sz="1600">
                          <a:effectLst/>
                        </a:rPr>
                        <a:t>archive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URL</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Applet path when it is stored in a Java Archive ie. jar file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8538">
                <a:tc>
                  <a:txBody>
                    <a:bodyPr/>
                    <a:lstStyle/>
                    <a:p>
                      <a:pPr fontAlgn="t"/>
                      <a:r>
                        <a:rPr lang="en-IN" sz="1600">
                          <a:effectLst/>
                        </a:rPr>
                        <a:t>code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URL</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URL that points to the class of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9371">
                <a:tc>
                  <a:txBody>
                    <a:bodyPr/>
                    <a:lstStyle/>
                    <a:p>
                      <a:pPr fontAlgn="t"/>
                      <a:r>
                        <a:rPr lang="en-IN" sz="1600">
                          <a:effectLst/>
                        </a:rPr>
                        <a:t>codebase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URL</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Indicates the base URL of the applet if the code attribute is relative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759">
                <a:tc>
                  <a:txBody>
                    <a:bodyPr/>
                    <a:lstStyle/>
                    <a:p>
                      <a:pPr fontAlgn="t"/>
                      <a:r>
                        <a:rPr lang="en-IN" sz="1600">
                          <a:effectLst/>
                        </a:rPr>
                        <a:t>height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pixels</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Height to display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8472">
                <a:tc>
                  <a:txBody>
                    <a:bodyPr/>
                    <a:lstStyle/>
                    <a:p>
                      <a:pPr fontAlgn="t"/>
                      <a:r>
                        <a:rPr lang="en-IN" sz="1600">
                          <a:effectLst/>
                        </a:rPr>
                        <a:t>hspace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pixels</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i="1" dirty="0">
                          <a:effectLst/>
                        </a:rPr>
                        <a:t>Deprecated</a:t>
                      </a:r>
                      <a:r>
                        <a:rPr lang="en-US" sz="1600" dirty="0">
                          <a:effectLst/>
                        </a:rPr>
                        <a:t> − Defines the left and right spacing around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8538">
                <a:tc>
                  <a:txBody>
                    <a:bodyPr/>
                    <a:lstStyle/>
                    <a:p>
                      <a:pPr fontAlgn="t"/>
                      <a:r>
                        <a:rPr lang="en-IN" sz="1600">
                          <a:effectLst/>
                        </a:rPr>
                        <a:t>name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name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Defines a unique name for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0206">
                <a:tc>
                  <a:txBody>
                    <a:bodyPr/>
                    <a:lstStyle/>
                    <a:p>
                      <a:pPr fontAlgn="t"/>
                      <a:r>
                        <a:rPr lang="en-IN" sz="1600">
                          <a:effectLst/>
                        </a:rPr>
                        <a:t>object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name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Specifies the resource that contains a serialized representation of the applet's state.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8472">
                <a:tc>
                  <a:txBody>
                    <a:bodyPr/>
                    <a:lstStyle/>
                    <a:p>
                      <a:pPr fontAlgn="t"/>
                      <a:r>
                        <a:rPr lang="en-IN" sz="1600">
                          <a:effectLst/>
                        </a:rPr>
                        <a:t>title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test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Additional information to be displayed in tool tip of the mouse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9371">
                <a:tc>
                  <a:txBody>
                    <a:bodyPr/>
                    <a:lstStyle/>
                    <a:p>
                      <a:pPr fontAlgn="t"/>
                      <a:r>
                        <a:rPr lang="en-IN" sz="1600">
                          <a:effectLst/>
                        </a:rPr>
                        <a:t>vspace</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pixels</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i="1" dirty="0">
                          <a:effectLst/>
                        </a:rPr>
                        <a:t>Deprecated</a:t>
                      </a:r>
                      <a:r>
                        <a:rPr lang="en-US" sz="1600" dirty="0">
                          <a:effectLst/>
                        </a:rPr>
                        <a:t> − Amount of white space to be inserted above and below the object.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759">
                <a:tc>
                  <a:txBody>
                    <a:bodyPr/>
                    <a:lstStyle/>
                    <a:p>
                      <a:pPr fontAlgn="t"/>
                      <a:r>
                        <a:rPr lang="en-IN" sz="1600">
                          <a:effectLst/>
                        </a:rPr>
                        <a:t>width</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pixels</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Width to display the applet.</a:t>
                      </a:r>
                    </a:p>
                  </a:txBody>
                  <a:tcPr marL="36737" marR="36737" marT="36737" marB="367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214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180373"/>
          <a:ext cx="8229599" cy="1127491"/>
        </p:xfrm>
        <a:graphic>
          <a:graphicData uri="http://schemas.openxmlformats.org/drawingml/2006/table">
            <a:tbl>
              <a:tblPr/>
              <a:tblGrid>
                <a:gridCol w="1651364"/>
                <a:gridCol w="1315647"/>
                <a:gridCol w="1315647"/>
                <a:gridCol w="1315647"/>
                <a:gridCol w="1315647"/>
                <a:gridCol w="1315647"/>
              </a:tblGrid>
              <a:tr h="460422">
                <a:tc>
                  <a:txBody>
                    <a:bodyPr/>
                    <a:lstStyle/>
                    <a:p>
                      <a:pPr algn="l" fontAlgn="ctr"/>
                      <a:r>
                        <a:rPr lang="en-IN" sz="1700" b="0">
                          <a:solidFill>
                            <a:srgbClr val="555555"/>
                          </a:solidFill>
                          <a:effectLst/>
                        </a:rPr>
                        <a:t>Element</a:t>
                      </a:r>
                    </a:p>
                  </a:txBody>
                  <a:tcPr marL="145015"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ctr"/>
                      <a:endParaRPr lang="en-IN" sz="1700" b="0" dirty="0">
                        <a:solidFill>
                          <a:srgbClr val="555555"/>
                        </a:solidFill>
                        <a:effectLst/>
                      </a:endParaRPr>
                    </a:p>
                  </a:txBody>
                  <a:tcPr marL="45317"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ctr"/>
                      <a:endParaRPr lang="en-IN" sz="1700" b="0">
                        <a:solidFill>
                          <a:srgbClr val="555555"/>
                        </a:solidFill>
                        <a:effectLst/>
                      </a:endParaRPr>
                    </a:p>
                  </a:txBody>
                  <a:tcPr marL="45317"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ctr"/>
                      <a:endParaRPr lang="en-IN" sz="1700" b="0">
                        <a:solidFill>
                          <a:srgbClr val="555555"/>
                        </a:solidFill>
                        <a:effectLst/>
                      </a:endParaRPr>
                    </a:p>
                  </a:txBody>
                  <a:tcPr marL="45317"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ctr"/>
                      <a:endParaRPr lang="en-IN" sz="1700" b="0">
                        <a:solidFill>
                          <a:srgbClr val="555555"/>
                        </a:solidFill>
                        <a:effectLst/>
                      </a:endParaRPr>
                    </a:p>
                  </a:txBody>
                  <a:tcPr marL="45317"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ctr"/>
                      <a:endParaRPr lang="en-IN" sz="1700" b="0">
                        <a:solidFill>
                          <a:srgbClr val="555555"/>
                        </a:solidFill>
                        <a:effectLst/>
                      </a:endParaRPr>
                    </a:p>
                  </a:txBody>
                  <a:tcPr marL="45317" marR="45317" marT="99698" marB="99698"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67069">
                <a:tc>
                  <a:txBody>
                    <a:bodyPr/>
                    <a:lstStyle/>
                    <a:p>
                      <a:pPr algn="l" fontAlgn="t"/>
                      <a:r>
                        <a:rPr lang="en-IN" sz="1700">
                          <a:effectLst/>
                        </a:rPr>
                        <a:t>&lt;applet&gt;</a:t>
                      </a:r>
                    </a:p>
                  </a:txBody>
                  <a:tcPr marL="145015"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IN" sz="1700">
                          <a:solidFill>
                            <a:srgbClr val="E80000"/>
                          </a:solidFill>
                          <a:effectLst/>
                        </a:rPr>
                        <a:t>Not supported</a:t>
                      </a:r>
                      <a:endParaRPr lang="en-IN" sz="1700">
                        <a:effectLst/>
                      </a:endParaRPr>
                    </a:p>
                  </a:txBody>
                  <a:tcPr marL="72507"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IN" sz="1700">
                          <a:solidFill>
                            <a:srgbClr val="E80000"/>
                          </a:solidFill>
                          <a:effectLst/>
                        </a:rPr>
                        <a:t>Not supported</a:t>
                      </a:r>
                      <a:endParaRPr lang="en-IN" sz="1700">
                        <a:effectLst/>
                      </a:endParaRPr>
                    </a:p>
                  </a:txBody>
                  <a:tcPr marL="72507"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IN" sz="1700">
                          <a:effectLst/>
                        </a:rPr>
                        <a:t>Yes</a:t>
                      </a:r>
                    </a:p>
                  </a:txBody>
                  <a:tcPr marL="72507"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IN" sz="1700">
                          <a:effectLst/>
                        </a:rPr>
                        <a:t>Yes</a:t>
                      </a:r>
                    </a:p>
                  </a:txBody>
                  <a:tcPr marL="72507"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IN" sz="1700" dirty="0">
                          <a:solidFill>
                            <a:srgbClr val="E80000"/>
                          </a:solidFill>
                          <a:effectLst/>
                        </a:rPr>
                        <a:t>Not supported</a:t>
                      </a:r>
                      <a:endParaRPr lang="en-IN" sz="1700" dirty="0">
                        <a:effectLst/>
                      </a:endParaRPr>
                    </a:p>
                  </a:txBody>
                  <a:tcPr marL="72507" marR="72507" marT="72507" marB="7250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
        <p:nvSpPr>
          <p:cNvPr id="3" name="Title 2"/>
          <p:cNvSpPr>
            <a:spLocks noGrp="1"/>
          </p:cNvSpPr>
          <p:nvPr>
            <p:ph type="title"/>
          </p:nvPr>
        </p:nvSpPr>
        <p:spPr/>
        <p:txBody>
          <a:bodyPr/>
          <a:lstStyle/>
          <a:p>
            <a:endParaRPr lang="en-IN"/>
          </a:p>
        </p:txBody>
      </p:sp>
      <p:sp>
        <p:nvSpPr>
          <p:cNvPr id="5" name="AutoShape 2" descr="Image result for chrom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chrom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708920"/>
            <a:ext cx="93610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9" y="2573462"/>
            <a:ext cx="10715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559174"/>
            <a:ext cx="1052512" cy="108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706754"/>
            <a:ext cx="12334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0" descr="Image result for OPERA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Image result for OPERA IC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4" descr="Image result for OPERA IC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0966" y="2659500"/>
            <a:ext cx="1071562" cy="89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340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123582"/>
            <a:ext cx="8229600" cy="6734418"/>
          </a:xfrm>
        </p:spPr>
        <p:txBody>
          <a:bodyPr>
            <a:normAutofit/>
          </a:bodyPr>
          <a:lstStyle/>
          <a:p>
            <a:pPr marL="109728" indent="0">
              <a:buNone/>
            </a:pPr>
            <a:r>
              <a:rPr lang="en-US" sz="2300" dirty="0"/>
              <a:t>The complete syntax of the applet tag is given below:</a:t>
            </a:r>
          </a:p>
          <a:p>
            <a:pPr marL="109728" indent="0">
              <a:buNone/>
            </a:pPr>
            <a:r>
              <a:rPr lang="en-US" sz="2300" dirty="0"/>
              <a:t>&lt;applet</a:t>
            </a:r>
          </a:p>
          <a:p>
            <a:pPr marL="109728" indent="0">
              <a:buNone/>
            </a:pPr>
            <a:r>
              <a:rPr lang="en-US" sz="2300" dirty="0"/>
              <a:t>code = </a:t>
            </a:r>
            <a:r>
              <a:rPr lang="en-US" sz="2300" dirty="0" smtClean="0"/>
              <a:t>"applet File" </a:t>
            </a:r>
          </a:p>
          <a:p>
            <a:pPr marL="109728" indent="0">
              <a:buNone/>
            </a:pPr>
            <a:r>
              <a:rPr lang="en-US" sz="2300" dirty="0" smtClean="0"/>
              <a:t>width </a:t>
            </a:r>
            <a:r>
              <a:rPr lang="en-US" sz="2300" dirty="0"/>
              <a:t>= "pixels"</a:t>
            </a:r>
          </a:p>
          <a:p>
            <a:pPr marL="109728" indent="0">
              <a:buNone/>
            </a:pPr>
            <a:r>
              <a:rPr lang="en-US" sz="2300" dirty="0"/>
              <a:t>height = "</a:t>
            </a:r>
            <a:r>
              <a:rPr lang="en-US" sz="2300" dirty="0" smtClean="0"/>
              <a:t>pixels“</a:t>
            </a:r>
          </a:p>
          <a:p>
            <a:pPr marL="109728" indent="0">
              <a:buNone/>
            </a:pPr>
            <a:r>
              <a:rPr lang="en-US" sz="2300" dirty="0" smtClean="0">
                <a:solidFill>
                  <a:schemeClr val="accent2"/>
                </a:solidFill>
              </a:rPr>
              <a:t>[</a:t>
            </a:r>
            <a:r>
              <a:rPr lang="en-US" sz="2300" dirty="0">
                <a:solidFill>
                  <a:schemeClr val="accent2"/>
                </a:solidFill>
              </a:rPr>
              <a:t>codebase = "</a:t>
            </a:r>
            <a:r>
              <a:rPr lang="en-US" sz="2300" dirty="0" err="1">
                <a:solidFill>
                  <a:schemeClr val="accent2"/>
                </a:solidFill>
              </a:rPr>
              <a:t>codebaseURL</a:t>
            </a:r>
            <a:r>
              <a:rPr lang="en-US" sz="2300" dirty="0" smtClean="0">
                <a:solidFill>
                  <a:schemeClr val="accent2"/>
                </a:solidFill>
              </a:rPr>
              <a:t>"]</a:t>
            </a:r>
          </a:p>
          <a:p>
            <a:pPr marL="109728" indent="0">
              <a:buNone/>
            </a:pPr>
            <a:r>
              <a:rPr lang="en-IN" sz="2300" dirty="0" smtClean="0">
                <a:solidFill>
                  <a:schemeClr val="accent2"/>
                </a:solidFill>
              </a:rPr>
              <a:t>[</a:t>
            </a:r>
            <a:r>
              <a:rPr lang="en-IN" sz="2300" dirty="0">
                <a:solidFill>
                  <a:schemeClr val="accent2"/>
                </a:solidFill>
              </a:rPr>
              <a:t>alt = "</a:t>
            </a:r>
            <a:r>
              <a:rPr lang="en-IN" sz="2300" dirty="0" err="1">
                <a:solidFill>
                  <a:schemeClr val="accent2"/>
                </a:solidFill>
              </a:rPr>
              <a:t>alternateText</a:t>
            </a:r>
            <a:r>
              <a:rPr lang="en-IN" sz="2300" dirty="0">
                <a:solidFill>
                  <a:schemeClr val="accent2"/>
                </a:solidFill>
              </a:rPr>
              <a:t>"]</a:t>
            </a:r>
          </a:p>
          <a:p>
            <a:pPr marL="109728" indent="0">
              <a:buNone/>
            </a:pPr>
            <a:r>
              <a:rPr lang="en-IN" sz="2300" dirty="0">
                <a:solidFill>
                  <a:schemeClr val="accent2"/>
                </a:solidFill>
              </a:rPr>
              <a:t>[name = "</a:t>
            </a:r>
            <a:r>
              <a:rPr lang="en-IN" sz="2300" dirty="0" err="1">
                <a:solidFill>
                  <a:schemeClr val="accent2"/>
                </a:solidFill>
              </a:rPr>
              <a:t>appletlnstanceName</a:t>
            </a:r>
            <a:r>
              <a:rPr lang="en-IN" sz="2300" dirty="0">
                <a:solidFill>
                  <a:schemeClr val="accent2"/>
                </a:solidFill>
              </a:rPr>
              <a:t>"]</a:t>
            </a:r>
          </a:p>
          <a:p>
            <a:pPr marL="109728" indent="0">
              <a:buNone/>
            </a:pPr>
            <a:r>
              <a:rPr lang="en-IN" sz="2300" dirty="0">
                <a:solidFill>
                  <a:schemeClr val="accent2"/>
                </a:solidFill>
              </a:rPr>
              <a:t>[align = "alignment"]</a:t>
            </a:r>
          </a:p>
          <a:p>
            <a:pPr marL="109728" indent="0">
              <a:buNone/>
            </a:pPr>
            <a:r>
              <a:rPr lang="en-IN" sz="2300" dirty="0">
                <a:solidFill>
                  <a:schemeClr val="accent2"/>
                </a:solidFill>
              </a:rPr>
              <a:t>[</a:t>
            </a:r>
            <a:r>
              <a:rPr lang="en-IN" sz="2300" dirty="0" err="1">
                <a:solidFill>
                  <a:schemeClr val="accent2"/>
                </a:solidFill>
              </a:rPr>
              <a:t>vspace</a:t>
            </a:r>
            <a:r>
              <a:rPr lang="en-IN" sz="2300" dirty="0">
                <a:solidFill>
                  <a:schemeClr val="accent2"/>
                </a:solidFill>
              </a:rPr>
              <a:t> = "pixels"]</a:t>
            </a:r>
          </a:p>
          <a:p>
            <a:pPr marL="109728" indent="0">
              <a:buNone/>
            </a:pPr>
            <a:r>
              <a:rPr lang="en-IN" sz="2300" dirty="0">
                <a:solidFill>
                  <a:schemeClr val="accent2"/>
                </a:solidFill>
              </a:rPr>
              <a:t>[</a:t>
            </a:r>
            <a:r>
              <a:rPr lang="en-IN" sz="2300" dirty="0" err="1">
                <a:solidFill>
                  <a:schemeClr val="accent2"/>
                </a:solidFill>
              </a:rPr>
              <a:t>hspace</a:t>
            </a:r>
            <a:r>
              <a:rPr lang="en-IN" sz="2300" dirty="0">
                <a:solidFill>
                  <a:schemeClr val="accent2"/>
                </a:solidFill>
              </a:rPr>
              <a:t> = "pixels</a:t>
            </a:r>
            <a:r>
              <a:rPr lang="en-IN" sz="2300" dirty="0" smtClean="0">
                <a:solidFill>
                  <a:schemeClr val="accent2"/>
                </a:solidFill>
              </a:rPr>
              <a:t>"]</a:t>
            </a:r>
            <a:r>
              <a:rPr lang="en-IN" sz="2400" dirty="0"/>
              <a:t> &gt; </a:t>
            </a:r>
          </a:p>
          <a:p>
            <a:pPr marL="109728" indent="0">
              <a:buNone/>
            </a:pPr>
            <a:r>
              <a:rPr lang="en-IN" sz="2400" dirty="0"/>
              <a:t>[&lt;</a:t>
            </a:r>
            <a:r>
              <a:rPr lang="en-IN" sz="2400" dirty="0" err="1"/>
              <a:t>param</a:t>
            </a:r>
            <a:r>
              <a:rPr lang="en-IN" sz="2400" dirty="0"/>
              <a:t> name = "appletAttribute1" value = "value"&gt;]</a:t>
            </a:r>
          </a:p>
          <a:p>
            <a:pPr marL="109728" indent="0">
              <a:buNone/>
            </a:pPr>
            <a:r>
              <a:rPr lang="en-IN" sz="2400" dirty="0"/>
              <a:t>[&lt;</a:t>
            </a:r>
            <a:r>
              <a:rPr lang="en-IN" sz="2400" dirty="0" err="1"/>
              <a:t>param</a:t>
            </a:r>
            <a:r>
              <a:rPr lang="en-IN" sz="2400" dirty="0"/>
              <a:t> name = "appletAttribute2" value = "value</a:t>
            </a:r>
            <a:r>
              <a:rPr lang="en-IN" sz="2400" dirty="0" smtClean="0"/>
              <a:t>"&gt;</a:t>
            </a:r>
          </a:p>
          <a:p>
            <a:pPr marL="109728" indent="0">
              <a:buNone/>
            </a:pPr>
            <a:r>
              <a:rPr lang="en-IN" sz="2400" dirty="0"/>
              <a:t>&lt;/applet&gt;</a:t>
            </a:r>
          </a:p>
          <a:p>
            <a:pPr marL="109728" indent="0">
              <a:buNone/>
            </a:pPr>
            <a:endParaRPr lang="en-IN" sz="2400" dirty="0" smtClean="0"/>
          </a:p>
          <a:p>
            <a:pPr marL="109728" indent="0">
              <a:buNone/>
            </a:pPr>
            <a:endParaRPr lang="en-IN" sz="2300" dirty="0">
              <a:solidFill>
                <a:schemeClr val="accent2"/>
              </a:solidFill>
            </a:endParaRPr>
          </a:p>
          <a:p>
            <a:pPr marL="109728" indent="0">
              <a:buNone/>
            </a:pPr>
            <a:endParaRPr lang="en-US" sz="2300" dirty="0" smtClean="0"/>
          </a:p>
          <a:p>
            <a:pPr marL="109728" indent="0">
              <a:buNone/>
            </a:pPr>
            <a:endParaRPr lang="en-US" sz="2300" dirty="0"/>
          </a:p>
          <a:p>
            <a:endParaRPr lang="en-IN" sz="2300" dirty="0"/>
          </a:p>
        </p:txBody>
      </p:sp>
    </p:spTree>
    <p:extLst>
      <p:ext uri="{BB962C8B-B14F-4D97-AF65-F5344CB8AC3E}">
        <p14:creationId xmlns:p14="http://schemas.microsoft.com/office/powerpoint/2010/main" val="236875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Code-</a:t>
            </a:r>
            <a:r>
              <a:rPr lang="en-US" dirty="0" smtClean="0"/>
              <a:t>The </a:t>
            </a:r>
            <a:r>
              <a:rPr lang="en-US" dirty="0"/>
              <a:t>name of the Java applet. </a:t>
            </a:r>
            <a:endParaRPr lang="en-US" dirty="0" smtClean="0"/>
          </a:p>
          <a:p>
            <a:r>
              <a:rPr lang="en-US" dirty="0" smtClean="0"/>
              <a:t>Class </a:t>
            </a:r>
            <a:r>
              <a:rPr lang="en-US" dirty="0"/>
              <a:t>file, which contains the compiled applet code. </a:t>
            </a:r>
          </a:p>
          <a:p>
            <a:r>
              <a:rPr lang="en-US" dirty="0" smtClean="0"/>
              <a:t>This </a:t>
            </a:r>
            <a:r>
              <a:rPr lang="en-US" dirty="0"/>
              <a:t>name must be relative to the base URL of the </a:t>
            </a:r>
            <a:r>
              <a:rPr lang="en-US" dirty="0" smtClean="0"/>
              <a:t>Applet.</a:t>
            </a:r>
          </a:p>
          <a:p>
            <a:r>
              <a:rPr lang="en-US" dirty="0" smtClean="0"/>
              <a:t>The </a:t>
            </a:r>
            <a:r>
              <a:rPr lang="en-US" dirty="0"/>
              <a:t>extension in the file name is </a:t>
            </a:r>
            <a:r>
              <a:rPr lang="en-US" dirty="0" smtClean="0"/>
              <a:t>optional.</a:t>
            </a:r>
            <a:endParaRPr lang="en-IN" dirty="0"/>
          </a:p>
        </p:txBody>
      </p:sp>
      <p:sp>
        <p:nvSpPr>
          <p:cNvPr id="2" name="Title 1"/>
          <p:cNvSpPr>
            <a:spLocks noGrp="1"/>
          </p:cNvSpPr>
          <p:nvPr>
            <p:ph type="title"/>
          </p:nvPr>
        </p:nvSpPr>
        <p:spPr/>
        <p:txBody>
          <a:bodyPr/>
          <a:lstStyle/>
          <a:p>
            <a:pPr algn="ctr"/>
            <a:r>
              <a:rPr lang="en-IN" dirty="0" smtClean="0"/>
              <a:t>PARAMETERS</a:t>
            </a:r>
            <a:endParaRPr lang="en-IN" dirty="0"/>
          </a:p>
        </p:txBody>
      </p:sp>
    </p:spTree>
    <p:extLst>
      <p:ext uri="{BB962C8B-B14F-4D97-AF65-F5344CB8AC3E}">
        <p14:creationId xmlns:p14="http://schemas.microsoft.com/office/powerpoint/2010/main" val="66331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width</a:t>
            </a:r>
            <a:r>
              <a:rPr lang="en-US" b="1" i="1" dirty="0"/>
              <a:t> </a:t>
            </a:r>
            <a:r>
              <a:rPr lang="en-US" b="1" i="1" dirty="0" smtClean="0"/>
              <a:t>-</a:t>
            </a:r>
            <a:r>
              <a:rPr lang="en-US" dirty="0" smtClean="0"/>
              <a:t>This </a:t>
            </a:r>
            <a:r>
              <a:rPr lang="en-US" dirty="0"/>
              <a:t>refers to the width of the applet panel specified in pixels in the browser window.</a:t>
            </a:r>
          </a:p>
          <a:p>
            <a:r>
              <a:rPr lang="en-US" b="1" dirty="0" smtClean="0"/>
              <a:t>Height-</a:t>
            </a:r>
            <a:r>
              <a:rPr lang="en-US" b="1" i="1" dirty="0"/>
              <a:t> </a:t>
            </a:r>
            <a:r>
              <a:rPr lang="en-US" dirty="0"/>
              <a:t>This refers to the height of the applet panel specified in pixels in the browser window. </a:t>
            </a:r>
            <a:endParaRPr lang="en-US" dirty="0" smtClean="0"/>
          </a:p>
          <a:p>
            <a:r>
              <a:rPr lang="en-US" dirty="0" smtClean="0"/>
              <a:t>The </a:t>
            </a:r>
            <a:r>
              <a:rPr lang="en-US" dirty="0"/>
              <a:t>width and height attributes specify the </a:t>
            </a:r>
            <a:r>
              <a:rPr lang="en-US" dirty="0" smtClean="0"/>
              <a:t>applet's display area</a:t>
            </a: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884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Codebase </a:t>
            </a:r>
            <a:r>
              <a:rPr lang="en-US" b="1" dirty="0" smtClean="0"/>
              <a:t>-</a:t>
            </a:r>
            <a:r>
              <a:rPr lang="en-US" dirty="0" smtClean="0"/>
              <a:t>This </a:t>
            </a:r>
            <a:r>
              <a:rPr lang="en-US" dirty="0"/>
              <a:t>refers to the base URL of the applet. </a:t>
            </a:r>
            <a:endParaRPr lang="en-US" dirty="0" smtClean="0"/>
          </a:p>
          <a:p>
            <a:r>
              <a:rPr lang="en-US" dirty="0" smtClean="0"/>
              <a:t>That </a:t>
            </a:r>
            <a:r>
              <a:rPr lang="en-US" dirty="0"/>
              <a:t>is, the URL of the directory that contains the applet class file</a:t>
            </a:r>
            <a:r>
              <a:rPr lang="en-US" dirty="0" smtClean="0"/>
              <a:t>.</a:t>
            </a:r>
          </a:p>
          <a:p>
            <a:r>
              <a:rPr lang="en-US" dirty="0" smtClean="0"/>
              <a:t> </a:t>
            </a:r>
            <a:r>
              <a:rPr lang="en-US" dirty="0"/>
              <a:t>If this attribute is not specified then the HTML document's URL directory is taken as the CODEBASE</a:t>
            </a:r>
            <a:r>
              <a:rPr lang="en-US" dirty="0" smtClean="0"/>
              <a:t>.</a:t>
            </a:r>
          </a:p>
          <a:p>
            <a:endParaRPr lang="en-US" dirty="0"/>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224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alt</a:t>
            </a:r>
            <a:r>
              <a:rPr lang="en-US" i="1" dirty="0"/>
              <a:t> </a:t>
            </a:r>
            <a:r>
              <a:rPr lang="en-US" i="1" dirty="0" smtClean="0"/>
              <a:t>-</a:t>
            </a:r>
            <a:r>
              <a:rPr lang="en-US" dirty="0" smtClean="0"/>
              <a:t>This </a:t>
            </a:r>
            <a:r>
              <a:rPr lang="en-US" dirty="0"/>
              <a:t>refers to text to be displayed if the browser understands the applet tag but cannot run Java applets</a:t>
            </a:r>
            <a:r>
              <a:rPr lang="en-US" dirty="0" smtClean="0"/>
              <a:t>.</a:t>
            </a:r>
          </a:p>
          <a:p>
            <a:pPr marL="109728" indent="0">
              <a:buNone/>
            </a:pPr>
            <a:endParaRPr lang="en-US" dirty="0" smtClean="0"/>
          </a:p>
          <a:p>
            <a:r>
              <a:rPr lang="en-US" b="1" dirty="0"/>
              <a:t>name </a:t>
            </a:r>
            <a:r>
              <a:rPr lang="en-US" dirty="0"/>
              <a:t>This refers to a name for the applet instance which makes it possible for applets </a:t>
            </a:r>
            <a:r>
              <a:rPr lang="en-US" dirty="0" smtClean="0"/>
              <a:t>to communicate </a:t>
            </a:r>
            <a:r>
              <a:rPr lang="en-US" dirty="0"/>
              <a:t>with each other on the same HTML </a:t>
            </a:r>
            <a:r>
              <a:rPr lang="en-US" dirty="0" smtClean="0"/>
              <a:t>page.</a:t>
            </a:r>
          </a:p>
          <a:p>
            <a:pPr>
              <a:buFont typeface="Wingdings" pitchFamily="2" charset="2"/>
              <a:buChar char="Ø"/>
            </a:pPr>
            <a:r>
              <a:rPr lang="en-US" dirty="0"/>
              <a:t>The </a:t>
            </a:r>
            <a:r>
              <a:rPr lang="en-US" dirty="0" err="1"/>
              <a:t>getApplet</a:t>
            </a:r>
            <a:r>
              <a:rPr lang="en-US" dirty="0"/>
              <a:t> () method, which is defined in the </a:t>
            </a:r>
            <a:r>
              <a:rPr lang="en-US" dirty="0" err="1"/>
              <a:t>AppletContext</a:t>
            </a:r>
            <a:r>
              <a:rPr lang="en-US" dirty="0"/>
              <a:t> interface, can be used to get the applet instance using name.</a:t>
            </a:r>
          </a:p>
          <a:p>
            <a:endParaRPr lang="en-US" dirty="0"/>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128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0"/>
            <a:ext cx="8229600" cy="6741368"/>
          </a:xfrm>
        </p:spPr>
        <p:txBody>
          <a:bodyPr/>
          <a:lstStyle/>
          <a:p>
            <a:r>
              <a:rPr lang="en-US" b="1" dirty="0"/>
              <a:t>align</a:t>
            </a:r>
            <a:r>
              <a:rPr lang="en-US" i="1" dirty="0"/>
              <a:t> </a:t>
            </a:r>
            <a:r>
              <a:rPr lang="en-US" dirty="0"/>
              <a:t>This refers to the alignment of the </a:t>
            </a:r>
            <a:r>
              <a:rPr lang="en-US" dirty="0" smtClean="0"/>
              <a:t>applet. </a:t>
            </a:r>
            <a:r>
              <a:rPr lang="en-US" dirty="0"/>
              <a:t>The possible attribute values are LEFT, </a:t>
            </a:r>
            <a:r>
              <a:rPr lang="en-US" dirty="0" err="1" smtClean="0"/>
              <a:t>RlGHT</a:t>
            </a:r>
            <a:r>
              <a:rPr lang="en-US" dirty="0" smtClean="0"/>
              <a:t>, </a:t>
            </a:r>
            <a:r>
              <a:rPr lang="en-US" dirty="0"/>
              <a:t>TOP, BOTTOM, MIDDLE, BASELINE, TEXTTOP, ABSMIDDLE and ABSBOTTOM</a:t>
            </a:r>
            <a:r>
              <a:rPr lang="en-US" dirty="0" smtClean="0"/>
              <a:t>.</a:t>
            </a:r>
          </a:p>
          <a:p>
            <a:endParaRPr lang="en-US" dirty="0" smtClean="0"/>
          </a:p>
          <a:p>
            <a:r>
              <a:rPr lang="en-US" b="1" dirty="0"/>
              <a:t>vspace</a:t>
            </a:r>
            <a:r>
              <a:rPr lang="en-US" i="1" dirty="0"/>
              <a:t> </a:t>
            </a:r>
            <a:r>
              <a:rPr lang="en-US" dirty="0"/>
              <a:t>This refers to the space, specified in number of pixels, used as a margin above and below the applet</a:t>
            </a:r>
            <a:r>
              <a:rPr lang="en-US" dirty="0" smtClean="0"/>
              <a:t>.</a:t>
            </a:r>
          </a:p>
          <a:p>
            <a:endParaRPr lang="en-US" dirty="0"/>
          </a:p>
          <a:p>
            <a:r>
              <a:rPr lang="en-US" b="1" dirty="0" err="1"/>
              <a:t>hspace</a:t>
            </a:r>
            <a:r>
              <a:rPr lang="en-US" i="1" dirty="0"/>
              <a:t> </a:t>
            </a:r>
            <a:r>
              <a:rPr lang="en-US" dirty="0"/>
              <a:t>This refers to the space, specified in number of pixels, used as a margin to the left and right of the applet.</a:t>
            </a:r>
          </a:p>
          <a:p>
            <a:endParaRPr lang="en-US" b="1" dirty="0"/>
          </a:p>
          <a:p>
            <a:endParaRPr lang="en-IN" dirty="0"/>
          </a:p>
        </p:txBody>
      </p:sp>
    </p:spTree>
    <p:extLst>
      <p:ext uri="{BB962C8B-B14F-4D97-AF65-F5344CB8AC3E}">
        <p14:creationId xmlns:p14="http://schemas.microsoft.com/office/powerpoint/2010/main" val="86606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09728" indent="0">
              <a:buNone/>
            </a:pPr>
            <a:r>
              <a:rPr lang="en-US" b="1" dirty="0"/>
              <a:t> </a:t>
            </a:r>
            <a:endParaRPr lang="en-US" dirty="0"/>
          </a:p>
          <a:p>
            <a:r>
              <a:rPr lang="en-US" b="1" dirty="0" err="1"/>
              <a:t>param</a:t>
            </a:r>
            <a:r>
              <a:rPr lang="en-US" i="1" dirty="0"/>
              <a:t> </a:t>
            </a:r>
            <a:r>
              <a:rPr lang="en-US" dirty="0"/>
              <a:t>The </a:t>
            </a:r>
            <a:r>
              <a:rPr lang="en-US" dirty="0" err="1"/>
              <a:t>param</a:t>
            </a:r>
            <a:r>
              <a:rPr lang="en-US" dirty="0"/>
              <a:t> tag, specifies an applet parameter as a name-value pair. The name is the parameters name, value is. its value. The values of these parameters can be obtained using the </a:t>
            </a:r>
            <a:r>
              <a:rPr lang="en-US" dirty="0" err="1"/>
              <a:t>getParameter</a:t>
            </a:r>
            <a:r>
              <a:rPr lang="en-US" dirty="0"/>
              <a:t> () method</a:t>
            </a:r>
            <a:r>
              <a:rPr lang="en-US" dirty="0" smtClean="0"/>
              <a:t>.</a:t>
            </a:r>
          </a:p>
          <a:p>
            <a:endParaRPr lang="en-US" dirty="0"/>
          </a:p>
          <a:p>
            <a:endParaRPr lang="en-US" dirty="0"/>
          </a:p>
          <a:p>
            <a:r>
              <a:rPr lang="en-US" b="1" dirty="0" err="1"/>
              <a:t>alternateHTML</a:t>
            </a:r>
            <a:r>
              <a:rPr lang="en-US" i="1" dirty="0"/>
              <a:t> </a:t>
            </a:r>
            <a:r>
              <a:rPr lang="en-US" dirty="0"/>
              <a:t>This is ordinary HTML to be displayed in the absence of Java or if the browser does not understand the applet tag. This is different from the alt attribute which understands the· applet tag but cannot run, whereas the </a:t>
            </a:r>
            <a:r>
              <a:rPr lang="en-US" dirty="0" err="1"/>
              <a:t>alternateHTML</a:t>
            </a:r>
            <a:r>
              <a:rPr lang="en-US" dirty="0"/>
              <a:t> tag is provided when a browser does not support applets.</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9407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9144000" cy="4525963"/>
          </a:xfrm>
        </p:spPr>
        <p:txBody>
          <a:bodyPr/>
          <a:lstStyle/>
          <a:p>
            <a:pPr marL="109728" indent="0">
              <a:buNone/>
            </a:pPr>
            <a:r>
              <a:rPr lang="en-IN" dirty="0"/>
              <a:t>&lt;APPLETCODE = "ParamApplet.c1ass" WIDTH = 300 HEIGHT = 100&gt;</a:t>
            </a:r>
          </a:p>
          <a:p>
            <a:pPr marL="109728" indent="0">
              <a:buNone/>
            </a:pPr>
            <a:r>
              <a:rPr lang="en-IN" dirty="0"/>
              <a:t>&lt;PARAMNAME = "text" VALUE = "Text Parameter"&gt;</a:t>
            </a:r>
          </a:p>
          <a:p>
            <a:pPr marL="109728" indent="0">
              <a:buNone/>
            </a:pPr>
            <a:r>
              <a:rPr lang="en-IN" dirty="0"/>
              <a:t>&lt;PARAM NAME = "x" VALUE = "50"&gt;</a:t>
            </a:r>
          </a:p>
          <a:p>
            <a:pPr marL="109728" indent="0">
              <a:buNone/>
            </a:pPr>
            <a:r>
              <a:rPr lang="en-IN" dirty="0"/>
              <a:t>&lt;PARAM NAME = "y" VALUE = "50"&gt;</a:t>
            </a:r>
          </a:p>
          <a:p>
            <a:pPr marL="109728" indent="0">
              <a:buNone/>
            </a:pPr>
            <a:r>
              <a:rPr lang="en-IN" dirty="0"/>
              <a:t>&lt;/APPLET&gt;</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39771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402</TotalTime>
  <Words>306</Words>
  <Application>Microsoft Office PowerPoint</Application>
  <PresentationFormat>On-screen Show (4:3)</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INTRODUCTION</vt:lpstr>
      <vt:lpstr>PowerPoint Presentation</vt:lpstr>
      <vt:lpstr>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10</cp:revision>
  <dcterms:created xsi:type="dcterms:W3CDTF">2019-01-13T06:42:36Z</dcterms:created>
  <dcterms:modified xsi:type="dcterms:W3CDTF">2019-01-14T07:59:34Z</dcterms:modified>
</cp:coreProperties>
</file>