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72" r:id="rId2"/>
    <p:sldId id="257" r:id="rId3"/>
    <p:sldId id="258" r:id="rId4"/>
    <p:sldId id="259" r:id="rId5"/>
    <p:sldId id="260" r:id="rId6"/>
    <p:sldId id="261" r:id="rId7"/>
    <p:sldId id="262" r:id="rId8"/>
    <p:sldId id="263" r:id="rId9"/>
    <p:sldId id="264" r:id="rId10"/>
    <p:sldId id="271" r:id="rId11"/>
    <p:sldId id="268" r:id="rId12"/>
    <p:sldId id="269"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hnugupthaa ramidi" initials="vr" lastIdx="1" clrIdx="0">
    <p:extLst>
      <p:ext uri="{19B8F6BF-5375-455C-9EA6-DF929625EA0E}">
        <p15:presenceInfo xmlns:p15="http://schemas.microsoft.com/office/powerpoint/2012/main" userId="fd4de1ee97ae4e9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14" autoAdjust="0"/>
    <p:restoredTop sz="94660"/>
  </p:normalViewPr>
  <p:slideViewPr>
    <p:cSldViewPr snapToGrid="0">
      <p:cViewPr varScale="1">
        <p:scale>
          <a:sx n="86" d="100"/>
          <a:sy n="86" d="100"/>
        </p:scale>
        <p:origin x="518"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7-31T00:19:01.520"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smtClean="0"/>
              <a:pPr/>
              <a:t>7/31/2020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8641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537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6940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6395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7146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7/31/2020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8010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7/31/2020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3700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smtClean="0"/>
              <a:pPr/>
              <a:t>7/31/2020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49876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smtClean="0"/>
              <a:pPr/>
              <a:t>7/31/2020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5399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4521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4247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7189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0981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9475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3979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3880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0051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smtClean="0"/>
              <a:pPr/>
              <a:t>7/31/2020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00398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424A0D-DB93-44DE-977F-F13CD1F03F1D}"/>
              </a:ext>
            </a:extLst>
          </p:cNvPr>
          <p:cNvSpPr>
            <a:spLocks noGrp="1"/>
          </p:cNvSpPr>
          <p:nvPr>
            <p:ph type="ctrTitle"/>
          </p:nvPr>
        </p:nvSpPr>
        <p:spPr>
          <a:xfrm>
            <a:off x="1671961" y="-464103"/>
            <a:ext cx="8229600" cy="1894362"/>
          </a:xfrm>
        </p:spPr>
        <p:txBody>
          <a:bodyPr/>
          <a:lstStyle/>
          <a:p>
            <a:pPr algn="ctr"/>
            <a:r>
              <a:rPr lang="en-US" sz="2800" dirty="0">
                <a:solidFill>
                  <a:schemeClr val="bg2">
                    <a:lumMod val="90000"/>
                  </a:schemeClr>
                </a:solidFill>
              </a:rPr>
              <a:t>SOCIETY FINANCIAL MANAGEMENT</a:t>
            </a:r>
            <a:endParaRPr lang="en-IN" dirty="0">
              <a:solidFill>
                <a:schemeClr val="bg2">
                  <a:lumMod val="90000"/>
                </a:schemeClr>
              </a:solidFill>
            </a:endParaRPr>
          </a:p>
        </p:txBody>
      </p:sp>
      <p:sp>
        <p:nvSpPr>
          <p:cNvPr id="5" name="Subtitle 4">
            <a:extLst>
              <a:ext uri="{FF2B5EF4-FFF2-40B4-BE49-F238E27FC236}">
                <a16:creationId xmlns:a16="http://schemas.microsoft.com/office/drawing/2014/main" id="{C39DCD3E-52EF-4E28-B869-08F67512A25E}"/>
              </a:ext>
            </a:extLst>
          </p:cNvPr>
          <p:cNvSpPr>
            <a:spLocks noGrp="1"/>
          </p:cNvSpPr>
          <p:nvPr>
            <p:ph type="subTitle" idx="1"/>
          </p:nvPr>
        </p:nvSpPr>
        <p:spPr>
          <a:xfrm>
            <a:off x="6096000" y="3689427"/>
            <a:ext cx="5279254" cy="1113392"/>
          </a:xfrm>
        </p:spPr>
        <p:txBody>
          <a:bodyPr/>
          <a:lstStyle/>
          <a:p>
            <a:r>
              <a:rPr lang="en-US" sz="1800" u="sng" dirty="0">
                <a:solidFill>
                  <a:schemeClr val="accent6">
                    <a:lumMod val="20000"/>
                    <a:lumOff val="80000"/>
                  </a:schemeClr>
                </a:solidFill>
                <a:effectLst>
                  <a:outerShdw blurRad="38100" dist="38100" dir="2700000" algn="tl">
                    <a:srgbClr val="000000">
                      <a:alpha val="43137"/>
                    </a:srgbClr>
                  </a:outerShdw>
                </a:effectLst>
              </a:rPr>
              <a:t>PROJECT BY </a:t>
            </a:r>
            <a:r>
              <a:rPr lang="en-US" sz="1800" dirty="0">
                <a:solidFill>
                  <a:schemeClr val="accent6">
                    <a:lumMod val="20000"/>
                    <a:lumOff val="80000"/>
                  </a:schemeClr>
                </a:solidFill>
                <a:effectLst>
                  <a:outerShdw blurRad="38100" dist="38100" dir="2700000" algn="tl">
                    <a:srgbClr val="000000">
                      <a:alpha val="43137"/>
                    </a:srgbClr>
                  </a:outerShdw>
                </a:effectLst>
              </a:rPr>
              <a:t>:-</a:t>
            </a:r>
          </a:p>
          <a:p>
            <a:r>
              <a:rPr lang="en-US" sz="1800" dirty="0">
                <a:solidFill>
                  <a:schemeClr val="accent6">
                    <a:lumMod val="20000"/>
                    <a:lumOff val="80000"/>
                  </a:schemeClr>
                </a:solidFill>
                <a:effectLst>
                  <a:outerShdw blurRad="38100" dist="38100" dir="2700000" algn="tl">
                    <a:srgbClr val="000000">
                      <a:alpha val="43137"/>
                    </a:srgbClr>
                  </a:outerShdw>
                </a:effectLst>
              </a:rPr>
              <a:t>	</a:t>
            </a:r>
            <a:r>
              <a:rPr lang="en-US" sz="1800" i="1" dirty="0">
                <a:solidFill>
                  <a:schemeClr val="accent6">
                    <a:lumMod val="20000"/>
                    <a:lumOff val="80000"/>
                  </a:schemeClr>
                </a:solidFill>
                <a:effectLst>
                  <a:outerShdw blurRad="38100" dist="38100" dir="2700000" algn="tl">
                    <a:srgbClr val="000000">
                      <a:alpha val="43137"/>
                    </a:srgbClr>
                  </a:outerShdw>
                </a:effectLst>
              </a:rPr>
              <a:t>RAMIDI VISHNUGUPTHAA</a:t>
            </a:r>
          </a:p>
          <a:p>
            <a:endParaRPr lang="en-IN" dirty="0"/>
          </a:p>
        </p:txBody>
      </p:sp>
    </p:spTree>
    <p:extLst>
      <p:ext uri="{BB962C8B-B14F-4D97-AF65-F5344CB8AC3E}">
        <p14:creationId xmlns:p14="http://schemas.microsoft.com/office/powerpoint/2010/main" val="2607884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25D1FB-B5A2-4605-BC46-1A98D98A7444}"/>
              </a:ext>
            </a:extLst>
          </p:cNvPr>
          <p:cNvPicPr>
            <a:picLocks noChangeAspect="1"/>
          </p:cNvPicPr>
          <p:nvPr/>
        </p:nvPicPr>
        <p:blipFill>
          <a:blip r:embed="rId2"/>
          <a:stretch>
            <a:fillRect/>
          </a:stretch>
        </p:blipFill>
        <p:spPr>
          <a:xfrm>
            <a:off x="2192784" y="435094"/>
            <a:ext cx="7581531" cy="6214756"/>
          </a:xfrm>
          <a:prstGeom prst="rect">
            <a:avLst/>
          </a:prstGeom>
        </p:spPr>
      </p:pic>
    </p:spTree>
    <p:extLst>
      <p:ext uri="{BB962C8B-B14F-4D97-AF65-F5344CB8AC3E}">
        <p14:creationId xmlns:p14="http://schemas.microsoft.com/office/powerpoint/2010/main" val="769585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D99DD2-D83E-45B2-A3A1-31CBE74CF458}"/>
              </a:ext>
            </a:extLst>
          </p:cNvPr>
          <p:cNvPicPr>
            <a:picLocks noChangeAspect="1"/>
          </p:cNvPicPr>
          <p:nvPr/>
        </p:nvPicPr>
        <p:blipFill>
          <a:blip r:embed="rId2"/>
          <a:stretch>
            <a:fillRect/>
          </a:stretch>
        </p:blipFill>
        <p:spPr>
          <a:xfrm>
            <a:off x="697747" y="1316820"/>
            <a:ext cx="4298052" cy="2864562"/>
          </a:xfrm>
          <a:prstGeom prst="rect">
            <a:avLst/>
          </a:prstGeom>
        </p:spPr>
      </p:pic>
      <p:pic>
        <p:nvPicPr>
          <p:cNvPr id="3" name="Picture 2">
            <a:extLst>
              <a:ext uri="{FF2B5EF4-FFF2-40B4-BE49-F238E27FC236}">
                <a16:creationId xmlns:a16="http://schemas.microsoft.com/office/drawing/2014/main" id="{BDB25C81-94ED-44C0-AAF7-313A21E63997}"/>
              </a:ext>
            </a:extLst>
          </p:cNvPr>
          <p:cNvPicPr>
            <a:picLocks noChangeAspect="1"/>
          </p:cNvPicPr>
          <p:nvPr/>
        </p:nvPicPr>
        <p:blipFill>
          <a:blip r:embed="rId3"/>
          <a:stretch>
            <a:fillRect/>
          </a:stretch>
        </p:blipFill>
        <p:spPr>
          <a:xfrm>
            <a:off x="5126604" y="1089457"/>
            <a:ext cx="5791702" cy="4679085"/>
          </a:xfrm>
          <a:prstGeom prst="rect">
            <a:avLst/>
          </a:prstGeom>
        </p:spPr>
      </p:pic>
      <p:sp>
        <p:nvSpPr>
          <p:cNvPr id="5" name="TextBox 4">
            <a:extLst>
              <a:ext uri="{FF2B5EF4-FFF2-40B4-BE49-F238E27FC236}">
                <a16:creationId xmlns:a16="http://schemas.microsoft.com/office/drawing/2014/main" id="{E2995237-2DCF-41AC-A2DD-7EF1DCBF5656}"/>
              </a:ext>
            </a:extLst>
          </p:cNvPr>
          <p:cNvSpPr txBox="1"/>
          <p:nvPr/>
        </p:nvSpPr>
        <p:spPr>
          <a:xfrm>
            <a:off x="1065320" y="665825"/>
            <a:ext cx="3515558" cy="369332"/>
          </a:xfrm>
          <a:prstGeom prst="rect">
            <a:avLst/>
          </a:prstGeom>
          <a:noFill/>
        </p:spPr>
        <p:txBody>
          <a:bodyPr wrap="square" rtlCol="0">
            <a:spAutoFit/>
          </a:bodyPr>
          <a:lstStyle/>
          <a:p>
            <a:pPr algn="ctr"/>
            <a:r>
              <a:rPr lang="en-IN" dirty="0"/>
              <a:t>MODEL</a:t>
            </a:r>
          </a:p>
        </p:txBody>
      </p:sp>
      <p:sp>
        <p:nvSpPr>
          <p:cNvPr id="6" name="TextBox 5">
            <a:extLst>
              <a:ext uri="{FF2B5EF4-FFF2-40B4-BE49-F238E27FC236}">
                <a16:creationId xmlns:a16="http://schemas.microsoft.com/office/drawing/2014/main" id="{02057683-87D1-4B1B-AB32-67109AF1A445}"/>
              </a:ext>
            </a:extLst>
          </p:cNvPr>
          <p:cNvSpPr txBox="1"/>
          <p:nvPr/>
        </p:nvSpPr>
        <p:spPr>
          <a:xfrm>
            <a:off x="5557421" y="665825"/>
            <a:ext cx="4882719" cy="369332"/>
          </a:xfrm>
          <a:prstGeom prst="rect">
            <a:avLst/>
          </a:prstGeom>
          <a:noFill/>
        </p:spPr>
        <p:txBody>
          <a:bodyPr wrap="square" rtlCol="0">
            <a:spAutoFit/>
          </a:bodyPr>
          <a:lstStyle/>
          <a:p>
            <a:pPr algn="ctr"/>
            <a:r>
              <a:rPr lang="en-IN" dirty="0"/>
              <a:t>ER DIAGRAM</a:t>
            </a:r>
          </a:p>
        </p:txBody>
      </p:sp>
    </p:spTree>
    <p:extLst>
      <p:ext uri="{BB962C8B-B14F-4D97-AF65-F5344CB8AC3E}">
        <p14:creationId xmlns:p14="http://schemas.microsoft.com/office/powerpoint/2010/main" val="134320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bg1">
                    <a:lumMod val="75000"/>
                  </a:schemeClr>
                </a:solidFill>
              </a:rPr>
              <a:t>SCOPE</a:t>
            </a:r>
          </a:p>
        </p:txBody>
      </p:sp>
      <p:sp>
        <p:nvSpPr>
          <p:cNvPr id="3" name="Content Placeholder 2"/>
          <p:cNvSpPr>
            <a:spLocks noGrp="1"/>
          </p:cNvSpPr>
          <p:nvPr>
            <p:ph idx="1"/>
          </p:nvPr>
        </p:nvSpPr>
        <p:spPr/>
        <p:txBody>
          <a:bodyPr/>
          <a:lstStyle/>
          <a:p>
            <a:r>
              <a:rPr lang="en-US" dirty="0"/>
              <a:t>Our project will enable both Admin and customer to use the functionality of the system. However for obvious reasons, Admin will be given more command than Customer</a:t>
            </a:r>
          </a:p>
          <a:p>
            <a:endParaRPr lang="en-US" dirty="0"/>
          </a:p>
          <a:p>
            <a:r>
              <a:rPr lang="en-US" dirty="0"/>
              <a:t>This is an online system that will provide ease to both of them. Admin can add the property easily along with its features and customer can book any property according to their requirements. </a:t>
            </a:r>
          </a:p>
          <a:p>
            <a:endParaRPr lang="en-US" dirty="0"/>
          </a:p>
          <a:p>
            <a:r>
              <a:rPr lang="en-US" dirty="0"/>
              <a:t>Customer can also edit its profile basic information and can view the record of the installments whether they are paid or remaining.</a:t>
            </a:r>
          </a:p>
          <a:p>
            <a:endParaRPr lang="en-US" dirty="0"/>
          </a:p>
        </p:txBody>
      </p:sp>
    </p:spTree>
    <p:extLst>
      <p:ext uri="{BB962C8B-B14F-4D97-AF65-F5344CB8AC3E}">
        <p14:creationId xmlns:p14="http://schemas.microsoft.com/office/powerpoint/2010/main" val="3767001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1955800"/>
            <a:ext cx="6311900" cy="1474788"/>
          </a:xfrm>
          <a:ln>
            <a:noFill/>
          </a:ln>
        </p:spPr>
        <p:txBody>
          <a:bodyPr>
            <a:normAutofit/>
          </a:bodyPr>
          <a:lstStyle/>
          <a:p>
            <a:r>
              <a:rPr lang="en-US" sz="6600" dirty="0">
                <a:solidFill>
                  <a:schemeClr val="accent5">
                    <a:lumMod val="50000"/>
                  </a:schemeClr>
                </a:solidFill>
                <a:effectLst>
                  <a:outerShdw blurRad="50800" dist="38100" dir="18900000" algn="bl" rotWithShape="0">
                    <a:schemeClr val="accent2">
                      <a:lumMod val="50000"/>
                      <a:alpha val="40000"/>
                    </a:schemeClr>
                  </a:outerShdw>
                </a:effectLst>
              </a:rPr>
              <a:t>THANK YOU</a:t>
            </a:r>
          </a:p>
        </p:txBody>
      </p:sp>
    </p:spTree>
    <p:extLst>
      <p:ext uri="{BB962C8B-B14F-4D97-AF65-F5344CB8AC3E}">
        <p14:creationId xmlns:p14="http://schemas.microsoft.com/office/powerpoint/2010/main" val="3843134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bg1">
                    <a:lumMod val="75000"/>
                  </a:schemeClr>
                </a:solidFill>
              </a:rPr>
              <a:t>CONTENTS</a:t>
            </a:r>
          </a:p>
        </p:txBody>
      </p:sp>
      <p:sp>
        <p:nvSpPr>
          <p:cNvPr id="3" name="Content Placeholder 2"/>
          <p:cNvSpPr>
            <a:spLocks noGrp="1"/>
          </p:cNvSpPr>
          <p:nvPr>
            <p:ph idx="1"/>
          </p:nvPr>
        </p:nvSpPr>
        <p:spPr>
          <a:xfrm>
            <a:off x="342900" y="2219416"/>
            <a:ext cx="11133795" cy="4638583"/>
          </a:xfrm>
        </p:spPr>
        <p:txBody>
          <a:bodyPr>
            <a:normAutofit/>
          </a:bodyPr>
          <a:lstStyle/>
          <a:p>
            <a:pPr marL="0" indent="0" algn="just"/>
            <a:r>
              <a:rPr lang="en-US" altLang="en-US" dirty="0">
                <a:solidFill>
                  <a:srgbClr val="3F3F3F"/>
                </a:solidFill>
                <a:latin typeface="Arial" panose="020B0604020202020204" pitchFamily="34" charset="0"/>
                <a:sym typeface="Arial" panose="020B0604020202020204" pitchFamily="34" charset="0"/>
              </a:rPr>
              <a:t> </a:t>
            </a:r>
            <a:r>
              <a:rPr lang="en-US" altLang="en-US" sz="2000" dirty="0">
                <a:solidFill>
                  <a:srgbClr val="3F3F3F"/>
                </a:solidFill>
                <a:latin typeface="Arial" panose="020B0604020202020204" pitchFamily="34" charset="0"/>
                <a:sym typeface="Arial" panose="020B0604020202020204" pitchFamily="34" charset="0"/>
              </a:rPr>
              <a:t>Introduction.</a:t>
            </a:r>
          </a:p>
          <a:p>
            <a:pPr marL="0" indent="0" algn="just"/>
            <a:r>
              <a:rPr lang="en-US" altLang="en-US" sz="2000" dirty="0">
                <a:solidFill>
                  <a:srgbClr val="3F3F3F"/>
                </a:solidFill>
                <a:latin typeface="Arial" panose="020B0604020202020204" pitchFamily="34" charset="0"/>
                <a:sym typeface="Arial" panose="020B0604020202020204" pitchFamily="34" charset="0"/>
              </a:rPr>
              <a:t> Existing System.</a:t>
            </a:r>
          </a:p>
          <a:p>
            <a:pPr marL="0" indent="0" algn="just"/>
            <a:r>
              <a:rPr lang="en-US" altLang="en-US" sz="2000" dirty="0">
                <a:solidFill>
                  <a:srgbClr val="3F3F3F"/>
                </a:solidFill>
                <a:latin typeface="Arial" panose="020B0604020202020204" pitchFamily="34" charset="0"/>
                <a:sym typeface="Arial" panose="020B0604020202020204" pitchFamily="34" charset="0"/>
              </a:rPr>
              <a:t> Drawbacks.</a:t>
            </a:r>
          </a:p>
          <a:p>
            <a:pPr marL="0" indent="0" algn="just"/>
            <a:r>
              <a:rPr lang="en-US" altLang="en-US" sz="2000" dirty="0">
                <a:solidFill>
                  <a:srgbClr val="3F3F3F"/>
                </a:solidFill>
                <a:latin typeface="Arial" panose="020B0604020202020204" pitchFamily="34" charset="0"/>
                <a:sym typeface="Arial" panose="020B0604020202020204" pitchFamily="34" charset="0"/>
              </a:rPr>
              <a:t> Proposed System.</a:t>
            </a:r>
          </a:p>
          <a:p>
            <a:pPr marL="0" indent="0" algn="just"/>
            <a:r>
              <a:rPr lang="en-US" altLang="en-US" sz="2000" dirty="0">
                <a:solidFill>
                  <a:srgbClr val="3F3F3F"/>
                </a:solidFill>
                <a:latin typeface="Arial" panose="020B0604020202020204" pitchFamily="34" charset="0"/>
                <a:sym typeface="Arial" panose="020B0604020202020204" pitchFamily="34" charset="0"/>
              </a:rPr>
              <a:t> Functional/Non functional requirements.</a:t>
            </a:r>
          </a:p>
          <a:p>
            <a:pPr marL="0" indent="0" algn="just"/>
            <a:r>
              <a:rPr lang="en-US" altLang="en-US" sz="2000" dirty="0">
                <a:solidFill>
                  <a:srgbClr val="3F3F3F"/>
                </a:solidFill>
                <a:latin typeface="Arial" panose="020B0604020202020204" pitchFamily="34" charset="0"/>
                <a:sym typeface="Arial" panose="020B0604020202020204" pitchFamily="34" charset="0"/>
              </a:rPr>
              <a:t> Frame-Work.</a:t>
            </a:r>
          </a:p>
          <a:p>
            <a:pPr marL="0" indent="0" algn="just"/>
            <a:r>
              <a:rPr lang="en-US" altLang="en-US" sz="2000" dirty="0">
                <a:solidFill>
                  <a:srgbClr val="3F3F3F"/>
                </a:solidFill>
                <a:latin typeface="Arial" panose="020B0604020202020204" pitchFamily="34" charset="0"/>
                <a:sym typeface="Arial" panose="020B0604020202020204" pitchFamily="34" charset="0"/>
              </a:rPr>
              <a:t> Scope.</a:t>
            </a:r>
          </a:p>
          <a:p>
            <a:endParaRPr lang="en-US" dirty="0"/>
          </a:p>
        </p:txBody>
      </p:sp>
    </p:spTree>
    <p:extLst>
      <p:ext uri="{BB962C8B-B14F-4D97-AF65-F5344CB8AC3E}">
        <p14:creationId xmlns:p14="http://schemas.microsoft.com/office/powerpoint/2010/main" val="3645979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441" y="1038688"/>
            <a:ext cx="9956800" cy="600892"/>
          </a:xfrm>
        </p:spPr>
        <p:txBody>
          <a:bodyPr/>
          <a:lstStyle/>
          <a:p>
            <a:pPr algn="ctr"/>
            <a:r>
              <a:rPr lang="en-US" dirty="0">
                <a:solidFill>
                  <a:schemeClr val="bg1">
                    <a:lumMod val="75000"/>
                  </a:schemeClr>
                </a:solidFill>
              </a:rPr>
              <a:t>INTRODUCTION</a:t>
            </a:r>
          </a:p>
        </p:txBody>
      </p:sp>
      <p:sp>
        <p:nvSpPr>
          <p:cNvPr id="3" name="Content Placeholder 2"/>
          <p:cNvSpPr>
            <a:spLocks noGrp="1"/>
          </p:cNvSpPr>
          <p:nvPr>
            <p:ph idx="1"/>
          </p:nvPr>
        </p:nvSpPr>
        <p:spPr/>
        <p:txBody>
          <a:bodyPr/>
          <a:lstStyle/>
          <a:p>
            <a:endParaRPr lang="en-US" dirty="0"/>
          </a:p>
          <a:p>
            <a:r>
              <a:rPr lang="en-US" dirty="0"/>
              <a:t>This Online management system will provide an interface for both the admin and for the resident.</a:t>
            </a:r>
          </a:p>
          <a:p>
            <a:endParaRPr lang="en-US" dirty="0"/>
          </a:p>
          <a:p>
            <a:r>
              <a:rPr lang="en-US" dirty="0"/>
              <a:t>Nowadays everything has rapidly changed. People want that their needs to be fulfilled within the circle of their comfort zone. Everyone wants to achieve more output as compared to their applied input.  </a:t>
            </a:r>
          </a:p>
        </p:txBody>
      </p:sp>
    </p:spTree>
    <p:extLst>
      <p:ext uri="{BB962C8B-B14F-4D97-AF65-F5344CB8AC3E}">
        <p14:creationId xmlns:p14="http://schemas.microsoft.com/office/powerpoint/2010/main" val="3072538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bg1">
                    <a:lumMod val="75000"/>
                  </a:schemeClr>
                </a:solidFill>
              </a:rPr>
              <a:t>EXISTING </a:t>
            </a:r>
            <a:r>
              <a:rPr lang="en-US" sz="3200" dirty="0">
                <a:solidFill>
                  <a:schemeClr val="bg1">
                    <a:lumMod val="75000"/>
                  </a:schemeClr>
                </a:solidFill>
              </a:rPr>
              <a:t>SYSTEM</a:t>
            </a:r>
          </a:p>
        </p:txBody>
      </p:sp>
      <p:sp>
        <p:nvSpPr>
          <p:cNvPr id="3" name="Content Placeholder 2"/>
          <p:cNvSpPr>
            <a:spLocks noGrp="1"/>
          </p:cNvSpPr>
          <p:nvPr>
            <p:ph idx="1"/>
          </p:nvPr>
        </p:nvSpPr>
        <p:spPr/>
        <p:txBody>
          <a:bodyPr/>
          <a:lstStyle/>
          <a:p>
            <a:r>
              <a:rPr lang="en-US" dirty="0"/>
              <a:t>Nowadays running system are mainly desktop based(Spreadsheet based).</a:t>
            </a:r>
          </a:p>
          <a:p>
            <a:endParaRPr lang="en-US" dirty="0"/>
          </a:p>
          <a:p>
            <a:r>
              <a:rPr lang="en-US" dirty="0"/>
              <a:t> These system doesn’t allow customers to interact directly.</a:t>
            </a:r>
          </a:p>
          <a:p>
            <a:endParaRPr lang="en-US" dirty="0"/>
          </a:p>
          <a:p>
            <a:r>
              <a:rPr lang="en-US" dirty="0"/>
              <a:t>Societies using different software for booking of plot, Billing and Accounting. Different system integration always remains a big challenge.</a:t>
            </a:r>
          </a:p>
          <a:p>
            <a:endParaRPr lang="en-US" dirty="0"/>
          </a:p>
          <a:p>
            <a:r>
              <a:rPr lang="en-US" dirty="0"/>
              <a:t>The strings of these systems are in the hands of admin.</a:t>
            </a:r>
          </a:p>
        </p:txBody>
      </p:sp>
    </p:spTree>
    <p:extLst>
      <p:ext uri="{BB962C8B-B14F-4D97-AF65-F5344CB8AC3E}">
        <p14:creationId xmlns:p14="http://schemas.microsoft.com/office/powerpoint/2010/main" val="2617426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bg1">
                    <a:lumMod val="75000"/>
                  </a:schemeClr>
                </a:solidFill>
              </a:rPr>
              <a:t>DRAWBACKS</a:t>
            </a:r>
          </a:p>
        </p:txBody>
      </p:sp>
      <p:sp>
        <p:nvSpPr>
          <p:cNvPr id="3" name="Content Placeholder 2"/>
          <p:cNvSpPr>
            <a:spLocks noGrp="1"/>
          </p:cNvSpPr>
          <p:nvPr>
            <p:ph idx="1"/>
          </p:nvPr>
        </p:nvSpPr>
        <p:spPr/>
        <p:txBody>
          <a:bodyPr/>
          <a:lstStyle/>
          <a:p>
            <a:r>
              <a:rPr lang="en-US" dirty="0"/>
              <a:t>An impediment to reach wider audiences.</a:t>
            </a:r>
          </a:p>
          <a:p>
            <a:endParaRPr lang="en-US" dirty="0"/>
          </a:p>
          <a:p>
            <a:r>
              <a:rPr lang="en-US" dirty="0"/>
              <a:t>A poor customer relationship.</a:t>
            </a:r>
          </a:p>
          <a:p>
            <a:endParaRPr lang="en-US" dirty="0"/>
          </a:p>
          <a:p>
            <a:r>
              <a:rPr lang="en-US" dirty="0"/>
              <a:t>Poor accessibility.</a:t>
            </a:r>
          </a:p>
        </p:txBody>
      </p:sp>
    </p:spTree>
    <p:extLst>
      <p:ext uri="{BB962C8B-B14F-4D97-AF65-F5344CB8AC3E}">
        <p14:creationId xmlns:p14="http://schemas.microsoft.com/office/powerpoint/2010/main" val="2752993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bg1">
                    <a:lumMod val="75000"/>
                  </a:schemeClr>
                </a:solidFill>
              </a:rPr>
              <a:t>PROPOSED SYSTEM</a:t>
            </a:r>
          </a:p>
        </p:txBody>
      </p:sp>
      <p:sp>
        <p:nvSpPr>
          <p:cNvPr id="3" name="Content Placeholder 2"/>
          <p:cNvSpPr>
            <a:spLocks noGrp="1"/>
          </p:cNvSpPr>
          <p:nvPr>
            <p:ph idx="1"/>
          </p:nvPr>
        </p:nvSpPr>
        <p:spPr/>
        <p:txBody>
          <a:bodyPr/>
          <a:lstStyle/>
          <a:p>
            <a:r>
              <a:rPr lang="en-US" dirty="0"/>
              <a:t> Housing Society Management is a Web based used to provide detailed description of payments to the residents.</a:t>
            </a:r>
          </a:p>
          <a:p>
            <a:endParaRPr lang="en-US" dirty="0"/>
          </a:p>
          <a:p>
            <a:r>
              <a:rPr lang="en-US" dirty="0"/>
              <a:t> It also helps residents to print their payment bill. </a:t>
            </a:r>
          </a:p>
          <a:p>
            <a:endParaRPr lang="en-US" dirty="0"/>
          </a:p>
          <a:p>
            <a:r>
              <a:rPr lang="en-US" dirty="0"/>
              <a:t> This web based application is implemented a Maker-Checker Operation which is more safer in transaction and keeping the records.</a:t>
            </a:r>
          </a:p>
        </p:txBody>
      </p:sp>
    </p:spTree>
    <p:extLst>
      <p:ext uri="{BB962C8B-B14F-4D97-AF65-F5344CB8AC3E}">
        <p14:creationId xmlns:p14="http://schemas.microsoft.com/office/powerpoint/2010/main" val="4290566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bg1">
                    <a:lumMod val="75000"/>
                  </a:schemeClr>
                </a:solidFill>
              </a:rPr>
              <a:t>OBJECTIVE</a:t>
            </a:r>
          </a:p>
        </p:txBody>
      </p:sp>
      <p:sp>
        <p:nvSpPr>
          <p:cNvPr id="3" name="Content Placeholder 2"/>
          <p:cNvSpPr>
            <a:spLocks noGrp="1"/>
          </p:cNvSpPr>
          <p:nvPr>
            <p:ph idx="1"/>
          </p:nvPr>
        </p:nvSpPr>
        <p:spPr/>
        <p:txBody>
          <a:bodyPr/>
          <a:lstStyle/>
          <a:p>
            <a:endParaRPr lang="en-US" dirty="0"/>
          </a:p>
          <a:p>
            <a:r>
              <a:rPr lang="en-US" dirty="0"/>
              <a:t>Individualism is the belief that personal needs are more important than the needs of society as a whole. Keeping in view that belief our system will integrate the needs of both and will unburden the both(Admin, Resident). </a:t>
            </a:r>
            <a:br>
              <a:rPr lang="en-US" dirty="0"/>
            </a:br>
            <a:endParaRPr lang="en-US" dirty="0"/>
          </a:p>
          <a:p>
            <a:r>
              <a:rPr lang="en-US" dirty="0"/>
              <a:t>To bring transparency in the payment details we introduce a  Maker-Checker option. </a:t>
            </a:r>
          </a:p>
        </p:txBody>
      </p:sp>
    </p:spTree>
    <p:extLst>
      <p:ext uri="{BB962C8B-B14F-4D97-AF65-F5344CB8AC3E}">
        <p14:creationId xmlns:p14="http://schemas.microsoft.com/office/powerpoint/2010/main" val="97188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9956800" cy="1962535"/>
          </a:xfrm>
        </p:spPr>
        <p:txBody>
          <a:bodyPr/>
          <a:lstStyle/>
          <a:p>
            <a:pPr algn="ctr"/>
            <a:r>
              <a:rPr lang="en-US" dirty="0">
                <a:solidFill>
                  <a:schemeClr val="bg1">
                    <a:lumMod val="75000"/>
                  </a:schemeClr>
                </a:solidFill>
              </a:rPr>
              <a:t>Functional Requirements</a:t>
            </a:r>
          </a:p>
        </p:txBody>
      </p:sp>
      <p:sp>
        <p:nvSpPr>
          <p:cNvPr id="3" name="Content Placeholder 2"/>
          <p:cNvSpPr>
            <a:spLocks noGrp="1"/>
          </p:cNvSpPr>
          <p:nvPr>
            <p:ph idx="1"/>
          </p:nvPr>
        </p:nvSpPr>
        <p:spPr>
          <a:xfrm>
            <a:off x="609600" y="2485748"/>
            <a:ext cx="9956800" cy="3988204"/>
          </a:xfrm>
        </p:spPr>
        <p:txBody>
          <a:bodyPr>
            <a:normAutofit/>
          </a:bodyPr>
          <a:lstStyle/>
          <a:p>
            <a:r>
              <a:rPr lang="en-US" altLang="en-US" dirty="0"/>
              <a:t>Admin will monitor the whole system.</a:t>
            </a:r>
          </a:p>
          <a:p>
            <a:r>
              <a:rPr lang="en-US" dirty="0"/>
              <a:t>Resident will maintain log details of their past payments.</a:t>
            </a:r>
          </a:p>
          <a:p>
            <a:r>
              <a:rPr lang="en-US" dirty="0"/>
              <a:t>Maintain Record.</a:t>
            </a:r>
          </a:p>
          <a:p>
            <a:r>
              <a:rPr lang="en-US" dirty="0"/>
              <a:t>Remainder for the payment every month.</a:t>
            </a:r>
          </a:p>
          <a:p>
            <a:endParaRPr lang="en-US" dirty="0"/>
          </a:p>
          <a:p>
            <a:pPr marL="0" indent="0">
              <a:buNone/>
            </a:pPr>
            <a:r>
              <a:rPr lang="en-US" dirty="0"/>
              <a:t> </a:t>
            </a:r>
          </a:p>
        </p:txBody>
      </p:sp>
    </p:spTree>
    <p:extLst>
      <p:ext uri="{BB962C8B-B14F-4D97-AF65-F5344CB8AC3E}">
        <p14:creationId xmlns:p14="http://schemas.microsoft.com/office/powerpoint/2010/main" val="4136524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bg1">
                    <a:lumMod val="75000"/>
                  </a:schemeClr>
                </a:solidFill>
              </a:rPr>
              <a:t>NON-FUNTIONAL REQUIREMENTS</a:t>
            </a:r>
          </a:p>
        </p:txBody>
      </p:sp>
      <p:sp>
        <p:nvSpPr>
          <p:cNvPr id="3" name="Content Placeholder 2"/>
          <p:cNvSpPr>
            <a:spLocks noGrp="1"/>
          </p:cNvSpPr>
          <p:nvPr>
            <p:ph idx="1"/>
          </p:nvPr>
        </p:nvSpPr>
        <p:spPr/>
        <p:txBody>
          <a:bodyPr/>
          <a:lstStyle/>
          <a:p>
            <a:r>
              <a:rPr lang="en-US" dirty="0"/>
              <a:t>Availability.</a:t>
            </a:r>
          </a:p>
          <a:p>
            <a:r>
              <a:rPr lang="en-US" dirty="0"/>
              <a:t>Reliability.</a:t>
            </a:r>
          </a:p>
          <a:p>
            <a:r>
              <a:rPr lang="en-US" dirty="0"/>
              <a:t>Performance.</a:t>
            </a:r>
          </a:p>
          <a:p>
            <a:r>
              <a:rPr lang="en-US" dirty="0"/>
              <a:t>User Friendly.</a:t>
            </a:r>
          </a:p>
          <a:p>
            <a:r>
              <a:rPr lang="en-US" dirty="0"/>
              <a:t>Maintainability.</a:t>
            </a:r>
          </a:p>
          <a:p>
            <a:r>
              <a:rPr lang="en-US" dirty="0"/>
              <a:t>Security.</a:t>
            </a:r>
          </a:p>
          <a:p>
            <a:endParaRPr lang="en-US" dirty="0"/>
          </a:p>
        </p:txBody>
      </p:sp>
    </p:spTree>
    <p:extLst>
      <p:ext uri="{BB962C8B-B14F-4D97-AF65-F5344CB8AC3E}">
        <p14:creationId xmlns:p14="http://schemas.microsoft.com/office/powerpoint/2010/main" val="26888227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1005</TotalTime>
  <Words>411</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 Boardroom</vt:lpstr>
      <vt:lpstr>SOCIETY FINANCIAL MANAGEMENT</vt:lpstr>
      <vt:lpstr>CONTENTS</vt:lpstr>
      <vt:lpstr>INTRODUCTION</vt:lpstr>
      <vt:lpstr>EXISTING SYSTEM</vt:lpstr>
      <vt:lpstr>DRAWBACKS</vt:lpstr>
      <vt:lpstr>PROPOSED SYSTEM</vt:lpstr>
      <vt:lpstr>OBJECTIVE</vt:lpstr>
      <vt:lpstr>Functional Requirements</vt:lpstr>
      <vt:lpstr>NON-FUNTIONAL REQUIREMENTS</vt:lpstr>
      <vt:lpstr>PowerPoint Presentation</vt:lpstr>
      <vt:lpstr>PowerPoint Presentation</vt:lpstr>
      <vt:lpstr>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HOUSING SOCIETY MANAGEMENT SYSTEM</dc:title>
  <dc:creator>Dell PC</dc:creator>
  <cp:lastModifiedBy>vishnugupthaa ramidi</cp:lastModifiedBy>
  <cp:revision>63</cp:revision>
  <dcterms:created xsi:type="dcterms:W3CDTF">2017-05-21T19:27:32Z</dcterms:created>
  <dcterms:modified xsi:type="dcterms:W3CDTF">2020-07-31T14:04:16Z</dcterms:modified>
</cp:coreProperties>
</file>