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 u="sng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0" b="1">
                <a:solidFill>
                  <a:srgbClr val="FFFFFF"/>
                </a:solidFill>
                <a:latin typeface="Calibri"/>
                <a:cs typeface="Calibri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sng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0" b="1">
                <a:solidFill>
                  <a:srgbClr val="FFFFFF"/>
                </a:solidFill>
                <a:latin typeface="Calibri"/>
                <a:cs typeface="Calibri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72224"/>
            <a:ext cx="12191999" cy="48577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353174"/>
            <a:ext cx="12192000" cy="504825"/>
          </a:xfrm>
          <a:custGeom>
            <a:avLst/>
            <a:gdLst/>
            <a:ahLst/>
            <a:cxnLst/>
            <a:rect l="l" t="t" r="r" b="b"/>
            <a:pathLst>
              <a:path w="12192000" h="504825">
                <a:moveTo>
                  <a:pt x="12192000" y="0"/>
                </a:moveTo>
                <a:lnTo>
                  <a:pt x="0" y="0"/>
                </a:lnTo>
                <a:lnTo>
                  <a:pt x="0" y="504507"/>
                </a:lnTo>
                <a:lnTo>
                  <a:pt x="12192000" y="5045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6E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33362" y="90551"/>
            <a:ext cx="2124075" cy="637540"/>
          </a:xfrm>
          <a:custGeom>
            <a:avLst/>
            <a:gdLst/>
            <a:ahLst/>
            <a:cxnLst/>
            <a:rect l="l" t="t" r="r" b="b"/>
            <a:pathLst>
              <a:path w="2124075" h="637540">
                <a:moveTo>
                  <a:pt x="0" y="318643"/>
                </a:moveTo>
                <a:lnTo>
                  <a:pt x="8280" y="278764"/>
                </a:lnTo>
                <a:lnTo>
                  <a:pt x="32435" y="240156"/>
                </a:lnTo>
                <a:lnTo>
                  <a:pt x="71475" y="203453"/>
                </a:lnTo>
                <a:lnTo>
                  <a:pt x="124421" y="168782"/>
                </a:lnTo>
                <a:lnTo>
                  <a:pt x="190258" y="136525"/>
                </a:lnTo>
                <a:lnTo>
                  <a:pt x="227698" y="121412"/>
                </a:lnTo>
                <a:lnTo>
                  <a:pt x="267995" y="106933"/>
                </a:lnTo>
                <a:lnTo>
                  <a:pt x="311023" y="93218"/>
                </a:lnTo>
                <a:lnTo>
                  <a:pt x="356641" y="80391"/>
                </a:lnTo>
                <a:lnTo>
                  <a:pt x="404748" y="68325"/>
                </a:lnTo>
                <a:lnTo>
                  <a:pt x="455206" y="57023"/>
                </a:lnTo>
                <a:lnTo>
                  <a:pt x="507898" y="46735"/>
                </a:lnTo>
                <a:lnTo>
                  <a:pt x="562686" y="37210"/>
                </a:lnTo>
                <a:lnTo>
                  <a:pt x="619455" y="28828"/>
                </a:lnTo>
                <a:lnTo>
                  <a:pt x="678078" y="21335"/>
                </a:lnTo>
                <a:lnTo>
                  <a:pt x="738441" y="14985"/>
                </a:lnTo>
                <a:lnTo>
                  <a:pt x="800404" y="9651"/>
                </a:lnTo>
                <a:lnTo>
                  <a:pt x="863854" y="5460"/>
                </a:lnTo>
                <a:lnTo>
                  <a:pt x="928662" y="2413"/>
                </a:lnTo>
                <a:lnTo>
                  <a:pt x="994702" y="507"/>
                </a:lnTo>
                <a:lnTo>
                  <a:pt x="1061910" y="0"/>
                </a:lnTo>
                <a:lnTo>
                  <a:pt x="1128966" y="507"/>
                </a:lnTo>
                <a:lnTo>
                  <a:pt x="1195133" y="2413"/>
                </a:lnTo>
                <a:lnTo>
                  <a:pt x="1259903" y="5460"/>
                </a:lnTo>
                <a:lnTo>
                  <a:pt x="1323403" y="9651"/>
                </a:lnTo>
                <a:lnTo>
                  <a:pt x="1385379" y="14985"/>
                </a:lnTo>
                <a:lnTo>
                  <a:pt x="1445704" y="21335"/>
                </a:lnTo>
                <a:lnTo>
                  <a:pt x="1504378" y="28828"/>
                </a:lnTo>
                <a:lnTo>
                  <a:pt x="1561147" y="37210"/>
                </a:lnTo>
                <a:lnTo>
                  <a:pt x="1615884" y="46735"/>
                </a:lnTo>
                <a:lnTo>
                  <a:pt x="1668589" y="57023"/>
                </a:lnTo>
                <a:lnTo>
                  <a:pt x="1719008" y="68325"/>
                </a:lnTo>
                <a:lnTo>
                  <a:pt x="1767141" y="80391"/>
                </a:lnTo>
                <a:lnTo>
                  <a:pt x="1812861" y="93218"/>
                </a:lnTo>
                <a:lnTo>
                  <a:pt x="1855787" y="106933"/>
                </a:lnTo>
                <a:lnTo>
                  <a:pt x="1896173" y="121412"/>
                </a:lnTo>
                <a:lnTo>
                  <a:pt x="1933511" y="136525"/>
                </a:lnTo>
                <a:lnTo>
                  <a:pt x="2027618" y="185927"/>
                </a:lnTo>
                <a:lnTo>
                  <a:pt x="2073719" y="221615"/>
                </a:lnTo>
                <a:lnTo>
                  <a:pt x="2105342" y="259206"/>
                </a:lnTo>
                <a:lnTo>
                  <a:pt x="2121725" y="298576"/>
                </a:lnTo>
                <a:lnTo>
                  <a:pt x="2123884" y="318643"/>
                </a:lnTo>
                <a:lnTo>
                  <a:pt x="2121725" y="338836"/>
                </a:lnTo>
                <a:lnTo>
                  <a:pt x="2105342" y="378206"/>
                </a:lnTo>
                <a:lnTo>
                  <a:pt x="2073719" y="415798"/>
                </a:lnTo>
                <a:lnTo>
                  <a:pt x="2027618" y="451612"/>
                </a:lnTo>
                <a:lnTo>
                  <a:pt x="1968055" y="485013"/>
                </a:lnTo>
                <a:lnTo>
                  <a:pt x="1896173" y="516000"/>
                </a:lnTo>
                <a:lnTo>
                  <a:pt x="1855787" y="530478"/>
                </a:lnTo>
                <a:lnTo>
                  <a:pt x="1812861" y="544195"/>
                </a:lnTo>
                <a:lnTo>
                  <a:pt x="1767141" y="557149"/>
                </a:lnTo>
                <a:lnTo>
                  <a:pt x="1719008" y="569213"/>
                </a:lnTo>
                <a:lnTo>
                  <a:pt x="1668589" y="580389"/>
                </a:lnTo>
                <a:lnTo>
                  <a:pt x="1615884" y="590803"/>
                </a:lnTo>
                <a:lnTo>
                  <a:pt x="1561147" y="600201"/>
                </a:lnTo>
                <a:lnTo>
                  <a:pt x="1504378" y="608711"/>
                </a:lnTo>
                <a:lnTo>
                  <a:pt x="1445704" y="616076"/>
                </a:lnTo>
                <a:lnTo>
                  <a:pt x="1385379" y="622553"/>
                </a:lnTo>
                <a:lnTo>
                  <a:pt x="1323403" y="627888"/>
                </a:lnTo>
                <a:lnTo>
                  <a:pt x="1259903" y="632078"/>
                </a:lnTo>
                <a:lnTo>
                  <a:pt x="1195133" y="635126"/>
                </a:lnTo>
                <a:lnTo>
                  <a:pt x="1128966" y="636904"/>
                </a:lnTo>
                <a:lnTo>
                  <a:pt x="1061910" y="637539"/>
                </a:lnTo>
                <a:lnTo>
                  <a:pt x="994702" y="636904"/>
                </a:lnTo>
                <a:lnTo>
                  <a:pt x="928662" y="635126"/>
                </a:lnTo>
                <a:lnTo>
                  <a:pt x="863854" y="632078"/>
                </a:lnTo>
                <a:lnTo>
                  <a:pt x="800404" y="627888"/>
                </a:lnTo>
                <a:lnTo>
                  <a:pt x="738441" y="622553"/>
                </a:lnTo>
                <a:lnTo>
                  <a:pt x="678078" y="616076"/>
                </a:lnTo>
                <a:lnTo>
                  <a:pt x="619455" y="608711"/>
                </a:lnTo>
                <a:lnTo>
                  <a:pt x="562686" y="600201"/>
                </a:lnTo>
                <a:lnTo>
                  <a:pt x="507898" y="590803"/>
                </a:lnTo>
                <a:lnTo>
                  <a:pt x="455206" y="580389"/>
                </a:lnTo>
                <a:lnTo>
                  <a:pt x="404748" y="569213"/>
                </a:lnTo>
                <a:lnTo>
                  <a:pt x="356641" y="557149"/>
                </a:lnTo>
                <a:lnTo>
                  <a:pt x="311023" y="544195"/>
                </a:lnTo>
                <a:lnTo>
                  <a:pt x="267995" y="530478"/>
                </a:lnTo>
                <a:lnTo>
                  <a:pt x="227698" y="516000"/>
                </a:lnTo>
                <a:lnTo>
                  <a:pt x="190258" y="500888"/>
                </a:lnTo>
                <a:lnTo>
                  <a:pt x="96278" y="451612"/>
                </a:lnTo>
                <a:lnTo>
                  <a:pt x="50152" y="415798"/>
                </a:lnTo>
                <a:lnTo>
                  <a:pt x="18427" y="378206"/>
                </a:lnTo>
                <a:lnTo>
                  <a:pt x="2082" y="338836"/>
                </a:lnTo>
                <a:lnTo>
                  <a:pt x="0" y="318643"/>
                </a:lnTo>
                <a:close/>
              </a:path>
            </a:pathLst>
          </a:custGeom>
          <a:ln w="25400">
            <a:solidFill>
              <a:srgbClr val="8062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sng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0" b="1">
                <a:solidFill>
                  <a:srgbClr val="FFFFFF"/>
                </a:solidFill>
                <a:latin typeface="Calibri"/>
                <a:cs typeface="Calibri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sng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0" b="1">
                <a:solidFill>
                  <a:srgbClr val="FFFFFF"/>
                </a:solidFill>
                <a:latin typeface="Calibri"/>
                <a:cs typeface="Calibri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0" b="1">
                <a:solidFill>
                  <a:srgbClr val="FFFFFF"/>
                </a:solidFill>
                <a:latin typeface="Calibri"/>
                <a:cs typeface="Calibri"/>
              </a:rPr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8914" y="225043"/>
            <a:ext cx="6944995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 u="sng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8305" y="1220406"/>
            <a:ext cx="5545137" cy="3075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384280" y="6433190"/>
            <a:ext cx="166623" cy="212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0" b="1">
                <a:solidFill>
                  <a:srgbClr val="FFFFFF"/>
                </a:solidFill>
                <a:latin typeface="Calibri"/>
                <a:cs typeface="Calibri"/>
              </a:rPr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jpg"/><Relationship Id="rId5" Type="http://schemas.openxmlformats.org/officeDocument/2006/relationships/image" Target="../media/image1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9409" y="-115569"/>
            <a:ext cx="4154170" cy="1242695"/>
          </a:xfrm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 marR="5080" indent="363220">
              <a:lnSpc>
                <a:spcPct val="101400"/>
              </a:lnSpc>
              <a:spcBef>
                <a:spcPts val="60"/>
              </a:spcBef>
            </a:pPr>
            <a:r>
              <a:rPr dirty="0" u="none" sz="3950" spc="-10">
                <a:solidFill>
                  <a:srgbClr val="1F477B"/>
                </a:solidFill>
              </a:rPr>
              <a:t>TECHTRIX'25 </a:t>
            </a:r>
            <a:r>
              <a:rPr dirty="0" u="sng" sz="3950" spc="-85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</a:rPr>
              <a:t>HACK</a:t>
            </a:r>
            <a:r>
              <a:rPr dirty="0" u="sng" sz="3950" spc="-155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</a:rPr>
              <a:t> </a:t>
            </a:r>
            <a:r>
              <a:rPr dirty="0" u="sng" sz="3950" spc="-75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</a:rPr>
              <a:t>THE</a:t>
            </a:r>
            <a:r>
              <a:rPr dirty="0" u="sng" sz="3950" spc="-24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</a:rPr>
              <a:t> </a:t>
            </a:r>
            <a:r>
              <a:rPr dirty="0" u="sng" sz="3950" spc="-4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</a:rPr>
              <a:t>ISSUE</a:t>
            </a:r>
            <a:endParaRPr sz="3950"/>
          </a:p>
        </p:txBody>
      </p:sp>
      <p:sp>
        <p:nvSpPr>
          <p:cNvPr id="3" name="object 3" descr=""/>
          <p:cNvSpPr txBox="1"/>
          <p:nvPr/>
        </p:nvSpPr>
        <p:spPr>
          <a:xfrm>
            <a:off x="-17462" y="1105598"/>
            <a:ext cx="11110595" cy="571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21100">
              <a:lnSpc>
                <a:spcPct val="100000"/>
              </a:lnSpc>
              <a:spcBef>
                <a:spcPts val="100"/>
              </a:spcBef>
              <a:tabLst>
                <a:tab pos="4455795" algn="l"/>
                <a:tab pos="7211695" algn="l"/>
              </a:tabLst>
            </a:pPr>
            <a:r>
              <a:rPr dirty="0" u="sng" sz="3000" spc="-25" b="1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Times New Roman"/>
                <a:cs typeface="Times New Roman"/>
              </a:rPr>
              <a:t>ITS</a:t>
            </a:r>
            <a:r>
              <a:rPr dirty="0" u="sng" sz="3000" b="1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3000" spc="-10" b="1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Times New Roman"/>
                <a:cs typeface="Times New Roman"/>
              </a:rPr>
              <a:t>ENGINEERING</a:t>
            </a:r>
            <a:r>
              <a:rPr dirty="0" u="sng" sz="3000" b="1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3000" spc="-10" b="1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Times New Roman"/>
                <a:cs typeface="Times New Roman"/>
              </a:rPr>
              <a:t>COLLEGE</a:t>
            </a:r>
            <a:endParaRPr sz="3000">
              <a:latin typeface="Times New Roman"/>
              <a:cs typeface="Times New Roman"/>
            </a:endParaRPr>
          </a:p>
          <a:p>
            <a:pPr marL="565150" indent="-552450">
              <a:lnSpc>
                <a:spcPct val="100000"/>
              </a:lnSpc>
              <a:spcBef>
                <a:spcPts val="45"/>
              </a:spcBef>
              <a:buFont typeface="Wingdings"/>
              <a:buChar char=""/>
              <a:tabLst>
                <a:tab pos="565150" algn="l"/>
              </a:tabLst>
            </a:pPr>
            <a:r>
              <a:rPr dirty="0" sz="3000" b="1">
                <a:latin typeface="Times New Roman"/>
                <a:cs typeface="Times New Roman"/>
              </a:rPr>
              <a:t>Problem</a:t>
            </a:r>
            <a:r>
              <a:rPr dirty="0" sz="3000" spc="-5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Statement</a:t>
            </a:r>
            <a:r>
              <a:rPr dirty="0" sz="3000" spc="-5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ID</a:t>
            </a:r>
            <a:r>
              <a:rPr dirty="0" sz="3000" spc="-25" b="1">
                <a:latin typeface="Times New Roman"/>
                <a:cs typeface="Times New Roman"/>
              </a:rPr>
              <a:t> </a:t>
            </a:r>
            <a:r>
              <a:rPr dirty="0" sz="2750">
                <a:latin typeface="Sitka Subheading"/>
                <a:cs typeface="Sitka Subheading"/>
              </a:rPr>
              <a:t>-</a:t>
            </a:r>
            <a:r>
              <a:rPr dirty="0" sz="2750" spc="-10">
                <a:latin typeface="Sitka Subheading"/>
                <a:cs typeface="Sitka Subheading"/>
              </a:rPr>
              <a:t> </a:t>
            </a:r>
            <a:r>
              <a:rPr dirty="0" sz="2750" spc="-25">
                <a:latin typeface="Times New Roman"/>
                <a:cs typeface="Times New Roman"/>
              </a:rPr>
              <a:t>04</a:t>
            </a:r>
            <a:endParaRPr sz="2750">
              <a:latin typeface="Times New Roman"/>
              <a:cs typeface="Times New Roman"/>
            </a:endParaRPr>
          </a:p>
          <a:p>
            <a:pPr marL="570230" indent="-557530">
              <a:lnSpc>
                <a:spcPct val="100000"/>
              </a:lnSpc>
              <a:spcBef>
                <a:spcPts val="2035"/>
              </a:spcBef>
              <a:buSzPct val="106666"/>
              <a:buFont typeface="Wingdings"/>
              <a:buChar char=""/>
              <a:tabLst>
                <a:tab pos="570230" algn="l"/>
              </a:tabLst>
            </a:pPr>
            <a:r>
              <a:rPr dirty="0" sz="3000" b="1">
                <a:latin typeface="Times New Roman"/>
                <a:cs typeface="Times New Roman"/>
              </a:rPr>
              <a:t>Problem</a:t>
            </a:r>
            <a:r>
              <a:rPr dirty="0" sz="3000" spc="-6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Statement</a:t>
            </a:r>
            <a:r>
              <a:rPr dirty="0" sz="3000" spc="-5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Title- </a:t>
            </a:r>
            <a:r>
              <a:rPr dirty="0" sz="2750">
                <a:latin typeface="Times New Roman"/>
                <a:cs typeface="Times New Roman"/>
              </a:rPr>
              <a:t>AI-Powered</a:t>
            </a:r>
            <a:r>
              <a:rPr dirty="0" sz="2750" spc="-5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Sanitization</a:t>
            </a:r>
            <a:r>
              <a:rPr dirty="0" sz="2750" spc="-1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Monitoring</a:t>
            </a:r>
            <a:r>
              <a:rPr dirty="0" sz="2750" spc="-70">
                <a:latin typeface="Times New Roman"/>
                <a:cs typeface="Times New Roman"/>
              </a:rPr>
              <a:t> </a:t>
            </a:r>
            <a:r>
              <a:rPr dirty="0" sz="2750" spc="-10">
                <a:latin typeface="Times New Roman"/>
                <a:cs typeface="Times New Roman"/>
              </a:rPr>
              <a:t>System</a:t>
            </a:r>
            <a:endParaRPr sz="2750">
              <a:latin typeface="Times New Roman"/>
              <a:cs typeface="Times New Roman"/>
            </a:endParaRPr>
          </a:p>
          <a:p>
            <a:pPr marL="563880" indent="-551180">
              <a:lnSpc>
                <a:spcPct val="100000"/>
              </a:lnSpc>
              <a:spcBef>
                <a:spcPts val="1880"/>
              </a:spcBef>
              <a:buFont typeface="Wingdings"/>
              <a:buChar char=""/>
              <a:tabLst>
                <a:tab pos="563880" algn="l"/>
              </a:tabLst>
            </a:pPr>
            <a:r>
              <a:rPr dirty="0" sz="3000" b="1">
                <a:latin typeface="Times New Roman"/>
                <a:cs typeface="Times New Roman"/>
              </a:rPr>
              <a:t>Subtitle- </a:t>
            </a:r>
            <a:r>
              <a:rPr dirty="0" sz="2750">
                <a:latin typeface="Times New Roman"/>
                <a:cs typeface="Times New Roman"/>
              </a:rPr>
              <a:t>Ensuring</a:t>
            </a:r>
            <a:r>
              <a:rPr dirty="0" sz="2750" spc="45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Hospital</a:t>
            </a:r>
            <a:r>
              <a:rPr dirty="0" sz="2750" spc="-1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Seat</a:t>
            </a:r>
            <a:r>
              <a:rPr dirty="0" sz="2750" spc="-5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Hygiene</a:t>
            </a:r>
            <a:r>
              <a:rPr dirty="0" sz="2750" spc="55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with</a:t>
            </a:r>
            <a:r>
              <a:rPr dirty="0" sz="2750" spc="45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Computer</a:t>
            </a:r>
            <a:r>
              <a:rPr dirty="0" sz="2750" spc="-15">
                <a:latin typeface="Times New Roman"/>
                <a:cs typeface="Times New Roman"/>
              </a:rPr>
              <a:t> </a:t>
            </a:r>
            <a:r>
              <a:rPr dirty="0" sz="2750" spc="-10">
                <a:latin typeface="Times New Roman"/>
                <a:cs typeface="Times New Roman"/>
              </a:rPr>
              <a:t>Vision</a:t>
            </a:r>
            <a:endParaRPr sz="2750">
              <a:latin typeface="Times New Roman"/>
              <a:cs typeface="Times New Roman"/>
            </a:endParaRPr>
          </a:p>
          <a:p>
            <a:pPr marL="570230" indent="-557530">
              <a:lnSpc>
                <a:spcPct val="100000"/>
              </a:lnSpc>
              <a:spcBef>
                <a:spcPts val="2110"/>
              </a:spcBef>
              <a:buSzPct val="106666"/>
              <a:buFont typeface="Wingdings"/>
              <a:buChar char=""/>
              <a:tabLst>
                <a:tab pos="570230" algn="l"/>
              </a:tabLst>
            </a:pPr>
            <a:r>
              <a:rPr dirty="0" sz="3000" b="1">
                <a:latin typeface="Times New Roman"/>
                <a:cs typeface="Times New Roman"/>
              </a:rPr>
              <a:t>Team</a:t>
            </a:r>
            <a:r>
              <a:rPr dirty="0" sz="3000" spc="-6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Name</a:t>
            </a:r>
            <a:r>
              <a:rPr dirty="0" sz="3000" spc="-4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–</a:t>
            </a:r>
            <a:r>
              <a:rPr dirty="0" sz="3000" spc="-60" b="1">
                <a:latin typeface="Times New Roman"/>
                <a:cs typeface="Times New Roman"/>
              </a:rPr>
              <a:t> </a:t>
            </a:r>
            <a:r>
              <a:rPr dirty="0" sz="2750" spc="-10">
                <a:latin typeface="Times New Roman"/>
                <a:cs typeface="Times New Roman"/>
              </a:rPr>
              <a:t>Hackstone</a:t>
            </a:r>
            <a:endParaRPr sz="2750">
              <a:latin typeface="Times New Roman"/>
              <a:cs typeface="Times New Roman"/>
            </a:endParaRPr>
          </a:p>
          <a:p>
            <a:pPr marL="570230" indent="-557530">
              <a:lnSpc>
                <a:spcPct val="100000"/>
              </a:lnSpc>
              <a:spcBef>
                <a:spcPts val="2180"/>
              </a:spcBef>
              <a:buSzPct val="106666"/>
              <a:buFont typeface="Wingdings"/>
              <a:buChar char=""/>
              <a:tabLst>
                <a:tab pos="570230" algn="l"/>
              </a:tabLst>
            </a:pPr>
            <a:r>
              <a:rPr dirty="0" sz="3000" b="1">
                <a:latin typeface="Times New Roman"/>
                <a:cs typeface="Times New Roman"/>
              </a:rPr>
              <a:t>Team</a:t>
            </a:r>
            <a:r>
              <a:rPr dirty="0" sz="3000" spc="-6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Leader</a:t>
            </a:r>
            <a:r>
              <a:rPr dirty="0" sz="3000" spc="-2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Name</a:t>
            </a:r>
            <a:r>
              <a:rPr dirty="0" sz="3000" spc="1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-</a:t>
            </a:r>
            <a:r>
              <a:rPr dirty="0" sz="3000" spc="-50" b="1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Vishnu</a:t>
            </a:r>
            <a:r>
              <a:rPr dirty="0" sz="2750" spc="-75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Babu</a:t>
            </a:r>
            <a:r>
              <a:rPr dirty="0" sz="2750" spc="5">
                <a:latin typeface="Times New Roman"/>
                <a:cs typeface="Times New Roman"/>
              </a:rPr>
              <a:t> </a:t>
            </a:r>
            <a:r>
              <a:rPr dirty="0" sz="2750" spc="-10">
                <a:latin typeface="Times New Roman"/>
                <a:cs typeface="Times New Roman"/>
              </a:rPr>
              <a:t>Jaiswal</a:t>
            </a:r>
            <a:endParaRPr sz="2750">
              <a:latin typeface="Times New Roman"/>
              <a:cs typeface="Times New Roman"/>
            </a:endParaRPr>
          </a:p>
          <a:p>
            <a:pPr marL="563880" indent="-551180">
              <a:lnSpc>
                <a:spcPct val="100000"/>
              </a:lnSpc>
              <a:spcBef>
                <a:spcPts val="1885"/>
              </a:spcBef>
              <a:buFont typeface="Wingdings"/>
              <a:buChar char=""/>
              <a:tabLst>
                <a:tab pos="563880" algn="l"/>
              </a:tabLst>
            </a:pPr>
            <a:r>
              <a:rPr dirty="0" sz="3000" b="1">
                <a:latin typeface="Times New Roman"/>
                <a:cs typeface="Times New Roman"/>
              </a:rPr>
              <a:t>Team</a:t>
            </a:r>
            <a:r>
              <a:rPr dirty="0" sz="3000" spc="-65" b="1">
                <a:latin typeface="Times New Roman"/>
                <a:cs typeface="Times New Roman"/>
              </a:rPr>
              <a:t> </a:t>
            </a:r>
            <a:r>
              <a:rPr dirty="0" sz="3000" spc="-10" b="1">
                <a:latin typeface="Times New Roman"/>
                <a:cs typeface="Times New Roman"/>
              </a:rPr>
              <a:t>Member's-</a:t>
            </a:r>
            <a:r>
              <a:rPr dirty="0" sz="3000" spc="-100" b="1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Tanya</a:t>
            </a:r>
            <a:r>
              <a:rPr dirty="0" sz="2750" spc="-10">
                <a:latin typeface="Times New Roman"/>
                <a:cs typeface="Times New Roman"/>
              </a:rPr>
              <a:t> </a:t>
            </a:r>
            <a:r>
              <a:rPr dirty="0" sz="2750" spc="-20">
                <a:latin typeface="Times New Roman"/>
                <a:cs typeface="Times New Roman"/>
              </a:rPr>
              <a:t>Goel</a:t>
            </a:r>
            <a:endParaRPr sz="2750">
              <a:latin typeface="Times New Roman"/>
              <a:cs typeface="Times New Roman"/>
            </a:endParaRPr>
          </a:p>
          <a:p>
            <a:pPr marL="3432810">
              <a:lnSpc>
                <a:spcPct val="100000"/>
              </a:lnSpc>
              <a:spcBef>
                <a:spcPts val="1755"/>
              </a:spcBef>
            </a:pPr>
            <a:r>
              <a:rPr dirty="0" sz="2750">
                <a:latin typeface="Times New Roman"/>
                <a:cs typeface="Times New Roman"/>
              </a:rPr>
              <a:t>Shriman</a:t>
            </a:r>
            <a:r>
              <a:rPr dirty="0" sz="2750" spc="75">
                <a:latin typeface="Times New Roman"/>
                <a:cs typeface="Times New Roman"/>
              </a:rPr>
              <a:t> </a:t>
            </a:r>
            <a:r>
              <a:rPr dirty="0" sz="2750" spc="-20">
                <a:latin typeface="Times New Roman"/>
                <a:cs typeface="Times New Roman"/>
              </a:rPr>
              <a:t>Nivas</a:t>
            </a:r>
            <a:endParaRPr sz="2750">
              <a:latin typeface="Times New Roman"/>
              <a:cs typeface="Times New Roman"/>
            </a:endParaRPr>
          </a:p>
          <a:p>
            <a:pPr marL="563880" indent="-551180">
              <a:lnSpc>
                <a:spcPct val="100000"/>
              </a:lnSpc>
              <a:spcBef>
                <a:spcPts val="810"/>
              </a:spcBef>
              <a:buFont typeface="Wingdings"/>
              <a:buChar char=""/>
              <a:tabLst>
                <a:tab pos="563880" algn="l"/>
              </a:tabLst>
            </a:pPr>
            <a:r>
              <a:rPr dirty="0" sz="3000" b="1">
                <a:latin typeface="Times New Roman"/>
                <a:cs typeface="Times New Roman"/>
              </a:rPr>
              <a:t>Institute</a:t>
            </a:r>
            <a:r>
              <a:rPr dirty="0" sz="3000" spc="1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Name</a:t>
            </a:r>
            <a:r>
              <a:rPr dirty="0" sz="3000" spc="-2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–</a:t>
            </a:r>
            <a:r>
              <a:rPr dirty="0" sz="3000" spc="35" b="1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G.L.</a:t>
            </a:r>
            <a:r>
              <a:rPr dirty="0" sz="2750" spc="-3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Bajaj</a:t>
            </a:r>
            <a:r>
              <a:rPr dirty="0" sz="2750" spc="-35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Institute</a:t>
            </a:r>
            <a:r>
              <a:rPr dirty="0" sz="2750" spc="-45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of</a:t>
            </a:r>
            <a:r>
              <a:rPr dirty="0" sz="2750" spc="-35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Technology</a:t>
            </a:r>
            <a:r>
              <a:rPr dirty="0" sz="2750" spc="25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And</a:t>
            </a:r>
            <a:r>
              <a:rPr dirty="0" sz="2750" spc="25">
                <a:latin typeface="Times New Roman"/>
                <a:cs typeface="Times New Roman"/>
              </a:rPr>
              <a:t> </a:t>
            </a:r>
            <a:r>
              <a:rPr dirty="0" sz="2750" spc="-10">
                <a:latin typeface="Times New Roman"/>
                <a:cs typeface="Times New Roman"/>
              </a:rPr>
              <a:t>Management</a:t>
            </a:r>
            <a:endParaRPr sz="275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19" y="0"/>
            <a:ext cx="1500154" cy="13477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62850" y="3419411"/>
            <a:ext cx="4376801" cy="2957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7542" y="244157"/>
            <a:ext cx="12706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25">
                <a:latin typeface="Times New Roman"/>
                <a:cs typeface="Times New Roman"/>
              </a:rPr>
              <a:t>HACKSTONE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42887" y="738251"/>
            <a:ext cx="6296025" cy="2486025"/>
          </a:xfrm>
          <a:prstGeom prst="rect">
            <a:avLst/>
          </a:prstGeom>
          <a:ln w="28575">
            <a:solidFill>
              <a:srgbClr val="4F81BB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marL="297180">
              <a:lnSpc>
                <a:spcPct val="100000"/>
              </a:lnSpc>
              <a:spcBef>
                <a:spcPts val="140"/>
              </a:spcBef>
            </a:pPr>
            <a:r>
              <a:rPr dirty="0" sz="2000" spc="60" b="1">
                <a:solidFill>
                  <a:srgbClr val="1F487C"/>
                </a:solidFill>
                <a:latin typeface="Times New Roman"/>
                <a:cs typeface="Times New Roman"/>
              </a:rPr>
              <a:t>ISSUE</a:t>
            </a:r>
            <a:r>
              <a:rPr dirty="0" sz="2000" spc="130" b="1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 sz="2000" spc="-50" b="1">
                <a:solidFill>
                  <a:srgbClr val="1F487C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R="337820">
              <a:lnSpc>
                <a:spcPct val="100000"/>
              </a:lnSpc>
              <a:spcBef>
                <a:spcPts val="5"/>
              </a:spcBef>
            </a:pPr>
            <a:r>
              <a:rPr dirty="0" sz="2000" spc="-65">
                <a:latin typeface="Times New Roman"/>
                <a:cs typeface="Times New Roman"/>
              </a:rPr>
              <a:t>Maintaining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60">
                <a:latin typeface="Times New Roman"/>
                <a:cs typeface="Times New Roman"/>
              </a:rPr>
              <a:t>hospital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65">
                <a:latin typeface="Times New Roman"/>
                <a:cs typeface="Times New Roman"/>
              </a:rPr>
              <a:t>seat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70">
                <a:latin typeface="Times New Roman"/>
                <a:cs typeface="Times New Roman"/>
              </a:rPr>
              <a:t>hygiene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-60">
                <a:latin typeface="Times New Roman"/>
                <a:cs typeface="Times New Roman"/>
              </a:rPr>
              <a:t>between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patients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is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critical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to </a:t>
            </a:r>
            <a:r>
              <a:rPr dirty="0" sz="2000" spc="-60">
                <a:latin typeface="Times New Roman"/>
                <a:cs typeface="Times New Roman"/>
              </a:rPr>
              <a:t>prevent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65">
                <a:latin typeface="Times New Roman"/>
                <a:cs typeface="Times New Roman"/>
              </a:rPr>
              <a:t>infections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60">
                <a:latin typeface="Times New Roman"/>
                <a:cs typeface="Times New Roman"/>
              </a:rPr>
              <a:t>and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70">
                <a:latin typeface="Times New Roman"/>
                <a:cs typeface="Times New Roman"/>
              </a:rPr>
              <a:t>ensure </a:t>
            </a:r>
            <a:r>
              <a:rPr dirty="0" sz="2000" spc="-50">
                <a:latin typeface="Times New Roman"/>
                <a:cs typeface="Times New Roman"/>
              </a:rPr>
              <a:t>patient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60">
                <a:latin typeface="Times New Roman"/>
                <a:cs typeface="Times New Roman"/>
              </a:rPr>
              <a:t>safety.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 spc="-60">
                <a:latin typeface="Times New Roman"/>
                <a:cs typeface="Times New Roman"/>
              </a:rPr>
              <a:t>However,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manual </a:t>
            </a:r>
            <a:r>
              <a:rPr dirty="0" sz="2000" spc="-55">
                <a:latin typeface="Times New Roman"/>
                <a:cs typeface="Times New Roman"/>
              </a:rPr>
              <a:t>checks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 marL="217804" indent="-226695">
              <a:lnSpc>
                <a:spcPct val="100000"/>
              </a:lnSpc>
              <a:spcBef>
                <a:spcPts val="10"/>
              </a:spcBef>
              <a:buSzPct val="90000"/>
              <a:buFont typeface="Wingdings"/>
              <a:buChar char=""/>
              <a:tabLst>
                <a:tab pos="217804" algn="l"/>
              </a:tabLst>
            </a:pPr>
            <a:r>
              <a:rPr dirty="0" sz="2000" spc="-10">
                <a:latin typeface="Times New Roman"/>
                <a:cs typeface="Times New Roman"/>
              </a:rPr>
              <a:t>Inconsistent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Human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errors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lead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missed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cleanings.</a:t>
            </a:r>
            <a:endParaRPr sz="2000">
              <a:latin typeface="Times New Roman"/>
              <a:cs typeface="Times New Roman"/>
            </a:endParaRPr>
          </a:p>
          <a:p>
            <a:pPr marR="113030" indent="226695">
              <a:lnSpc>
                <a:spcPct val="100000"/>
              </a:lnSpc>
              <a:buSzPct val="90000"/>
              <a:buFont typeface="Wingdings"/>
              <a:buChar char=""/>
              <a:tabLst>
                <a:tab pos="217804" algn="l"/>
              </a:tabLst>
            </a:pPr>
            <a:r>
              <a:rPr dirty="0" sz="2000" spc="-25">
                <a:latin typeface="Times New Roman"/>
                <a:cs typeface="Times New Roman"/>
              </a:rPr>
              <a:t>Time-</a:t>
            </a:r>
            <a:r>
              <a:rPr dirty="0" sz="2000" spc="-10">
                <a:latin typeface="Times New Roman"/>
                <a:cs typeface="Times New Roman"/>
              </a:rPr>
              <a:t>consuming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Staff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overburdened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monitoring tasks</a:t>
            </a:r>
            <a:endParaRPr sz="2000">
              <a:latin typeface="Times New Roman"/>
              <a:cs typeface="Times New Roman"/>
            </a:endParaRPr>
          </a:p>
          <a:p>
            <a:pPr marL="217804" indent="-226695">
              <a:lnSpc>
                <a:spcPct val="100000"/>
              </a:lnSpc>
              <a:spcBef>
                <a:spcPts val="5"/>
              </a:spcBef>
              <a:buSzPct val="90000"/>
              <a:buFont typeface="Wingdings"/>
              <a:buChar char=""/>
              <a:tabLst>
                <a:tab pos="217804" algn="l"/>
              </a:tabLst>
            </a:pPr>
            <a:r>
              <a:rPr dirty="0" sz="2000">
                <a:latin typeface="Times New Roman"/>
                <a:cs typeface="Times New Roman"/>
              </a:rPr>
              <a:t>Lack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trust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Patients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worry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about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unclean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surfaces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6648513" y="723836"/>
            <a:ext cx="5429250" cy="3667125"/>
            <a:chOff x="6648513" y="723836"/>
            <a:chExt cx="5429250" cy="3667125"/>
          </a:xfrm>
        </p:grpSpPr>
        <p:sp>
          <p:nvSpPr>
            <p:cNvPr id="5" name="object 5" descr=""/>
            <p:cNvSpPr/>
            <p:nvPr/>
          </p:nvSpPr>
          <p:spPr>
            <a:xfrm>
              <a:off x="6662801" y="738123"/>
              <a:ext cx="5400675" cy="3638550"/>
            </a:xfrm>
            <a:custGeom>
              <a:avLst/>
              <a:gdLst/>
              <a:ahLst/>
              <a:cxnLst/>
              <a:rect l="l" t="t" r="r" b="b"/>
              <a:pathLst>
                <a:path w="5400675" h="3638550">
                  <a:moveTo>
                    <a:pt x="0" y="3638550"/>
                  </a:moveTo>
                  <a:lnTo>
                    <a:pt x="5400675" y="3638550"/>
                  </a:lnTo>
                  <a:lnTo>
                    <a:pt x="5400675" y="0"/>
                  </a:lnTo>
                  <a:lnTo>
                    <a:pt x="0" y="0"/>
                  </a:lnTo>
                  <a:lnTo>
                    <a:pt x="0" y="3638550"/>
                  </a:lnTo>
                  <a:close/>
                </a:path>
              </a:pathLst>
            </a:custGeom>
            <a:ln w="28575">
              <a:solidFill>
                <a:srgbClr val="00AEE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0850" y="1828736"/>
              <a:ext cx="595312" cy="48101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6200" y="2371661"/>
              <a:ext cx="585787" cy="481012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6940168" y="2978467"/>
            <a:ext cx="6356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action.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940168" y="3522027"/>
            <a:ext cx="6470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Times New Roman"/>
                <a:cs typeface="Times New Roman"/>
              </a:rPr>
              <a:t>safety</a:t>
            </a:r>
            <a:r>
              <a:rPr dirty="0" sz="1800" spc="-1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654165" y="746124"/>
            <a:ext cx="5388610" cy="33534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67030">
              <a:lnSpc>
                <a:spcPts val="2390"/>
              </a:lnSpc>
              <a:spcBef>
                <a:spcPts val="130"/>
              </a:spcBef>
            </a:pPr>
            <a:r>
              <a:rPr dirty="0" sz="2000" b="1">
                <a:solidFill>
                  <a:srgbClr val="1F487C"/>
                </a:solidFill>
                <a:latin typeface="Times New Roman"/>
                <a:cs typeface="Times New Roman"/>
              </a:rPr>
              <a:t>Problem</a:t>
            </a:r>
            <a:r>
              <a:rPr dirty="0" sz="2000" spc="-110" b="1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 sz="2000" spc="-10" b="1">
                <a:solidFill>
                  <a:srgbClr val="1F487C"/>
                </a:solidFill>
                <a:latin typeface="Times New Roman"/>
                <a:cs typeface="Times New Roman"/>
              </a:rPr>
              <a:t>Resolution</a:t>
            </a:r>
            <a:r>
              <a:rPr dirty="0" sz="2000" spc="-75" b="1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 sz="2000" spc="-50" b="1">
                <a:solidFill>
                  <a:srgbClr val="1F487C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298450" marR="473709" indent="-286385">
              <a:lnSpc>
                <a:spcPts val="2180"/>
              </a:lnSpc>
              <a:spcBef>
                <a:spcPts val="45"/>
              </a:spcBef>
              <a:buFont typeface="Wingdings"/>
              <a:buChar char=""/>
              <a:tabLst>
                <a:tab pos="298450" algn="l"/>
              </a:tabLst>
            </a:pPr>
            <a:r>
              <a:rPr dirty="0" sz="1800">
                <a:latin typeface="Times New Roman"/>
                <a:cs typeface="Times New Roman"/>
              </a:rPr>
              <a:t>AI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cameras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continuously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monitor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hospital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seats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for </a:t>
            </a:r>
            <a:r>
              <a:rPr dirty="0" sz="1800">
                <a:latin typeface="Times New Roman"/>
                <a:cs typeface="Times New Roman"/>
              </a:rPr>
              <a:t>proper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cleaning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actions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(e.g.,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wiping,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sanitizing).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ts val="2100"/>
              </a:lnSpc>
              <a:buFont typeface="Wingdings"/>
              <a:buChar char=""/>
              <a:tabLst>
                <a:tab pos="298450" algn="l"/>
              </a:tabLst>
            </a:pPr>
            <a:r>
              <a:rPr dirty="0" sz="1800">
                <a:latin typeface="Times New Roman"/>
                <a:cs typeface="Times New Roman"/>
              </a:rPr>
              <a:t>When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cleaning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successfully</a:t>
            </a:r>
            <a:r>
              <a:rPr dirty="0" sz="1800" spc="-10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detected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green </a:t>
            </a:r>
            <a:r>
              <a:rPr dirty="0" sz="1800" spc="-20" b="1">
                <a:latin typeface="Times New Roman"/>
                <a:cs typeface="Times New Roman"/>
              </a:rPr>
              <a:t>tick</a:t>
            </a:r>
            <a:endParaRPr sz="1800">
              <a:latin typeface="Times New Roman"/>
              <a:cs typeface="Times New Roman"/>
            </a:endParaRPr>
          </a:p>
          <a:p>
            <a:pPr marL="661035">
              <a:lnSpc>
                <a:spcPts val="2130"/>
              </a:lnSpc>
              <a:spcBef>
                <a:spcPts val="15"/>
              </a:spcBef>
            </a:pP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displayed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screen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near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seat.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ts val="2130"/>
              </a:lnSpc>
              <a:buFont typeface="Wingdings"/>
              <a:buChar char=""/>
              <a:tabLst>
                <a:tab pos="298450" algn="l"/>
              </a:tabLst>
            </a:pPr>
            <a:r>
              <a:rPr dirty="0" sz="1800">
                <a:latin typeface="Times New Roman"/>
                <a:cs typeface="Times New Roman"/>
              </a:rPr>
              <a:t>If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cleaning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not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detected</a:t>
            </a:r>
            <a:r>
              <a:rPr dirty="0" sz="1800" spc="-5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within</a:t>
            </a:r>
            <a:r>
              <a:rPr dirty="0" sz="1800" spc="-5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specified</a:t>
            </a:r>
            <a:r>
              <a:rPr dirty="0" sz="1800" spc="-5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time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  <a:p>
            <a:pPr marL="298450">
              <a:lnSpc>
                <a:spcPct val="100000"/>
              </a:lnSpc>
              <a:spcBef>
                <a:spcPts val="20"/>
              </a:spcBef>
              <a:tabLst>
                <a:tab pos="1550670" algn="l"/>
              </a:tabLst>
            </a:pPr>
            <a:r>
              <a:rPr dirty="0" sz="1800" b="1">
                <a:latin typeface="Times New Roman"/>
                <a:cs typeface="Times New Roman"/>
              </a:rPr>
              <a:t>red</a:t>
            </a:r>
            <a:r>
              <a:rPr dirty="0" sz="1800" spc="-6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alert</a:t>
            </a:r>
            <a:r>
              <a:rPr dirty="0" sz="1800" b="1">
                <a:latin typeface="Times New Roman"/>
                <a:cs typeface="Times New Roman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10">
                <a:latin typeface="Times New Roman"/>
                <a:cs typeface="Times New Roman"/>
              </a:rPr>
              <a:t> triggered.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"/>
              <a:tabLst>
                <a:tab pos="298450" algn="l"/>
              </a:tabLst>
            </a:pPr>
            <a:r>
              <a:rPr dirty="0" sz="1800">
                <a:latin typeface="Times New Roman"/>
                <a:cs typeface="Times New Roman"/>
              </a:rPr>
              <a:t>Alerts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instantly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sent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to</a:t>
            </a:r>
            <a:r>
              <a:rPr dirty="0" sz="1800" spc="-10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staff</a:t>
            </a:r>
            <a:r>
              <a:rPr dirty="0" sz="1800" spc="-7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prompt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sanitization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Font typeface="Wingdings"/>
              <a:buChar char=""/>
            </a:pP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"/>
              <a:tabLst>
                <a:tab pos="298450" algn="l"/>
              </a:tabLst>
            </a:pPr>
            <a:r>
              <a:rPr dirty="0" sz="1800">
                <a:latin typeface="Times New Roman"/>
                <a:cs typeface="Times New Roman"/>
              </a:rPr>
              <a:t>Ensures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real-</a:t>
            </a:r>
            <a:r>
              <a:rPr dirty="0" sz="1800" b="1">
                <a:latin typeface="Times New Roman"/>
                <a:cs typeface="Times New Roman"/>
              </a:rPr>
              <a:t>time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hygiene</a:t>
            </a:r>
            <a:r>
              <a:rPr dirty="0" sz="1800" spc="-9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compliance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patient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"/>
            </a:pP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"/>
              <a:tabLst>
                <a:tab pos="298450" algn="l"/>
              </a:tabLst>
            </a:pPr>
            <a:r>
              <a:rPr dirty="0" sz="1800" spc="-10">
                <a:latin typeface="Times New Roman"/>
                <a:cs typeface="Times New Roman"/>
              </a:rPr>
              <a:t>Reduces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manual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checks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increases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operational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940168" y="4075366"/>
            <a:ext cx="9391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Times New Roman"/>
                <a:cs typeface="Times New Roman"/>
              </a:rPr>
              <a:t>efficiency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609719" y="63880"/>
            <a:ext cx="272161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IDEA</a:t>
            </a:r>
            <a:r>
              <a:rPr dirty="0" spc="125"/>
              <a:t> </a:t>
            </a:r>
            <a:r>
              <a:rPr dirty="0" spc="-20"/>
              <a:t>TITLE</a:t>
            </a:r>
          </a:p>
        </p:txBody>
      </p:sp>
      <p:grpSp>
        <p:nvGrpSpPr>
          <p:cNvPr id="13" name="object 13" descr=""/>
          <p:cNvGrpSpPr/>
          <p:nvPr/>
        </p:nvGrpSpPr>
        <p:grpSpPr>
          <a:xfrm>
            <a:off x="1466850" y="5724525"/>
            <a:ext cx="557530" cy="700405"/>
            <a:chOff x="1466850" y="5724525"/>
            <a:chExt cx="557530" cy="700405"/>
          </a:xfrm>
        </p:grpSpPr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3525" y="5724525"/>
              <a:ext cx="490537" cy="404812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6850" y="6019800"/>
              <a:ext cx="490537" cy="404812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252412" y="3319462"/>
            <a:ext cx="6296025" cy="3038475"/>
          </a:xfrm>
          <a:prstGeom prst="rect">
            <a:avLst/>
          </a:prstGeom>
          <a:ln w="28575">
            <a:solidFill>
              <a:srgbClr val="4F81BB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marL="314960">
              <a:lnSpc>
                <a:spcPct val="100000"/>
              </a:lnSpc>
              <a:spcBef>
                <a:spcPts val="210"/>
              </a:spcBef>
            </a:pPr>
            <a:r>
              <a:rPr dirty="0" sz="2000" spc="100" b="1">
                <a:solidFill>
                  <a:srgbClr val="1F487C"/>
                </a:solidFill>
                <a:latin typeface="Times New Roman"/>
                <a:cs typeface="Times New Roman"/>
              </a:rPr>
              <a:t>IDEA/</a:t>
            </a:r>
            <a:r>
              <a:rPr dirty="0" sz="2000" spc="-320" b="1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 sz="2000" spc="125" b="1">
                <a:solidFill>
                  <a:srgbClr val="1F487C"/>
                </a:solidFill>
                <a:latin typeface="Times New Roman"/>
                <a:cs typeface="Times New Roman"/>
              </a:rPr>
              <a:t>SOLUTION</a:t>
            </a:r>
            <a:r>
              <a:rPr dirty="0" sz="2000" spc="190" b="1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 sz="2000" spc="-50" b="1">
                <a:solidFill>
                  <a:srgbClr val="1F487C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R="19685" indent="57150">
              <a:lnSpc>
                <a:spcPct val="100000"/>
              </a:lnSpc>
              <a:spcBef>
                <a:spcPts val="5"/>
              </a:spcBef>
            </a:pPr>
            <a:r>
              <a:rPr dirty="0" sz="2000" spc="-15">
                <a:latin typeface="Times New Roman"/>
                <a:cs typeface="Times New Roman"/>
              </a:rPr>
              <a:t>An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60">
                <a:latin typeface="Times New Roman"/>
                <a:cs typeface="Times New Roman"/>
              </a:rPr>
              <a:t>AI-</a:t>
            </a:r>
            <a:r>
              <a:rPr dirty="0" sz="2000" spc="-45">
                <a:latin typeface="Times New Roman"/>
                <a:cs typeface="Times New Roman"/>
              </a:rPr>
              <a:t>based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sanitization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monitoring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system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that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automatically </a:t>
            </a:r>
            <a:r>
              <a:rPr dirty="0" sz="2000" spc="-50">
                <a:latin typeface="Times New Roman"/>
                <a:cs typeface="Times New Roman"/>
              </a:rPr>
              <a:t>verifies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 spc="-45">
                <a:latin typeface="Times New Roman"/>
                <a:cs typeface="Times New Roman"/>
              </a:rPr>
              <a:t>cleaning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actions </a:t>
            </a:r>
            <a:r>
              <a:rPr dirty="0" sz="2000" spc="-55">
                <a:latin typeface="Times New Roman"/>
                <a:cs typeface="Times New Roman"/>
              </a:rPr>
              <a:t>(wiping,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spraying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sanitizer)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60">
                <a:latin typeface="Times New Roman"/>
                <a:cs typeface="Times New Roman"/>
              </a:rPr>
              <a:t>and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provides </a:t>
            </a:r>
            <a:r>
              <a:rPr dirty="0" sz="2000" spc="-65">
                <a:latin typeface="Times New Roman"/>
                <a:cs typeface="Times New Roman"/>
              </a:rPr>
              <a:t>real-</a:t>
            </a:r>
            <a:r>
              <a:rPr dirty="0" sz="2000" spc="-45">
                <a:latin typeface="Times New Roman"/>
                <a:cs typeface="Times New Roman"/>
              </a:rPr>
              <a:t>time</a:t>
            </a:r>
            <a:r>
              <a:rPr dirty="0" sz="2000" spc="-10">
                <a:latin typeface="Times New Roman"/>
                <a:cs typeface="Times New Roman"/>
              </a:rPr>
              <a:t> feedback.</a:t>
            </a:r>
            <a:endParaRPr sz="2000">
              <a:latin typeface="Times New Roman"/>
              <a:cs typeface="Times New Roman"/>
            </a:endParaRPr>
          </a:p>
          <a:p>
            <a:pPr marL="220979" indent="-226695">
              <a:lnSpc>
                <a:spcPct val="100000"/>
              </a:lnSpc>
              <a:spcBef>
                <a:spcPts val="10"/>
              </a:spcBef>
              <a:buSzPct val="90000"/>
              <a:buFont typeface="Wingdings"/>
              <a:buChar char=""/>
              <a:tabLst>
                <a:tab pos="220979" algn="l"/>
              </a:tabLst>
            </a:pPr>
            <a:r>
              <a:rPr dirty="0" sz="2000" spc="-25">
                <a:latin typeface="Times New Roman"/>
                <a:cs typeface="Times New Roman"/>
              </a:rPr>
              <a:t>Camera-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Monitoring</a:t>
            </a:r>
            <a:endParaRPr sz="2000">
              <a:latin typeface="Times New Roman"/>
              <a:cs typeface="Times New Roman"/>
            </a:endParaRPr>
          </a:p>
          <a:p>
            <a:pPr marL="220979" indent="-226695">
              <a:lnSpc>
                <a:spcPct val="100000"/>
              </a:lnSpc>
              <a:spcBef>
                <a:spcPts val="5"/>
              </a:spcBef>
              <a:buSzPct val="90000"/>
              <a:buFont typeface="Wingdings"/>
              <a:buChar char=""/>
              <a:tabLst>
                <a:tab pos="220979" algn="l"/>
              </a:tabLst>
            </a:pPr>
            <a:r>
              <a:rPr dirty="0" sz="2000">
                <a:latin typeface="Times New Roman"/>
                <a:cs typeface="Times New Roman"/>
              </a:rPr>
              <a:t>Cameras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track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cleaning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actions(wiping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motions,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spray)</a:t>
            </a:r>
            <a:endParaRPr sz="2000">
              <a:latin typeface="Times New Roman"/>
              <a:cs typeface="Times New Roman"/>
            </a:endParaRPr>
          </a:p>
          <a:p>
            <a:pPr marL="283210" indent="-288925">
              <a:lnSpc>
                <a:spcPct val="100000"/>
              </a:lnSpc>
              <a:buSzPct val="90000"/>
              <a:buFont typeface="Wingdings"/>
              <a:buChar char=""/>
              <a:tabLst>
                <a:tab pos="283210" algn="l"/>
              </a:tabLst>
            </a:pPr>
            <a:r>
              <a:rPr dirty="0" sz="2000">
                <a:latin typeface="Times New Roman"/>
                <a:cs typeface="Times New Roman"/>
              </a:rPr>
              <a:t>AI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detects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proper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sanitization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using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computer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vision.</a:t>
            </a:r>
            <a:endParaRPr sz="2000">
              <a:latin typeface="Times New Roman"/>
              <a:cs typeface="Times New Roman"/>
            </a:endParaRPr>
          </a:p>
          <a:p>
            <a:pPr marL="283210" indent="-288925">
              <a:lnSpc>
                <a:spcPts val="2390"/>
              </a:lnSpc>
              <a:spcBef>
                <a:spcPts val="5"/>
              </a:spcBef>
              <a:buSzPct val="90000"/>
              <a:buFont typeface="Wingdings"/>
              <a:buChar char=""/>
              <a:tabLst>
                <a:tab pos="283210" algn="l"/>
              </a:tabLst>
            </a:pPr>
            <a:r>
              <a:rPr dirty="0" sz="2000" spc="-25">
                <a:latin typeface="Times New Roman"/>
                <a:cs typeface="Times New Roman"/>
              </a:rPr>
              <a:t>Real-</a:t>
            </a:r>
            <a:r>
              <a:rPr dirty="0" sz="2000">
                <a:latin typeface="Times New Roman"/>
                <a:cs typeface="Times New Roman"/>
              </a:rPr>
              <a:t>Time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Feedback:</a:t>
            </a:r>
            <a:endParaRPr sz="2000">
              <a:latin typeface="Times New Roman"/>
              <a:cs typeface="Times New Roman"/>
            </a:endParaRPr>
          </a:p>
          <a:p>
            <a:pPr marL="504190">
              <a:lnSpc>
                <a:spcPts val="1789"/>
              </a:lnSpc>
              <a:tabLst>
                <a:tab pos="1706245" algn="l"/>
              </a:tabLst>
            </a:pPr>
            <a:r>
              <a:rPr dirty="0" sz="1500" spc="-10">
                <a:latin typeface="Times New Roman"/>
                <a:cs typeface="Times New Roman"/>
              </a:rPr>
              <a:t>Green</a:t>
            </a:r>
            <a:r>
              <a:rPr dirty="0" sz="1500" spc="-50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Tick</a:t>
            </a:r>
            <a:r>
              <a:rPr dirty="0" sz="1500">
                <a:latin typeface="Times New Roman"/>
                <a:cs typeface="Times New Roman"/>
              </a:rPr>
              <a:t>	on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display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when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cleaning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is</a:t>
            </a:r>
            <a:r>
              <a:rPr dirty="0" sz="1500" spc="-9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verified</a:t>
            </a:r>
            <a:endParaRPr sz="1500">
              <a:latin typeface="Times New Roman"/>
              <a:cs typeface="Times New Roman"/>
            </a:endParaRPr>
          </a:p>
          <a:p>
            <a:pPr marL="550545">
              <a:lnSpc>
                <a:spcPct val="100000"/>
              </a:lnSpc>
              <a:spcBef>
                <a:spcPts val="30"/>
              </a:spcBef>
              <a:tabLst>
                <a:tab pos="1638300" algn="l"/>
              </a:tabLst>
            </a:pPr>
            <a:r>
              <a:rPr dirty="0" sz="1500">
                <a:latin typeface="Times New Roman"/>
                <a:cs typeface="Times New Roman"/>
              </a:rPr>
              <a:t>Red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Alert</a:t>
            </a:r>
            <a:r>
              <a:rPr dirty="0" sz="1500">
                <a:latin typeface="Times New Roman"/>
                <a:cs typeface="Times New Roman"/>
              </a:rPr>
              <a:t>	if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cleaning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is</a:t>
            </a:r>
            <a:r>
              <a:rPr dirty="0" sz="1500" spc="-10">
                <a:latin typeface="Times New Roman"/>
                <a:cs typeface="Times New Roman"/>
              </a:rPr>
              <a:t> missed,</a:t>
            </a:r>
            <a:r>
              <a:rPr dirty="0" sz="1500" spc="-8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notifying</a:t>
            </a:r>
            <a:r>
              <a:rPr dirty="0" sz="1500" spc="-8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staff</a:t>
            </a:r>
            <a:r>
              <a:rPr dirty="0" sz="1500" spc="-6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immediately</a:t>
            </a:r>
            <a:r>
              <a:rPr dirty="0" sz="2000" spc="-1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662801" y="4548187"/>
            <a:ext cx="5410200" cy="1714500"/>
          </a:xfrm>
          <a:prstGeom prst="rect">
            <a:avLst/>
          </a:prstGeom>
          <a:ln w="28575">
            <a:solidFill>
              <a:srgbClr val="00AEEE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349250">
              <a:lnSpc>
                <a:spcPct val="100000"/>
              </a:lnSpc>
              <a:spcBef>
                <a:spcPts val="320"/>
              </a:spcBef>
            </a:pPr>
            <a:r>
              <a:rPr dirty="0" sz="2000" b="1">
                <a:solidFill>
                  <a:srgbClr val="1F487C"/>
                </a:solidFill>
                <a:latin typeface="Times New Roman"/>
                <a:cs typeface="Times New Roman"/>
              </a:rPr>
              <a:t>Unique</a:t>
            </a:r>
            <a:r>
              <a:rPr dirty="0" sz="2000" spc="-5" b="1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F487C"/>
                </a:solidFill>
                <a:latin typeface="Times New Roman"/>
                <a:cs typeface="Times New Roman"/>
              </a:rPr>
              <a:t>value</a:t>
            </a:r>
            <a:r>
              <a:rPr dirty="0" sz="2000" spc="-75" b="1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 sz="2000" spc="-10" b="1">
                <a:solidFill>
                  <a:srgbClr val="1F487C"/>
                </a:solidFill>
                <a:latin typeface="Times New Roman"/>
                <a:cs typeface="Times New Roman"/>
              </a:rPr>
              <a:t>proposition:</a:t>
            </a:r>
            <a:endParaRPr sz="2000">
              <a:latin typeface="Times New Roman"/>
              <a:cs typeface="Times New Roman"/>
            </a:endParaRPr>
          </a:p>
          <a:p>
            <a:pPr marL="385445" indent="-290195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385445" algn="l"/>
              </a:tabLst>
            </a:pPr>
            <a:r>
              <a:rPr dirty="0" sz="2000">
                <a:latin typeface="Times New Roman"/>
                <a:cs typeface="Times New Roman"/>
              </a:rPr>
              <a:t>Automated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Verification</a:t>
            </a:r>
            <a:endParaRPr sz="2000">
              <a:latin typeface="Times New Roman"/>
              <a:cs typeface="Times New Roman"/>
            </a:endParaRPr>
          </a:p>
          <a:p>
            <a:pPr marL="385445" indent="-290195">
              <a:lnSpc>
                <a:spcPct val="100000"/>
              </a:lnSpc>
              <a:buFont typeface="Wingdings"/>
              <a:buChar char=""/>
              <a:tabLst>
                <a:tab pos="385445" algn="l"/>
              </a:tabLst>
            </a:pPr>
            <a:r>
              <a:rPr dirty="0" sz="2000" spc="-10">
                <a:latin typeface="Times New Roman"/>
                <a:cs typeface="Times New Roman"/>
              </a:rPr>
              <a:t>Real-</a:t>
            </a:r>
            <a:r>
              <a:rPr dirty="0" sz="2000">
                <a:latin typeface="Times New Roman"/>
                <a:cs typeface="Times New Roman"/>
              </a:rPr>
              <a:t>Time </a:t>
            </a:r>
            <a:r>
              <a:rPr dirty="0" sz="2000" spc="-10">
                <a:latin typeface="Times New Roman"/>
                <a:cs typeface="Times New Roman"/>
              </a:rPr>
              <a:t>Alerts</a:t>
            </a:r>
            <a:endParaRPr sz="2000">
              <a:latin typeface="Times New Roman"/>
              <a:cs typeface="Times New Roman"/>
            </a:endParaRPr>
          </a:p>
          <a:p>
            <a:pPr marL="385445" indent="-290195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385445" algn="l"/>
              </a:tabLst>
            </a:pPr>
            <a:r>
              <a:rPr dirty="0" sz="2000" spc="-10">
                <a:latin typeface="Times New Roman"/>
                <a:cs typeface="Times New Roman"/>
              </a:rPr>
              <a:t>Privacy-Compliant</a:t>
            </a:r>
            <a:endParaRPr sz="2000">
              <a:latin typeface="Times New Roman"/>
              <a:cs typeface="Times New Roman"/>
            </a:endParaRPr>
          </a:p>
          <a:p>
            <a:pPr marL="385445" indent="-290195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385445" algn="l"/>
              </a:tabLst>
            </a:pPr>
            <a:r>
              <a:rPr dirty="0" sz="2000" spc="-10">
                <a:latin typeface="Times New Roman"/>
                <a:cs typeface="Times New Roman"/>
              </a:rPr>
              <a:t>Scalable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58550" y="0"/>
            <a:ext cx="928687" cy="82384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325100" y="4657788"/>
            <a:ext cx="1757426" cy="1604899"/>
          </a:xfrm>
          <a:prstGeom prst="rect">
            <a:avLst/>
          </a:prstGeom>
        </p:spPr>
      </p:pic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0" b="1">
                <a:solidFill>
                  <a:srgbClr val="FFFFFF"/>
                </a:solidFill>
                <a:latin typeface="Calibri"/>
                <a:cs typeface="Calibri"/>
              </a:rPr>
              <a:t>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9466"/>
            <a:ext cx="12192000" cy="6849109"/>
            <a:chOff x="0" y="9466"/>
            <a:chExt cx="12192000" cy="684910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38899"/>
              <a:ext cx="12191999" cy="4190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6419851"/>
              <a:ext cx="12192000" cy="438150"/>
            </a:xfrm>
            <a:custGeom>
              <a:avLst/>
              <a:gdLst/>
              <a:ahLst/>
              <a:cxnLst/>
              <a:rect l="l" t="t" r="r" b="b"/>
              <a:pathLst>
                <a:path w="12192000" h="438150">
                  <a:moveTo>
                    <a:pt x="12192000" y="0"/>
                  </a:moveTo>
                  <a:lnTo>
                    <a:pt x="0" y="0"/>
                  </a:lnTo>
                  <a:lnTo>
                    <a:pt x="0" y="437832"/>
                  </a:lnTo>
                  <a:lnTo>
                    <a:pt x="12192000" y="43783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6E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47662" y="795337"/>
              <a:ext cx="5476875" cy="5591175"/>
            </a:xfrm>
            <a:custGeom>
              <a:avLst/>
              <a:gdLst/>
              <a:ahLst/>
              <a:cxnLst/>
              <a:rect l="l" t="t" r="r" b="b"/>
              <a:pathLst>
                <a:path w="5476875" h="5591175">
                  <a:moveTo>
                    <a:pt x="0" y="5590667"/>
                  </a:moveTo>
                  <a:lnTo>
                    <a:pt x="5476748" y="5590667"/>
                  </a:lnTo>
                  <a:lnTo>
                    <a:pt x="5476748" y="0"/>
                  </a:lnTo>
                  <a:lnTo>
                    <a:pt x="0" y="0"/>
                  </a:lnTo>
                  <a:lnTo>
                    <a:pt x="0" y="5590667"/>
                  </a:lnTo>
                  <a:close/>
                </a:path>
              </a:pathLst>
            </a:custGeom>
            <a:ln w="28575">
              <a:solidFill>
                <a:srgbClr val="538ED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96599" y="9466"/>
              <a:ext cx="890637" cy="75729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42970" y="14224"/>
            <a:ext cx="544703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TECHNICAL</a:t>
            </a:r>
            <a:r>
              <a:rPr dirty="0" spc="-350"/>
              <a:t> </a:t>
            </a:r>
            <a:r>
              <a:rPr dirty="0" spc="-10"/>
              <a:t>APPROACH</a:t>
            </a:r>
          </a:p>
        </p:txBody>
      </p:sp>
      <p:sp>
        <p:nvSpPr>
          <p:cNvPr id="8" name="object 8" descr=""/>
          <p:cNvSpPr/>
          <p:nvPr/>
        </p:nvSpPr>
        <p:spPr>
          <a:xfrm>
            <a:off x="338137" y="138176"/>
            <a:ext cx="1828800" cy="533400"/>
          </a:xfrm>
          <a:custGeom>
            <a:avLst/>
            <a:gdLst/>
            <a:ahLst/>
            <a:cxnLst/>
            <a:rect l="l" t="t" r="r" b="b"/>
            <a:pathLst>
              <a:path w="1828800" h="533400">
                <a:moveTo>
                  <a:pt x="0" y="266446"/>
                </a:moveTo>
                <a:lnTo>
                  <a:pt x="10871" y="225298"/>
                </a:lnTo>
                <a:lnTo>
                  <a:pt x="42379" y="186054"/>
                </a:lnTo>
                <a:lnTo>
                  <a:pt x="92925" y="149351"/>
                </a:lnTo>
                <a:lnTo>
                  <a:pt x="160858" y="115443"/>
                </a:lnTo>
                <a:lnTo>
                  <a:pt x="200850" y="99822"/>
                </a:lnTo>
                <a:lnTo>
                  <a:pt x="244576" y="85090"/>
                </a:lnTo>
                <a:lnTo>
                  <a:pt x="291833" y="71247"/>
                </a:lnTo>
                <a:lnTo>
                  <a:pt x="342430" y="58547"/>
                </a:lnTo>
                <a:lnTo>
                  <a:pt x="396151" y="46863"/>
                </a:lnTo>
                <a:lnTo>
                  <a:pt x="452805" y="36322"/>
                </a:lnTo>
                <a:lnTo>
                  <a:pt x="512178" y="27050"/>
                </a:lnTo>
                <a:lnTo>
                  <a:pt x="574078" y="19050"/>
                </a:lnTo>
                <a:lnTo>
                  <a:pt x="638289" y="12319"/>
                </a:lnTo>
                <a:lnTo>
                  <a:pt x="704608" y="6984"/>
                </a:lnTo>
                <a:lnTo>
                  <a:pt x="772845" y="3048"/>
                </a:lnTo>
                <a:lnTo>
                  <a:pt x="842784" y="762"/>
                </a:lnTo>
                <a:lnTo>
                  <a:pt x="914234" y="0"/>
                </a:lnTo>
                <a:lnTo>
                  <a:pt x="985710" y="762"/>
                </a:lnTo>
                <a:lnTo>
                  <a:pt x="1055687" y="3048"/>
                </a:lnTo>
                <a:lnTo>
                  <a:pt x="1123886" y="6984"/>
                </a:lnTo>
                <a:lnTo>
                  <a:pt x="1190180" y="12319"/>
                </a:lnTo>
                <a:lnTo>
                  <a:pt x="1254442" y="19050"/>
                </a:lnTo>
                <a:lnTo>
                  <a:pt x="1316291" y="27050"/>
                </a:lnTo>
                <a:lnTo>
                  <a:pt x="1375727" y="36322"/>
                </a:lnTo>
                <a:lnTo>
                  <a:pt x="1432369" y="46863"/>
                </a:lnTo>
                <a:lnTo>
                  <a:pt x="1486090" y="58547"/>
                </a:lnTo>
                <a:lnTo>
                  <a:pt x="1536636" y="71247"/>
                </a:lnTo>
                <a:lnTo>
                  <a:pt x="1583880" y="85090"/>
                </a:lnTo>
                <a:lnTo>
                  <a:pt x="1627695" y="99822"/>
                </a:lnTo>
                <a:lnTo>
                  <a:pt x="1667573" y="115443"/>
                </a:lnTo>
                <a:lnTo>
                  <a:pt x="1703641" y="131952"/>
                </a:lnTo>
                <a:lnTo>
                  <a:pt x="1763077" y="167385"/>
                </a:lnTo>
                <a:lnTo>
                  <a:pt x="1804352" y="205358"/>
                </a:lnTo>
                <a:lnTo>
                  <a:pt x="1825688" y="245618"/>
                </a:lnTo>
                <a:lnTo>
                  <a:pt x="1828482" y="266446"/>
                </a:lnTo>
                <a:lnTo>
                  <a:pt x="1825688" y="287274"/>
                </a:lnTo>
                <a:lnTo>
                  <a:pt x="1804352" y="327660"/>
                </a:lnTo>
                <a:lnTo>
                  <a:pt x="1763077" y="365633"/>
                </a:lnTo>
                <a:lnTo>
                  <a:pt x="1703641" y="401065"/>
                </a:lnTo>
                <a:lnTo>
                  <a:pt x="1667573" y="417575"/>
                </a:lnTo>
                <a:lnTo>
                  <a:pt x="1627695" y="433197"/>
                </a:lnTo>
                <a:lnTo>
                  <a:pt x="1583880" y="447928"/>
                </a:lnTo>
                <a:lnTo>
                  <a:pt x="1536636" y="461772"/>
                </a:lnTo>
                <a:lnTo>
                  <a:pt x="1486090" y="474472"/>
                </a:lnTo>
                <a:lnTo>
                  <a:pt x="1432369" y="486156"/>
                </a:lnTo>
                <a:lnTo>
                  <a:pt x="1375727" y="496697"/>
                </a:lnTo>
                <a:lnTo>
                  <a:pt x="1316291" y="505968"/>
                </a:lnTo>
                <a:lnTo>
                  <a:pt x="1254442" y="513969"/>
                </a:lnTo>
                <a:lnTo>
                  <a:pt x="1190180" y="520700"/>
                </a:lnTo>
                <a:lnTo>
                  <a:pt x="1123886" y="526034"/>
                </a:lnTo>
                <a:lnTo>
                  <a:pt x="1055687" y="529971"/>
                </a:lnTo>
                <a:lnTo>
                  <a:pt x="985710" y="532257"/>
                </a:lnTo>
                <a:lnTo>
                  <a:pt x="914234" y="533019"/>
                </a:lnTo>
                <a:lnTo>
                  <a:pt x="842784" y="532257"/>
                </a:lnTo>
                <a:lnTo>
                  <a:pt x="772845" y="529971"/>
                </a:lnTo>
                <a:lnTo>
                  <a:pt x="704608" y="526034"/>
                </a:lnTo>
                <a:lnTo>
                  <a:pt x="638289" y="520700"/>
                </a:lnTo>
                <a:lnTo>
                  <a:pt x="574078" y="513969"/>
                </a:lnTo>
                <a:lnTo>
                  <a:pt x="512178" y="505968"/>
                </a:lnTo>
                <a:lnTo>
                  <a:pt x="452805" y="496697"/>
                </a:lnTo>
                <a:lnTo>
                  <a:pt x="396151" y="486156"/>
                </a:lnTo>
                <a:lnTo>
                  <a:pt x="342430" y="474472"/>
                </a:lnTo>
                <a:lnTo>
                  <a:pt x="291833" y="461772"/>
                </a:lnTo>
                <a:lnTo>
                  <a:pt x="244576" y="447928"/>
                </a:lnTo>
                <a:lnTo>
                  <a:pt x="200850" y="433197"/>
                </a:lnTo>
                <a:lnTo>
                  <a:pt x="160858" y="417575"/>
                </a:lnTo>
                <a:lnTo>
                  <a:pt x="124815" y="401065"/>
                </a:lnTo>
                <a:lnTo>
                  <a:pt x="65379" y="365633"/>
                </a:lnTo>
                <a:lnTo>
                  <a:pt x="24142" y="327660"/>
                </a:lnTo>
                <a:lnTo>
                  <a:pt x="2755" y="287274"/>
                </a:lnTo>
                <a:lnTo>
                  <a:pt x="0" y="266446"/>
                </a:lnTo>
                <a:close/>
              </a:path>
            </a:pathLst>
          </a:custGeom>
          <a:ln w="25400">
            <a:solidFill>
              <a:srgbClr val="8062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691832" y="262890"/>
            <a:ext cx="995680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95">
                <a:latin typeface="Times New Roman"/>
                <a:cs typeface="Times New Roman"/>
              </a:rPr>
              <a:t>HACKSTONE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167501" y="795337"/>
            <a:ext cx="5610225" cy="5591175"/>
          </a:xfrm>
          <a:prstGeom prst="rect">
            <a:avLst/>
          </a:prstGeom>
          <a:ln w="28575">
            <a:solidFill>
              <a:srgbClr val="538ED3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109220">
              <a:lnSpc>
                <a:spcPct val="100000"/>
              </a:lnSpc>
              <a:spcBef>
                <a:spcPts val="245"/>
              </a:spcBef>
            </a:pPr>
            <a:r>
              <a:rPr dirty="0" u="sng" sz="2400" b="1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Times New Roman"/>
                <a:cs typeface="Times New Roman"/>
              </a:rPr>
              <a:t>FLOW</a:t>
            </a:r>
            <a:r>
              <a:rPr dirty="0" u="sng" sz="2400" spc="-5" b="1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-10" b="1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Times New Roman"/>
                <a:cs typeface="Times New Roman"/>
              </a:rPr>
              <a:t>CHART: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554980" y="876300"/>
            <a:ext cx="11218545" cy="5505450"/>
            <a:chOff x="554980" y="876300"/>
            <a:chExt cx="11218545" cy="550545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980" y="876300"/>
              <a:ext cx="5264794" cy="55054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2243" y="1257300"/>
              <a:ext cx="5250656" cy="5124450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0" b="1">
                <a:solidFill>
                  <a:srgbClr val="FFFFFF"/>
                </a:solidFill>
                <a:latin typeface="Calibri"/>
                <a:cs typeface="Calibri"/>
              </a:rPr>
              <a:t>2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476997"/>
            <a:ext cx="12192000" cy="381000"/>
            <a:chOff x="0" y="6476997"/>
            <a:chExt cx="12192000" cy="381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05574"/>
              <a:ext cx="12191999" cy="352423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6476997"/>
              <a:ext cx="12192000" cy="381000"/>
            </a:xfrm>
            <a:custGeom>
              <a:avLst/>
              <a:gdLst/>
              <a:ahLst/>
              <a:cxnLst/>
              <a:rect l="l" t="t" r="r" b="b"/>
              <a:pathLst>
                <a:path w="12192000" h="381000">
                  <a:moveTo>
                    <a:pt x="12192000" y="0"/>
                  </a:moveTo>
                  <a:lnTo>
                    <a:pt x="0" y="0"/>
                  </a:lnTo>
                  <a:lnTo>
                    <a:pt x="0" y="380695"/>
                  </a:lnTo>
                  <a:lnTo>
                    <a:pt x="12192000" y="38069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6EC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69158" y="101599"/>
            <a:ext cx="656780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FEASIBILITY</a:t>
            </a:r>
            <a:r>
              <a:rPr dirty="0" spc="-36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 spc="-10"/>
              <a:t>VIABILITY</a:t>
            </a:r>
          </a:p>
        </p:txBody>
      </p:sp>
      <p:sp>
        <p:nvSpPr>
          <p:cNvPr id="6" name="object 6" descr=""/>
          <p:cNvSpPr/>
          <p:nvPr/>
        </p:nvSpPr>
        <p:spPr>
          <a:xfrm>
            <a:off x="233362" y="157226"/>
            <a:ext cx="1876425" cy="676275"/>
          </a:xfrm>
          <a:custGeom>
            <a:avLst/>
            <a:gdLst/>
            <a:ahLst/>
            <a:cxnLst/>
            <a:rect l="l" t="t" r="r" b="b"/>
            <a:pathLst>
              <a:path w="1876425" h="676275">
                <a:moveTo>
                  <a:pt x="0" y="337947"/>
                </a:moveTo>
                <a:lnTo>
                  <a:pt x="9309" y="290068"/>
                </a:lnTo>
                <a:lnTo>
                  <a:pt x="36410" y="244348"/>
                </a:lnTo>
                <a:lnTo>
                  <a:pt x="80022" y="201040"/>
                </a:lnTo>
                <a:lnTo>
                  <a:pt x="138874" y="160781"/>
                </a:lnTo>
                <a:lnTo>
                  <a:pt x="173621" y="141985"/>
                </a:lnTo>
                <a:lnTo>
                  <a:pt x="211696" y="123951"/>
                </a:lnTo>
                <a:lnTo>
                  <a:pt x="252945" y="107060"/>
                </a:lnTo>
                <a:lnTo>
                  <a:pt x="297218" y="91058"/>
                </a:lnTo>
                <a:lnTo>
                  <a:pt x="344347" y="76200"/>
                </a:lnTo>
                <a:lnTo>
                  <a:pt x="394182" y="62483"/>
                </a:lnTo>
                <a:lnTo>
                  <a:pt x="446557" y="49910"/>
                </a:lnTo>
                <a:lnTo>
                  <a:pt x="501307" y="38734"/>
                </a:lnTo>
                <a:lnTo>
                  <a:pt x="558279" y="28701"/>
                </a:lnTo>
                <a:lnTo>
                  <a:pt x="617321" y="20193"/>
                </a:lnTo>
                <a:lnTo>
                  <a:pt x="678268" y="13080"/>
                </a:lnTo>
                <a:lnTo>
                  <a:pt x="740968" y="7366"/>
                </a:lnTo>
                <a:lnTo>
                  <a:pt x="805243" y="3301"/>
                </a:lnTo>
                <a:lnTo>
                  <a:pt x="870966" y="762"/>
                </a:lnTo>
                <a:lnTo>
                  <a:pt x="937945" y="0"/>
                </a:lnTo>
                <a:lnTo>
                  <a:pt x="1004925" y="762"/>
                </a:lnTo>
                <a:lnTo>
                  <a:pt x="1070673" y="3301"/>
                </a:lnTo>
                <a:lnTo>
                  <a:pt x="1134935" y="7366"/>
                </a:lnTo>
                <a:lnTo>
                  <a:pt x="1197673" y="13080"/>
                </a:lnTo>
                <a:lnTo>
                  <a:pt x="1258506" y="20193"/>
                </a:lnTo>
                <a:lnTo>
                  <a:pt x="1317561" y="28701"/>
                </a:lnTo>
                <a:lnTo>
                  <a:pt x="1374584" y="38734"/>
                </a:lnTo>
                <a:lnTo>
                  <a:pt x="1429321" y="49910"/>
                </a:lnTo>
                <a:lnTo>
                  <a:pt x="1481772" y="62483"/>
                </a:lnTo>
                <a:lnTo>
                  <a:pt x="1531556" y="76200"/>
                </a:lnTo>
                <a:lnTo>
                  <a:pt x="1578673" y="91058"/>
                </a:lnTo>
                <a:lnTo>
                  <a:pt x="1622996" y="107060"/>
                </a:lnTo>
                <a:lnTo>
                  <a:pt x="1664144" y="123951"/>
                </a:lnTo>
                <a:lnTo>
                  <a:pt x="1702244" y="141985"/>
                </a:lnTo>
                <a:lnTo>
                  <a:pt x="1737042" y="160781"/>
                </a:lnTo>
                <a:lnTo>
                  <a:pt x="1795843" y="201040"/>
                </a:lnTo>
                <a:lnTo>
                  <a:pt x="1839531" y="244348"/>
                </a:lnTo>
                <a:lnTo>
                  <a:pt x="1866582" y="290068"/>
                </a:lnTo>
                <a:lnTo>
                  <a:pt x="1875980" y="337947"/>
                </a:lnTo>
                <a:lnTo>
                  <a:pt x="1873567" y="362076"/>
                </a:lnTo>
                <a:lnTo>
                  <a:pt x="1855152" y="408939"/>
                </a:lnTo>
                <a:lnTo>
                  <a:pt x="1819719" y="453516"/>
                </a:lnTo>
                <a:lnTo>
                  <a:pt x="1768284" y="495300"/>
                </a:lnTo>
                <a:lnTo>
                  <a:pt x="1702244" y="534035"/>
                </a:lnTo>
                <a:lnTo>
                  <a:pt x="1664144" y="551941"/>
                </a:lnTo>
                <a:lnTo>
                  <a:pt x="1622996" y="568960"/>
                </a:lnTo>
                <a:lnTo>
                  <a:pt x="1578673" y="584835"/>
                </a:lnTo>
                <a:lnTo>
                  <a:pt x="1531556" y="599821"/>
                </a:lnTo>
                <a:lnTo>
                  <a:pt x="1481772" y="613537"/>
                </a:lnTo>
                <a:lnTo>
                  <a:pt x="1429321" y="625983"/>
                </a:lnTo>
                <a:lnTo>
                  <a:pt x="1374584" y="637286"/>
                </a:lnTo>
                <a:lnTo>
                  <a:pt x="1317561" y="647191"/>
                </a:lnTo>
                <a:lnTo>
                  <a:pt x="1258506" y="655827"/>
                </a:lnTo>
                <a:lnTo>
                  <a:pt x="1197673" y="662939"/>
                </a:lnTo>
                <a:lnTo>
                  <a:pt x="1134935" y="668654"/>
                </a:lnTo>
                <a:lnTo>
                  <a:pt x="1070673" y="672719"/>
                </a:lnTo>
                <a:lnTo>
                  <a:pt x="1004925" y="675259"/>
                </a:lnTo>
                <a:lnTo>
                  <a:pt x="937945" y="676021"/>
                </a:lnTo>
                <a:lnTo>
                  <a:pt x="870966" y="675259"/>
                </a:lnTo>
                <a:lnTo>
                  <a:pt x="805243" y="672719"/>
                </a:lnTo>
                <a:lnTo>
                  <a:pt x="740968" y="668654"/>
                </a:lnTo>
                <a:lnTo>
                  <a:pt x="678268" y="662939"/>
                </a:lnTo>
                <a:lnTo>
                  <a:pt x="617321" y="655827"/>
                </a:lnTo>
                <a:lnTo>
                  <a:pt x="558279" y="647191"/>
                </a:lnTo>
                <a:lnTo>
                  <a:pt x="501307" y="637286"/>
                </a:lnTo>
                <a:lnTo>
                  <a:pt x="446557" y="625983"/>
                </a:lnTo>
                <a:lnTo>
                  <a:pt x="394182" y="613537"/>
                </a:lnTo>
                <a:lnTo>
                  <a:pt x="344347" y="599821"/>
                </a:lnTo>
                <a:lnTo>
                  <a:pt x="297218" y="584835"/>
                </a:lnTo>
                <a:lnTo>
                  <a:pt x="252945" y="568960"/>
                </a:lnTo>
                <a:lnTo>
                  <a:pt x="211696" y="551941"/>
                </a:lnTo>
                <a:lnTo>
                  <a:pt x="173621" y="534035"/>
                </a:lnTo>
                <a:lnTo>
                  <a:pt x="138874" y="515112"/>
                </a:lnTo>
                <a:lnTo>
                  <a:pt x="80022" y="474852"/>
                </a:lnTo>
                <a:lnTo>
                  <a:pt x="36410" y="431546"/>
                </a:lnTo>
                <a:lnTo>
                  <a:pt x="9309" y="385825"/>
                </a:lnTo>
                <a:lnTo>
                  <a:pt x="0" y="337947"/>
                </a:lnTo>
                <a:close/>
              </a:path>
            </a:pathLst>
          </a:custGeom>
          <a:ln w="25400">
            <a:solidFill>
              <a:srgbClr val="8062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612775" y="355028"/>
            <a:ext cx="99314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95">
                <a:latin typeface="Times New Roman"/>
                <a:cs typeface="Times New Roman"/>
              </a:rPr>
              <a:t>HACKSTONE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9062" y="995425"/>
            <a:ext cx="4286250" cy="2305050"/>
          </a:xfrm>
          <a:prstGeom prst="rect">
            <a:avLst/>
          </a:prstGeom>
          <a:ln w="28575">
            <a:solidFill>
              <a:srgbClr val="00AEEE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marL="198755">
              <a:lnSpc>
                <a:spcPct val="100000"/>
              </a:lnSpc>
              <a:spcBef>
                <a:spcPts val="165"/>
              </a:spcBef>
            </a:pPr>
            <a:r>
              <a:rPr dirty="0" sz="1800" spc="-20" b="1">
                <a:solidFill>
                  <a:srgbClr val="00AEEE"/>
                </a:solidFill>
                <a:latin typeface="Times New Roman"/>
                <a:cs typeface="Times New Roman"/>
              </a:rPr>
              <a:t>Technical</a:t>
            </a:r>
            <a:r>
              <a:rPr dirty="0" sz="1800" spc="-50" b="1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00AEEE"/>
                </a:solidFill>
                <a:latin typeface="Times New Roman"/>
                <a:cs typeface="Times New Roman"/>
              </a:rPr>
              <a:t>Feasibility</a:t>
            </a:r>
            <a:r>
              <a:rPr dirty="0" sz="1800" spc="-35" b="1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dirty="0" sz="1800" spc="-50" b="1">
                <a:solidFill>
                  <a:srgbClr val="00AEEE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411480" marR="817244" indent="-286385">
              <a:lnSpc>
                <a:spcPct val="100800"/>
              </a:lnSpc>
              <a:spcBef>
                <a:spcPts val="380"/>
              </a:spcBef>
              <a:buFont typeface="Wingdings"/>
              <a:buChar char=""/>
              <a:tabLst>
                <a:tab pos="411480" algn="l"/>
                <a:tab pos="461645" algn="l"/>
              </a:tabLst>
            </a:pPr>
            <a:r>
              <a:rPr dirty="0" sz="1500">
                <a:latin typeface="Times New Roman"/>
                <a:cs typeface="Times New Roman"/>
              </a:rPr>
              <a:t>	</a:t>
            </a:r>
            <a:r>
              <a:rPr dirty="0" sz="1800" b="1">
                <a:latin typeface="Times New Roman"/>
                <a:cs typeface="Times New Roman"/>
              </a:rPr>
              <a:t>Vision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System :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High </a:t>
            </a:r>
            <a:r>
              <a:rPr dirty="0" sz="1800" spc="-10">
                <a:latin typeface="Times New Roman"/>
                <a:cs typeface="Times New Roman"/>
              </a:rPr>
              <a:t>resolution camera</a:t>
            </a:r>
            <a:endParaRPr sz="1800">
              <a:latin typeface="Times New Roman"/>
              <a:cs typeface="Times New Roman"/>
            </a:endParaRPr>
          </a:p>
          <a:p>
            <a:pPr marL="409575" marR="113030" indent="-285115">
              <a:lnSpc>
                <a:spcPct val="100800"/>
              </a:lnSpc>
              <a:buSzPct val="91666"/>
              <a:buFont typeface="Wingdings"/>
              <a:buChar char=""/>
              <a:tabLst>
                <a:tab pos="410845" algn="l"/>
              </a:tabLst>
            </a:pPr>
            <a:r>
              <a:rPr dirty="0" sz="1800" b="1">
                <a:latin typeface="Times New Roman"/>
                <a:cs typeface="Times New Roman"/>
              </a:rPr>
              <a:t>Affordable</a:t>
            </a:r>
            <a:r>
              <a:rPr dirty="0" sz="1800" spc="-8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Hardware:</a:t>
            </a:r>
            <a:r>
              <a:rPr dirty="0" sz="1800" spc="-100" b="1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Cameras/sensors </a:t>
            </a:r>
            <a:r>
              <a:rPr dirty="0" sz="1800" spc="-10">
                <a:latin typeface="Times New Roman"/>
                <a:cs typeface="Times New Roman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cost-</a:t>
            </a:r>
            <a:r>
              <a:rPr dirty="0" sz="1800">
                <a:latin typeface="Times New Roman"/>
                <a:cs typeface="Times New Roman"/>
              </a:rPr>
              <a:t>effective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easily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available.</a:t>
            </a:r>
            <a:endParaRPr sz="1800">
              <a:latin typeface="Times New Roman"/>
              <a:cs typeface="Times New Roman"/>
            </a:endParaRPr>
          </a:p>
          <a:p>
            <a:pPr marL="410209" marR="299085" indent="-285115">
              <a:lnSpc>
                <a:spcPct val="99100"/>
              </a:lnSpc>
              <a:spcBef>
                <a:spcPts val="35"/>
              </a:spcBef>
              <a:buSzPct val="91666"/>
              <a:buFont typeface="Wingdings"/>
              <a:buChar char=""/>
              <a:tabLst>
                <a:tab pos="411480" algn="l"/>
              </a:tabLst>
            </a:pPr>
            <a:r>
              <a:rPr dirty="0" sz="1800" spc="-20" b="1">
                <a:latin typeface="Times New Roman"/>
                <a:cs typeface="Times New Roman"/>
              </a:rPr>
              <a:t>Cross-</a:t>
            </a:r>
            <a:r>
              <a:rPr dirty="0" sz="1800" b="1">
                <a:latin typeface="Times New Roman"/>
                <a:cs typeface="Times New Roman"/>
              </a:rPr>
              <a:t>Platform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Frontend:</a:t>
            </a:r>
            <a:r>
              <a:rPr dirty="0" sz="1800" spc="-75" b="1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Dashboard </a:t>
            </a:r>
            <a:r>
              <a:rPr dirty="0" sz="1800" spc="-10">
                <a:latin typeface="Times New Roman"/>
                <a:cs typeface="Times New Roman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run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any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browser-</a:t>
            </a:r>
            <a:r>
              <a:rPr dirty="0" sz="1800" spc="-10">
                <a:latin typeface="Times New Roman"/>
                <a:cs typeface="Times New Roman"/>
              </a:rPr>
              <a:t>enabled </a:t>
            </a:r>
            <a:r>
              <a:rPr dirty="0" sz="1800" spc="-10">
                <a:latin typeface="Times New Roman"/>
                <a:cs typeface="Times New Roman"/>
              </a:rPr>
              <a:t>	</a:t>
            </a:r>
            <a:r>
              <a:rPr dirty="0" sz="1800" spc="-20">
                <a:latin typeface="Times New Roman"/>
                <a:cs typeface="Times New Roman"/>
              </a:rPr>
              <a:t>device—</a:t>
            </a:r>
            <a:r>
              <a:rPr dirty="0" sz="1800">
                <a:latin typeface="Times New Roman"/>
                <a:cs typeface="Times New Roman"/>
              </a:rPr>
              <a:t>PCs,</a:t>
            </a:r>
            <a:r>
              <a:rPr dirty="0" sz="1800" spc="-10">
                <a:latin typeface="Times New Roman"/>
                <a:cs typeface="Times New Roman"/>
              </a:rPr>
              <a:t> tablets,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smartphones</a:t>
            </a:r>
            <a:r>
              <a:rPr dirty="0" sz="1550" spc="-10">
                <a:latin typeface="Times New Roman"/>
                <a:cs typeface="Times New Roman"/>
              </a:rPr>
              <a:t>.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529201" y="976312"/>
            <a:ext cx="4238625" cy="5400675"/>
          </a:xfrm>
          <a:prstGeom prst="rect">
            <a:avLst/>
          </a:prstGeom>
          <a:ln w="28575">
            <a:solidFill>
              <a:srgbClr val="00AEEE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 marL="379730" indent="-285115">
              <a:lnSpc>
                <a:spcPct val="100000"/>
              </a:lnSpc>
              <a:spcBef>
                <a:spcPts val="55"/>
              </a:spcBef>
              <a:buFont typeface="Wingdings"/>
              <a:buChar char=""/>
              <a:tabLst>
                <a:tab pos="379730" algn="l"/>
              </a:tabLst>
            </a:pPr>
            <a:r>
              <a:rPr dirty="0" sz="2400" spc="-20" b="1">
                <a:solidFill>
                  <a:srgbClr val="00AEEE"/>
                </a:solidFill>
                <a:latin typeface="Calibri"/>
                <a:cs typeface="Calibri"/>
              </a:rPr>
              <a:t>Graphical</a:t>
            </a:r>
            <a:r>
              <a:rPr dirty="0" sz="2400" spc="-125" b="1">
                <a:solidFill>
                  <a:srgbClr val="00AEEE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AEEE"/>
                </a:solidFill>
                <a:latin typeface="Calibri"/>
                <a:cs typeface="Calibri"/>
              </a:rPr>
              <a:t>Data</a:t>
            </a:r>
            <a:r>
              <a:rPr dirty="0" sz="2400" spc="-50" b="1">
                <a:solidFill>
                  <a:srgbClr val="00AEEE"/>
                </a:solidFill>
                <a:latin typeface="Calibri"/>
                <a:cs typeface="Calibri"/>
              </a:rPr>
              <a:t> 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19062" y="3452812"/>
            <a:ext cx="4295775" cy="2905125"/>
          </a:xfrm>
          <a:prstGeom prst="rect">
            <a:avLst/>
          </a:prstGeom>
          <a:ln w="28575">
            <a:solidFill>
              <a:srgbClr val="00AEEE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marL="352425">
              <a:lnSpc>
                <a:spcPct val="100000"/>
              </a:lnSpc>
              <a:spcBef>
                <a:spcPts val="175"/>
              </a:spcBef>
            </a:pPr>
            <a:r>
              <a:rPr dirty="0" sz="1800" spc="-10" b="1">
                <a:solidFill>
                  <a:srgbClr val="00AEEE"/>
                </a:solidFill>
                <a:latin typeface="Times New Roman"/>
                <a:cs typeface="Times New Roman"/>
              </a:rPr>
              <a:t>Challenges</a:t>
            </a:r>
            <a:r>
              <a:rPr dirty="0" sz="1800" spc="-65" b="1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AEEE"/>
                </a:solidFill>
                <a:latin typeface="Times New Roman"/>
                <a:cs typeface="Times New Roman"/>
              </a:rPr>
              <a:t>and</a:t>
            </a:r>
            <a:r>
              <a:rPr dirty="0" sz="1800" spc="-10" b="1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AEEE"/>
                </a:solidFill>
                <a:latin typeface="Times New Roman"/>
                <a:cs typeface="Times New Roman"/>
              </a:rPr>
              <a:t>Risks</a:t>
            </a:r>
            <a:r>
              <a:rPr dirty="0" sz="1800" spc="-15" b="1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dirty="0" sz="1800" spc="-50" b="1">
                <a:solidFill>
                  <a:srgbClr val="00AEEE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372745" marR="283845" indent="-285115">
              <a:lnSpc>
                <a:spcPts val="2030"/>
              </a:lnSpc>
              <a:spcBef>
                <a:spcPts val="120"/>
              </a:spcBef>
              <a:buFont typeface="Wingdings"/>
              <a:buChar char=""/>
              <a:tabLst>
                <a:tab pos="374015" algn="l"/>
              </a:tabLst>
            </a:pPr>
            <a:r>
              <a:rPr dirty="0" sz="1700" spc="-10" b="1">
                <a:latin typeface="Times New Roman"/>
                <a:cs typeface="Times New Roman"/>
              </a:rPr>
              <a:t>Network</a:t>
            </a:r>
            <a:r>
              <a:rPr dirty="0" sz="1700" spc="-60" b="1">
                <a:latin typeface="Times New Roman"/>
                <a:cs typeface="Times New Roman"/>
              </a:rPr>
              <a:t> </a:t>
            </a:r>
            <a:r>
              <a:rPr dirty="0" sz="1700" spc="-10" b="1">
                <a:latin typeface="Times New Roman"/>
                <a:cs typeface="Times New Roman"/>
              </a:rPr>
              <a:t>Dependency:</a:t>
            </a:r>
            <a:r>
              <a:rPr dirty="0" sz="1700" spc="-45" b="1">
                <a:latin typeface="Times New Roman"/>
                <a:cs typeface="Times New Roman"/>
              </a:rPr>
              <a:t> </a:t>
            </a:r>
            <a:r>
              <a:rPr dirty="0" sz="1700" spc="-20">
                <a:latin typeface="Times New Roman"/>
                <a:cs typeface="Times New Roman"/>
              </a:rPr>
              <a:t>Real-</a:t>
            </a:r>
            <a:r>
              <a:rPr dirty="0" sz="1700">
                <a:latin typeface="Times New Roman"/>
                <a:cs typeface="Times New Roman"/>
              </a:rPr>
              <a:t>time</a:t>
            </a:r>
            <a:r>
              <a:rPr dirty="0" sz="1700" spc="-8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updates </a:t>
            </a:r>
            <a:r>
              <a:rPr dirty="0" sz="1700" spc="-10">
                <a:latin typeface="Times New Roman"/>
                <a:cs typeface="Times New Roman"/>
              </a:rPr>
              <a:t>	</a:t>
            </a: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-5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video</a:t>
            </a:r>
            <a:r>
              <a:rPr dirty="0" sz="1700" spc="-5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streaming</a:t>
            </a:r>
            <a:r>
              <a:rPr dirty="0" sz="1700" spc="-5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may</a:t>
            </a:r>
            <a:r>
              <a:rPr dirty="0" sz="1700" spc="-5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face</a:t>
            </a:r>
            <a:r>
              <a:rPr dirty="0" sz="1700" spc="-9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delays</a:t>
            </a:r>
            <a:r>
              <a:rPr dirty="0" sz="1700" spc="-80">
                <a:latin typeface="Times New Roman"/>
                <a:cs typeface="Times New Roman"/>
              </a:rPr>
              <a:t> </a:t>
            </a:r>
            <a:r>
              <a:rPr dirty="0" sz="1700" spc="-35">
                <a:latin typeface="Times New Roman"/>
                <a:cs typeface="Times New Roman"/>
              </a:rPr>
              <a:t>or </a:t>
            </a:r>
            <a:r>
              <a:rPr dirty="0" sz="1700" spc="-35">
                <a:latin typeface="Times New Roman"/>
                <a:cs typeface="Times New Roman"/>
              </a:rPr>
              <a:t>	</a:t>
            </a:r>
            <a:r>
              <a:rPr dirty="0" sz="1700" spc="-10">
                <a:latin typeface="Times New Roman"/>
                <a:cs typeface="Times New Roman"/>
              </a:rPr>
              <a:t>failures</a:t>
            </a:r>
            <a:r>
              <a:rPr dirty="0" sz="1700" spc="-7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in</a:t>
            </a:r>
            <a:r>
              <a:rPr dirty="0" sz="1700" spc="-1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areas</a:t>
            </a:r>
            <a:r>
              <a:rPr dirty="0" sz="1700" spc="-6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with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unstable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internet 	connectivity.</a:t>
            </a:r>
            <a:endParaRPr sz="1700">
              <a:latin typeface="Times New Roman"/>
              <a:cs typeface="Times New Roman"/>
            </a:endParaRPr>
          </a:p>
          <a:p>
            <a:pPr marL="372745" indent="-285115">
              <a:lnSpc>
                <a:spcPts val="1955"/>
              </a:lnSpc>
              <a:buFont typeface="Wingdings"/>
              <a:buChar char=""/>
              <a:tabLst>
                <a:tab pos="372745" algn="l"/>
              </a:tabLst>
            </a:pPr>
            <a:r>
              <a:rPr dirty="0" sz="1700" spc="-10" b="1">
                <a:latin typeface="Times New Roman"/>
                <a:cs typeface="Times New Roman"/>
              </a:rPr>
              <a:t>Hardware</a:t>
            </a:r>
            <a:r>
              <a:rPr dirty="0" sz="1700" spc="-65" b="1">
                <a:latin typeface="Times New Roman"/>
                <a:cs typeface="Times New Roman"/>
              </a:rPr>
              <a:t> </a:t>
            </a:r>
            <a:r>
              <a:rPr dirty="0" sz="1700" spc="-10" b="1">
                <a:latin typeface="Times New Roman"/>
                <a:cs typeface="Times New Roman"/>
              </a:rPr>
              <a:t>Maintenance:</a:t>
            </a:r>
            <a:r>
              <a:rPr dirty="0" sz="1700" spc="-70" b="1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Camera</a:t>
            </a:r>
            <a:endParaRPr sz="1700">
              <a:latin typeface="Times New Roman"/>
              <a:cs typeface="Times New Roman"/>
            </a:endParaRPr>
          </a:p>
          <a:p>
            <a:pPr marL="374015">
              <a:lnSpc>
                <a:spcPts val="2035"/>
              </a:lnSpc>
              <a:spcBef>
                <a:spcPts val="60"/>
              </a:spcBef>
            </a:pPr>
            <a:r>
              <a:rPr dirty="0" sz="1700" spc="-20">
                <a:latin typeface="Times New Roman"/>
                <a:cs typeface="Times New Roman"/>
              </a:rPr>
              <a:t>calibration,</a:t>
            </a:r>
            <a:r>
              <a:rPr dirty="0" sz="1700" spc="-7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sensor</a:t>
            </a:r>
            <a:r>
              <a:rPr dirty="0" sz="1700" spc="-5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alignment,</a:t>
            </a:r>
            <a:r>
              <a:rPr dirty="0" sz="1700" spc="1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and</a:t>
            </a:r>
            <a:r>
              <a:rPr dirty="0" sz="1700" spc="-95">
                <a:latin typeface="Times New Roman"/>
                <a:cs typeface="Times New Roman"/>
              </a:rPr>
              <a:t> </a:t>
            </a:r>
            <a:r>
              <a:rPr dirty="0" sz="1700" spc="-20">
                <a:latin typeface="Times New Roman"/>
                <a:cs typeface="Times New Roman"/>
              </a:rPr>
              <a:t>wear</a:t>
            </a:r>
            <a:endParaRPr sz="1700">
              <a:latin typeface="Times New Roman"/>
              <a:cs typeface="Times New Roman"/>
            </a:endParaRPr>
          </a:p>
          <a:p>
            <a:pPr marL="374015">
              <a:lnSpc>
                <a:spcPts val="2030"/>
              </a:lnSpc>
            </a:pPr>
            <a:r>
              <a:rPr dirty="0" sz="1700">
                <a:latin typeface="Times New Roman"/>
                <a:cs typeface="Times New Roman"/>
              </a:rPr>
              <a:t>over</a:t>
            </a:r>
            <a:r>
              <a:rPr dirty="0" sz="1700" spc="-8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time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can</a:t>
            </a:r>
            <a:r>
              <a:rPr dirty="0" sz="1700" spc="-6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affect</a:t>
            </a:r>
            <a:r>
              <a:rPr dirty="0" sz="1700" spc="-5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system</a:t>
            </a:r>
            <a:r>
              <a:rPr dirty="0" sz="1700" spc="-9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reliability.</a:t>
            </a:r>
            <a:endParaRPr sz="1700">
              <a:latin typeface="Times New Roman"/>
              <a:cs typeface="Times New Roman"/>
            </a:endParaRPr>
          </a:p>
          <a:p>
            <a:pPr marL="372745" marR="212090" indent="-285115">
              <a:lnSpc>
                <a:spcPts val="2030"/>
              </a:lnSpc>
              <a:spcBef>
                <a:spcPts val="70"/>
              </a:spcBef>
              <a:buFont typeface="Wingdings"/>
              <a:buChar char=""/>
              <a:tabLst>
                <a:tab pos="374015" algn="l"/>
              </a:tabLst>
            </a:pPr>
            <a:r>
              <a:rPr dirty="0" sz="1700" spc="-10" b="1">
                <a:latin typeface="Times New Roman"/>
                <a:cs typeface="Times New Roman"/>
              </a:rPr>
              <a:t>Initial</a:t>
            </a:r>
            <a:r>
              <a:rPr dirty="0" sz="1700" spc="-35" b="1">
                <a:latin typeface="Times New Roman"/>
                <a:cs typeface="Times New Roman"/>
              </a:rPr>
              <a:t> </a:t>
            </a:r>
            <a:r>
              <a:rPr dirty="0" sz="1700" spc="-10" b="1">
                <a:latin typeface="Times New Roman"/>
                <a:cs typeface="Times New Roman"/>
              </a:rPr>
              <a:t>Setup</a:t>
            </a:r>
            <a:r>
              <a:rPr dirty="0" sz="1700" spc="-5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Cost:</a:t>
            </a:r>
            <a:r>
              <a:rPr dirty="0" sz="1700" spc="-40" b="1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Though</a:t>
            </a:r>
            <a:r>
              <a:rPr dirty="0" sz="1700" spc="-10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scalable,</a:t>
            </a:r>
            <a:r>
              <a:rPr dirty="0" sz="1700" spc="-50">
                <a:latin typeface="Times New Roman"/>
                <a:cs typeface="Times New Roman"/>
              </a:rPr>
              <a:t> </a:t>
            </a:r>
            <a:r>
              <a:rPr dirty="0" sz="1700" spc="-25">
                <a:latin typeface="Times New Roman"/>
                <a:cs typeface="Times New Roman"/>
              </a:rPr>
              <a:t>the </a:t>
            </a:r>
            <a:r>
              <a:rPr dirty="0" sz="1700" spc="-25">
                <a:latin typeface="Times New Roman"/>
                <a:cs typeface="Times New Roman"/>
              </a:rPr>
              <a:t>	</a:t>
            </a:r>
            <a:r>
              <a:rPr dirty="0" sz="1700" spc="-20">
                <a:latin typeface="Times New Roman"/>
                <a:cs typeface="Times New Roman"/>
              </a:rPr>
              <a:t>first-</a:t>
            </a:r>
            <a:r>
              <a:rPr dirty="0" sz="1700">
                <a:latin typeface="Times New Roman"/>
                <a:cs typeface="Times New Roman"/>
              </a:rPr>
              <a:t>time</a:t>
            </a:r>
            <a:r>
              <a:rPr dirty="0" sz="1700" spc="-6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investment</a:t>
            </a:r>
            <a:r>
              <a:rPr dirty="0" sz="1700">
                <a:latin typeface="Times New Roman"/>
                <a:cs typeface="Times New Roman"/>
              </a:rPr>
              <a:t> in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 spc="-20">
                <a:latin typeface="Times New Roman"/>
                <a:cs typeface="Times New Roman"/>
              </a:rPr>
              <a:t>hardware</a:t>
            </a:r>
            <a:r>
              <a:rPr dirty="0" sz="1700" spc="-6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-8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setup </a:t>
            </a:r>
            <a:r>
              <a:rPr dirty="0" sz="1700" spc="-10">
                <a:latin typeface="Times New Roman"/>
                <a:cs typeface="Times New Roman"/>
              </a:rPr>
              <a:t>	</a:t>
            </a:r>
            <a:r>
              <a:rPr dirty="0" sz="1700">
                <a:latin typeface="Times New Roman"/>
                <a:cs typeface="Times New Roman"/>
              </a:rPr>
              <a:t>may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be </a:t>
            </a:r>
            <a:r>
              <a:rPr dirty="0" sz="1700" spc="-20">
                <a:latin typeface="Times New Roman"/>
                <a:cs typeface="Times New Roman"/>
              </a:rPr>
              <a:t>significant</a:t>
            </a:r>
            <a:r>
              <a:rPr dirty="0" sz="1700" spc="-8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for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large</a:t>
            </a:r>
            <a:r>
              <a:rPr dirty="0" sz="1700" spc="-7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hospitals.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891651" y="995299"/>
            <a:ext cx="3095625" cy="3305175"/>
          </a:xfrm>
          <a:prstGeom prst="rect">
            <a:avLst/>
          </a:prstGeom>
          <a:ln w="28575">
            <a:solidFill>
              <a:srgbClr val="00AEEE"/>
            </a:solidFill>
          </a:ln>
        </p:spPr>
        <p:txBody>
          <a:bodyPr wrap="square" lIns="0" tIns="15875" rIns="0" bIns="0" rtlCol="0" vert="horz">
            <a:spAutoFit/>
          </a:bodyPr>
          <a:lstStyle/>
          <a:p>
            <a:pPr marL="336550">
              <a:lnSpc>
                <a:spcPct val="100000"/>
              </a:lnSpc>
              <a:spcBef>
                <a:spcPts val="125"/>
              </a:spcBef>
            </a:pPr>
            <a:r>
              <a:rPr dirty="0" sz="1800" b="1">
                <a:solidFill>
                  <a:srgbClr val="00AEEE"/>
                </a:solidFill>
                <a:latin typeface="Times New Roman"/>
                <a:cs typeface="Times New Roman"/>
              </a:rPr>
              <a:t>Solution</a:t>
            </a:r>
            <a:r>
              <a:rPr dirty="0" sz="1800" spc="-55" b="1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AEEE"/>
                </a:solidFill>
                <a:latin typeface="Times New Roman"/>
                <a:cs typeface="Times New Roman"/>
              </a:rPr>
              <a:t>to</a:t>
            </a:r>
            <a:r>
              <a:rPr dirty="0" sz="1800" spc="-35" b="1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00AEEE"/>
                </a:solidFill>
                <a:latin typeface="Times New Roman"/>
                <a:cs typeface="Times New Roman"/>
              </a:rPr>
              <a:t>Challenges:</a:t>
            </a:r>
            <a:endParaRPr sz="1800">
              <a:latin typeface="Times New Roman"/>
              <a:cs typeface="Times New Roman"/>
            </a:endParaRPr>
          </a:p>
          <a:p>
            <a:pPr marL="385445" marR="443230" indent="-287020">
              <a:lnSpc>
                <a:spcPct val="100000"/>
              </a:lnSpc>
              <a:spcBef>
                <a:spcPts val="15"/>
              </a:spcBef>
              <a:buFont typeface="Wingdings"/>
              <a:buChar char=""/>
              <a:tabLst>
                <a:tab pos="385445" algn="l"/>
              </a:tabLst>
            </a:pPr>
            <a:r>
              <a:rPr dirty="0" sz="1500" b="1">
                <a:latin typeface="Times New Roman"/>
                <a:cs typeface="Times New Roman"/>
              </a:rPr>
              <a:t>Model</a:t>
            </a:r>
            <a:r>
              <a:rPr dirty="0" sz="1500" spc="15" b="1">
                <a:latin typeface="Times New Roman"/>
                <a:cs typeface="Times New Roman"/>
              </a:rPr>
              <a:t> </a:t>
            </a:r>
            <a:r>
              <a:rPr dirty="0" sz="1500" spc="-20" b="1">
                <a:latin typeface="Times New Roman"/>
                <a:cs typeface="Times New Roman"/>
              </a:rPr>
              <a:t>Adaptability:</a:t>
            </a:r>
            <a:r>
              <a:rPr dirty="0" sz="1500" spc="-75" b="1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Use </a:t>
            </a:r>
            <a:r>
              <a:rPr dirty="0" sz="1500" spc="-10" b="1">
                <a:latin typeface="Times New Roman"/>
                <a:cs typeface="Times New Roman"/>
              </a:rPr>
              <a:t>continuous</a:t>
            </a:r>
            <a:r>
              <a:rPr dirty="0" sz="1500" spc="-25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learning</a:t>
            </a:r>
            <a:r>
              <a:rPr dirty="0" sz="1500" spc="-70" b="1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or</a:t>
            </a:r>
            <a:r>
              <a:rPr dirty="0" sz="1500" spc="-80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semi- </a:t>
            </a:r>
            <a:r>
              <a:rPr dirty="0" sz="1500" spc="-10">
                <a:latin typeface="Times New Roman"/>
                <a:cs typeface="Times New Roman"/>
              </a:rPr>
              <a:t>supervised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training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to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let</a:t>
            </a:r>
            <a:r>
              <a:rPr dirty="0" sz="1500" spc="-75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the </a:t>
            </a:r>
            <a:r>
              <a:rPr dirty="0" sz="1500">
                <a:latin typeface="Times New Roman"/>
                <a:cs typeface="Times New Roman"/>
              </a:rPr>
              <a:t>model</a:t>
            </a:r>
            <a:r>
              <a:rPr dirty="0" sz="1500" spc="-6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evolve</a:t>
            </a:r>
            <a:r>
              <a:rPr dirty="0" sz="1500" spc="-7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over</a:t>
            </a:r>
            <a:r>
              <a:rPr dirty="0" sz="1500" spc="-6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time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with </a:t>
            </a:r>
            <a:r>
              <a:rPr dirty="0" sz="1500" spc="-10">
                <a:latin typeface="Times New Roman"/>
                <a:cs typeface="Times New Roman"/>
              </a:rPr>
              <a:t>feedback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new</a:t>
            </a:r>
            <a:r>
              <a:rPr dirty="0" sz="1500" spc="-65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data.</a:t>
            </a:r>
            <a:endParaRPr sz="1500">
              <a:latin typeface="Times New Roman"/>
              <a:cs typeface="Times New Roman"/>
            </a:endParaRPr>
          </a:p>
          <a:p>
            <a:pPr marL="385445" marR="173990" indent="-287020">
              <a:lnSpc>
                <a:spcPct val="100000"/>
              </a:lnSpc>
              <a:spcBef>
                <a:spcPts val="15"/>
              </a:spcBef>
              <a:buFont typeface="Wingdings"/>
              <a:buChar char=""/>
              <a:tabLst>
                <a:tab pos="385445" algn="l"/>
              </a:tabLst>
            </a:pPr>
            <a:r>
              <a:rPr dirty="0" sz="1500" spc="-20" b="1">
                <a:latin typeface="Times New Roman"/>
                <a:cs typeface="Times New Roman"/>
              </a:rPr>
              <a:t>Maintenance</a:t>
            </a:r>
            <a:r>
              <a:rPr dirty="0" sz="1500" spc="-50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Protocols:</a:t>
            </a:r>
            <a:r>
              <a:rPr dirty="0" sz="1500" spc="-20" b="1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Set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up </a:t>
            </a:r>
            <a:r>
              <a:rPr dirty="0" sz="1500" spc="-10">
                <a:latin typeface="Times New Roman"/>
                <a:cs typeface="Times New Roman"/>
              </a:rPr>
              <a:t>regular</a:t>
            </a:r>
            <a:r>
              <a:rPr dirty="0" sz="1500" spc="-8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hardware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checks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-95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self- </a:t>
            </a:r>
            <a:r>
              <a:rPr dirty="0" sz="1500" spc="-10">
                <a:latin typeface="Times New Roman"/>
                <a:cs typeface="Times New Roman"/>
              </a:rPr>
              <a:t>diagnostic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routines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for</a:t>
            </a:r>
            <a:r>
              <a:rPr dirty="0" sz="1500" spc="-8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cameras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-7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sensors.</a:t>
            </a:r>
            <a:endParaRPr sz="1500">
              <a:latin typeface="Times New Roman"/>
              <a:cs typeface="Times New Roman"/>
            </a:endParaRPr>
          </a:p>
          <a:p>
            <a:pPr marL="385445" marR="298450" indent="-287020">
              <a:lnSpc>
                <a:spcPct val="100000"/>
              </a:lnSpc>
              <a:spcBef>
                <a:spcPts val="10"/>
              </a:spcBef>
              <a:buFont typeface="Wingdings"/>
              <a:buChar char=""/>
              <a:tabLst>
                <a:tab pos="385445" algn="l"/>
              </a:tabLst>
            </a:pPr>
            <a:r>
              <a:rPr dirty="0" sz="1500" spc="-10" b="1">
                <a:latin typeface="Times New Roman"/>
                <a:cs typeface="Times New Roman"/>
              </a:rPr>
              <a:t>Mobile</a:t>
            </a:r>
            <a:r>
              <a:rPr dirty="0" sz="1500" spc="30" b="1">
                <a:latin typeface="Times New Roman"/>
                <a:cs typeface="Times New Roman"/>
              </a:rPr>
              <a:t> </a:t>
            </a:r>
            <a:r>
              <a:rPr dirty="0" sz="1500" spc="-20" b="1">
                <a:latin typeface="Times New Roman"/>
                <a:cs typeface="Times New Roman"/>
              </a:rPr>
              <a:t>Notifications: </a:t>
            </a:r>
            <a:r>
              <a:rPr dirty="0" sz="1500" spc="-10">
                <a:latin typeface="Times New Roman"/>
                <a:cs typeface="Times New Roman"/>
              </a:rPr>
              <a:t>Integrate </a:t>
            </a:r>
            <a:r>
              <a:rPr dirty="0" sz="1500">
                <a:latin typeface="Times New Roman"/>
                <a:cs typeface="Times New Roman"/>
              </a:rPr>
              <a:t>push</a:t>
            </a:r>
            <a:r>
              <a:rPr dirty="0" sz="1500" spc="-6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notifications</a:t>
            </a:r>
            <a:r>
              <a:rPr dirty="0" sz="1500" spc="-5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through mobile</a:t>
            </a:r>
            <a:r>
              <a:rPr dirty="0" sz="1500" spc="-8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apps</a:t>
            </a:r>
            <a:r>
              <a:rPr dirty="0" sz="1500" spc="-7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for</a:t>
            </a:r>
            <a:r>
              <a:rPr dirty="0" sz="1500" spc="-6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faster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staff </a:t>
            </a:r>
            <a:r>
              <a:rPr dirty="0" sz="1500" spc="-10">
                <a:latin typeface="Times New Roman"/>
                <a:cs typeface="Times New Roman"/>
              </a:rPr>
              <a:t>response.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891651" y="4586287"/>
            <a:ext cx="3095625" cy="1781175"/>
          </a:xfrm>
          <a:prstGeom prst="rect">
            <a:avLst/>
          </a:prstGeom>
          <a:ln w="28575">
            <a:solidFill>
              <a:srgbClr val="00AEEE"/>
            </a:solidFill>
          </a:ln>
        </p:spPr>
        <p:txBody>
          <a:bodyPr wrap="square" lIns="0" tIns="19685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155"/>
              </a:spcBef>
            </a:pPr>
            <a:r>
              <a:rPr dirty="0" sz="1800" b="1">
                <a:solidFill>
                  <a:srgbClr val="00AEEE"/>
                </a:solidFill>
                <a:latin typeface="Times New Roman"/>
                <a:cs typeface="Times New Roman"/>
              </a:rPr>
              <a:t>Scalability</a:t>
            </a:r>
            <a:r>
              <a:rPr dirty="0" sz="1800" spc="-45" b="1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dirty="0" sz="1800" spc="-50" b="1">
                <a:solidFill>
                  <a:srgbClr val="00AEEE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381635" marR="340360" indent="-285750">
              <a:lnSpc>
                <a:spcPct val="99900"/>
              </a:lnSpc>
              <a:spcBef>
                <a:spcPts val="20"/>
              </a:spcBef>
              <a:buFont typeface="Wingdings"/>
              <a:buChar char=""/>
              <a:tabLst>
                <a:tab pos="381635" algn="l"/>
              </a:tabLst>
            </a:pP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system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designed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to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scalable,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allowing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for </a:t>
            </a:r>
            <a:r>
              <a:rPr dirty="0" sz="1800" spc="-10">
                <a:latin typeface="Times New Roman"/>
                <a:cs typeface="Times New Roman"/>
              </a:rPr>
              <a:t>easy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sanitation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prevent </a:t>
            </a:r>
            <a:r>
              <a:rPr dirty="0" sz="2000" spc="-20">
                <a:latin typeface="Times New Roman"/>
                <a:cs typeface="Times New Roman"/>
              </a:rPr>
              <a:t>infections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ensure patient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safety.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82350" y="0"/>
            <a:ext cx="1004887" cy="9952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43425" y="1371600"/>
            <a:ext cx="4076700" cy="4810125"/>
          </a:xfrm>
          <a:prstGeom prst="rect">
            <a:avLst/>
          </a:prstGeom>
        </p:spPr>
      </p:pic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0" b="1">
                <a:solidFill>
                  <a:srgbClr val="FFFFFF"/>
                </a:solidFill>
                <a:latin typeface="Calibri"/>
                <a:cs typeface="Calibri"/>
              </a:rPr>
              <a:t>2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353174"/>
            <a:ext cx="12192000" cy="504825"/>
            <a:chOff x="0" y="6353174"/>
            <a:chExt cx="12192000" cy="50482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72224"/>
              <a:ext cx="12191999" cy="485774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6353174"/>
              <a:ext cx="12192000" cy="504825"/>
            </a:xfrm>
            <a:custGeom>
              <a:avLst/>
              <a:gdLst/>
              <a:ahLst/>
              <a:cxnLst/>
              <a:rect l="l" t="t" r="r" b="b"/>
              <a:pathLst>
                <a:path w="12192000" h="504825">
                  <a:moveTo>
                    <a:pt x="12192000" y="0"/>
                  </a:moveTo>
                  <a:lnTo>
                    <a:pt x="0" y="0"/>
                  </a:lnTo>
                  <a:lnTo>
                    <a:pt x="0" y="504507"/>
                  </a:lnTo>
                  <a:lnTo>
                    <a:pt x="12192000" y="50450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6EC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71501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IMPACT</a:t>
            </a:r>
            <a:r>
              <a:rPr dirty="0" spc="-325"/>
              <a:t> </a:t>
            </a:r>
            <a:r>
              <a:rPr dirty="0"/>
              <a:t>AND</a:t>
            </a:r>
            <a:r>
              <a:rPr dirty="0" spc="60"/>
              <a:t> </a:t>
            </a:r>
            <a:r>
              <a:rPr dirty="0" spc="-10"/>
              <a:t>BENEFITS</a:t>
            </a:r>
          </a:p>
        </p:txBody>
      </p:sp>
      <p:sp>
        <p:nvSpPr>
          <p:cNvPr id="6" name="object 6" descr=""/>
          <p:cNvSpPr/>
          <p:nvPr/>
        </p:nvSpPr>
        <p:spPr>
          <a:xfrm>
            <a:off x="338137" y="252475"/>
            <a:ext cx="2162175" cy="809625"/>
          </a:xfrm>
          <a:custGeom>
            <a:avLst/>
            <a:gdLst/>
            <a:ahLst/>
            <a:cxnLst/>
            <a:rect l="l" t="t" r="r" b="b"/>
            <a:pathLst>
              <a:path w="2162175" h="809625">
                <a:moveTo>
                  <a:pt x="0" y="404622"/>
                </a:moveTo>
                <a:lnTo>
                  <a:pt x="8420" y="353822"/>
                </a:lnTo>
                <a:lnTo>
                  <a:pt x="33007" y="304926"/>
                </a:lnTo>
                <a:lnTo>
                  <a:pt x="72758" y="258318"/>
                </a:lnTo>
                <a:lnTo>
                  <a:pt x="126644" y="214375"/>
                </a:lnTo>
                <a:lnTo>
                  <a:pt x="158572" y="193421"/>
                </a:lnTo>
                <a:lnTo>
                  <a:pt x="193662" y="173354"/>
                </a:lnTo>
                <a:lnTo>
                  <a:pt x="231775" y="154177"/>
                </a:lnTo>
                <a:lnTo>
                  <a:pt x="272783" y="135889"/>
                </a:lnTo>
                <a:lnTo>
                  <a:pt x="316572" y="118490"/>
                </a:lnTo>
                <a:lnTo>
                  <a:pt x="363016" y="102107"/>
                </a:lnTo>
                <a:lnTo>
                  <a:pt x="411975" y="86741"/>
                </a:lnTo>
                <a:lnTo>
                  <a:pt x="463334" y="72390"/>
                </a:lnTo>
                <a:lnTo>
                  <a:pt x="516966" y="59308"/>
                </a:lnTo>
                <a:lnTo>
                  <a:pt x="572731" y="47371"/>
                </a:lnTo>
                <a:lnTo>
                  <a:pt x="630516" y="36575"/>
                </a:lnTo>
                <a:lnTo>
                  <a:pt x="690194" y="27177"/>
                </a:lnTo>
                <a:lnTo>
                  <a:pt x="751636" y="19050"/>
                </a:lnTo>
                <a:lnTo>
                  <a:pt x="814705" y="12319"/>
                </a:lnTo>
                <a:lnTo>
                  <a:pt x="879284" y="6984"/>
                </a:lnTo>
                <a:lnTo>
                  <a:pt x="945197" y="3048"/>
                </a:lnTo>
                <a:lnTo>
                  <a:pt x="1012507" y="762"/>
                </a:lnTo>
                <a:lnTo>
                  <a:pt x="1080833" y="0"/>
                </a:lnTo>
                <a:lnTo>
                  <a:pt x="1149159" y="762"/>
                </a:lnTo>
                <a:lnTo>
                  <a:pt x="1216469" y="3048"/>
                </a:lnTo>
                <a:lnTo>
                  <a:pt x="1282382" y="6984"/>
                </a:lnTo>
                <a:lnTo>
                  <a:pt x="1347025" y="12319"/>
                </a:lnTo>
                <a:lnTo>
                  <a:pt x="1410017" y="19050"/>
                </a:lnTo>
                <a:lnTo>
                  <a:pt x="1471485" y="27177"/>
                </a:lnTo>
                <a:lnTo>
                  <a:pt x="1531175" y="36575"/>
                </a:lnTo>
                <a:lnTo>
                  <a:pt x="1588960" y="47371"/>
                </a:lnTo>
                <a:lnTo>
                  <a:pt x="1644713" y="59308"/>
                </a:lnTo>
                <a:lnTo>
                  <a:pt x="1698434" y="72390"/>
                </a:lnTo>
                <a:lnTo>
                  <a:pt x="1749742" y="86741"/>
                </a:lnTo>
                <a:lnTo>
                  <a:pt x="1798764" y="102107"/>
                </a:lnTo>
                <a:lnTo>
                  <a:pt x="1845119" y="118490"/>
                </a:lnTo>
                <a:lnTo>
                  <a:pt x="1888934" y="135889"/>
                </a:lnTo>
                <a:lnTo>
                  <a:pt x="1929955" y="154177"/>
                </a:lnTo>
                <a:lnTo>
                  <a:pt x="1968055" y="173354"/>
                </a:lnTo>
                <a:lnTo>
                  <a:pt x="2003107" y="193421"/>
                </a:lnTo>
                <a:lnTo>
                  <a:pt x="2035111" y="214375"/>
                </a:lnTo>
                <a:lnTo>
                  <a:pt x="2088959" y="258318"/>
                </a:lnTo>
                <a:lnTo>
                  <a:pt x="2128710" y="304926"/>
                </a:lnTo>
                <a:lnTo>
                  <a:pt x="2153348" y="353822"/>
                </a:lnTo>
                <a:lnTo>
                  <a:pt x="2161730" y="404622"/>
                </a:lnTo>
                <a:lnTo>
                  <a:pt x="2159571" y="430149"/>
                </a:lnTo>
                <a:lnTo>
                  <a:pt x="2142934" y="480060"/>
                </a:lnTo>
                <a:lnTo>
                  <a:pt x="2110676" y="527812"/>
                </a:lnTo>
                <a:lnTo>
                  <a:pt x="2063686" y="573151"/>
                </a:lnTo>
                <a:lnTo>
                  <a:pt x="2003107" y="615696"/>
                </a:lnTo>
                <a:lnTo>
                  <a:pt x="1968055" y="635762"/>
                </a:lnTo>
                <a:lnTo>
                  <a:pt x="1929955" y="654938"/>
                </a:lnTo>
                <a:lnTo>
                  <a:pt x="1888934" y="673353"/>
                </a:lnTo>
                <a:lnTo>
                  <a:pt x="1845119" y="690626"/>
                </a:lnTo>
                <a:lnTo>
                  <a:pt x="1798764" y="707136"/>
                </a:lnTo>
                <a:lnTo>
                  <a:pt x="1749742" y="722376"/>
                </a:lnTo>
                <a:lnTo>
                  <a:pt x="1698434" y="736726"/>
                </a:lnTo>
                <a:lnTo>
                  <a:pt x="1644713" y="749808"/>
                </a:lnTo>
                <a:lnTo>
                  <a:pt x="1588960" y="761746"/>
                </a:lnTo>
                <a:lnTo>
                  <a:pt x="1531175" y="772540"/>
                </a:lnTo>
                <a:lnTo>
                  <a:pt x="1471485" y="781938"/>
                </a:lnTo>
                <a:lnTo>
                  <a:pt x="1410017" y="790066"/>
                </a:lnTo>
                <a:lnTo>
                  <a:pt x="1347025" y="796798"/>
                </a:lnTo>
                <a:lnTo>
                  <a:pt x="1282382" y="802132"/>
                </a:lnTo>
                <a:lnTo>
                  <a:pt x="1216469" y="806069"/>
                </a:lnTo>
                <a:lnTo>
                  <a:pt x="1149159" y="808354"/>
                </a:lnTo>
                <a:lnTo>
                  <a:pt x="1080833" y="809116"/>
                </a:lnTo>
                <a:lnTo>
                  <a:pt x="1012507" y="808354"/>
                </a:lnTo>
                <a:lnTo>
                  <a:pt x="945197" y="806069"/>
                </a:lnTo>
                <a:lnTo>
                  <a:pt x="879284" y="802132"/>
                </a:lnTo>
                <a:lnTo>
                  <a:pt x="814705" y="796798"/>
                </a:lnTo>
                <a:lnTo>
                  <a:pt x="751636" y="790066"/>
                </a:lnTo>
                <a:lnTo>
                  <a:pt x="690194" y="781938"/>
                </a:lnTo>
                <a:lnTo>
                  <a:pt x="630516" y="772540"/>
                </a:lnTo>
                <a:lnTo>
                  <a:pt x="572731" y="761746"/>
                </a:lnTo>
                <a:lnTo>
                  <a:pt x="516966" y="749808"/>
                </a:lnTo>
                <a:lnTo>
                  <a:pt x="463334" y="736726"/>
                </a:lnTo>
                <a:lnTo>
                  <a:pt x="411975" y="722376"/>
                </a:lnTo>
                <a:lnTo>
                  <a:pt x="363016" y="707136"/>
                </a:lnTo>
                <a:lnTo>
                  <a:pt x="316572" y="690626"/>
                </a:lnTo>
                <a:lnTo>
                  <a:pt x="272783" y="673353"/>
                </a:lnTo>
                <a:lnTo>
                  <a:pt x="231775" y="654938"/>
                </a:lnTo>
                <a:lnTo>
                  <a:pt x="193662" y="635762"/>
                </a:lnTo>
                <a:lnTo>
                  <a:pt x="158572" y="615696"/>
                </a:lnTo>
                <a:lnTo>
                  <a:pt x="126644" y="594740"/>
                </a:lnTo>
                <a:lnTo>
                  <a:pt x="72758" y="550799"/>
                </a:lnTo>
                <a:lnTo>
                  <a:pt x="33007" y="504189"/>
                </a:lnTo>
                <a:lnTo>
                  <a:pt x="8420" y="455422"/>
                </a:lnTo>
                <a:lnTo>
                  <a:pt x="0" y="404622"/>
                </a:lnTo>
                <a:close/>
              </a:path>
            </a:pathLst>
          </a:custGeom>
          <a:ln w="25400">
            <a:solidFill>
              <a:srgbClr val="8062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779780" y="513397"/>
            <a:ext cx="112966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85">
                <a:latin typeface="Times New Roman"/>
                <a:cs typeface="Times New Roman"/>
              </a:rPr>
              <a:t>HACKSTONE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357187" y="1204887"/>
            <a:ext cx="5162550" cy="5048250"/>
          </a:xfrm>
          <a:custGeom>
            <a:avLst/>
            <a:gdLst/>
            <a:ahLst/>
            <a:cxnLst/>
            <a:rect l="l" t="t" r="r" b="b"/>
            <a:pathLst>
              <a:path w="5162550" h="5048250">
                <a:moveTo>
                  <a:pt x="0" y="5047741"/>
                </a:moveTo>
                <a:lnTo>
                  <a:pt x="5162550" y="5047741"/>
                </a:lnTo>
                <a:lnTo>
                  <a:pt x="5162550" y="0"/>
                </a:lnTo>
                <a:lnTo>
                  <a:pt x="0" y="0"/>
                </a:lnTo>
                <a:lnTo>
                  <a:pt x="0" y="5047741"/>
                </a:lnTo>
                <a:close/>
              </a:path>
            </a:pathLst>
          </a:custGeom>
          <a:ln w="28575">
            <a:solidFill>
              <a:srgbClr val="00AE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408305" y="1220787"/>
            <a:ext cx="5024755" cy="190690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298450" marR="160020" indent="-285750">
              <a:lnSpc>
                <a:spcPct val="100899"/>
              </a:lnSpc>
              <a:spcBef>
                <a:spcPts val="80"/>
              </a:spcBef>
              <a:buFont typeface="Wingdings"/>
              <a:buChar char=""/>
              <a:tabLst>
                <a:tab pos="298450" algn="l"/>
              </a:tabLst>
            </a:pPr>
            <a:r>
              <a:rPr dirty="0" sz="1800" b="1">
                <a:solidFill>
                  <a:srgbClr val="00AEEE"/>
                </a:solidFill>
                <a:latin typeface="Times New Roman"/>
                <a:cs typeface="Times New Roman"/>
              </a:rPr>
              <a:t>Social</a:t>
            </a:r>
            <a:r>
              <a:rPr dirty="0" sz="1800" spc="-85" b="1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AEEE"/>
                </a:solidFill>
                <a:latin typeface="Times New Roman"/>
                <a:cs typeface="Times New Roman"/>
              </a:rPr>
              <a:t>Benefits</a:t>
            </a:r>
            <a:r>
              <a:rPr dirty="0" sz="1800" spc="-25" b="1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AEEE"/>
                </a:solidFill>
                <a:latin typeface="Times New Roman"/>
                <a:cs typeface="Times New Roman"/>
              </a:rPr>
              <a:t>:</a:t>
            </a:r>
            <a:r>
              <a:rPr dirty="0" sz="1800" spc="-50" b="1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dirty="0" sz="1800" spc="-45">
                <a:latin typeface="Times New Roman"/>
                <a:cs typeface="Times New Roman"/>
              </a:rPr>
              <a:t>It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builds</a:t>
            </a:r>
            <a:r>
              <a:rPr dirty="0" sz="1800" spc="-16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public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 spc="-55">
                <a:latin typeface="Times New Roman"/>
                <a:cs typeface="Times New Roman"/>
              </a:rPr>
              <a:t>trust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 spc="-65">
                <a:latin typeface="Times New Roman"/>
                <a:cs typeface="Times New Roman"/>
              </a:rPr>
              <a:t>in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healthcare </a:t>
            </a:r>
            <a:r>
              <a:rPr dirty="0" sz="1800" spc="-60">
                <a:latin typeface="Times New Roman"/>
                <a:cs typeface="Times New Roman"/>
              </a:rPr>
              <a:t>environments</a:t>
            </a:r>
            <a:r>
              <a:rPr dirty="0" sz="1800" spc="-165">
                <a:latin typeface="Times New Roman"/>
                <a:cs typeface="Times New Roman"/>
              </a:rPr>
              <a:t> </a:t>
            </a:r>
            <a:r>
              <a:rPr dirty="0" sz="1800" spc="-40">
                <a:latin typeface="Times New Roman"/>
                <a:cs typeface="Times New Roman"/>
              </a:rPr>
              <a:t>while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 spc="-55">
                <a:latin typeface="Times New Roman"/>
                <a:cs typeface="Times New Roman"/>
              </a:rPr>
              <a:t>easing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the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 spc="-60">
                <a:latin typeface="Times New Roman"/>
                <a:cs typeface="Times New Roman"/>
              </a:rPr>
              <a:t>burden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45">
                <a:latin typeface="Times New Roman"/>
                <a:cs typeface="Times New Roman"/>
              </a:rPr>
              <a:t>on</a:t>
            </a:r>
            <a:r>
              <a:rPr dirty="0" sz="1800" spc="-12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overworked cleaning</a:t>
            </a:r>
            <a:r>
              <a:rPr dirty="0" sz="1800" spc="-1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staff.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Clr>
                <a:srgbClr val="00AEEE"/>
              </a:buClr>
              <a:buFont typeface="Wingdings"/>
              <a:buChar char=""/>
            </a:pPr>
            <a:endParaRPr sz="1800">
              <a:latin typeface="Times New Roman"/>
              <a:cs typeface="Times New Roman"/>
            </a:endParaRPr>
          </a:p>
          <a:p>
            <a:pPr algn="just" marL="298450" marR="5080" indent="-285750">
              <a:lnSpc>
                <a:spcPct val="103499"/>
              </a:lnSpc>
              <a:buFont typeface="Wingdings"/>
              <a:buChar char=""/>
              <a:tabLst>
                <a:tab pos="298450" algn="l"/>
              </a:tabLst>
            </a:pPr>
            <a:r>
              <a:rPr dirty="0" sz="1800" b="1">
                <a:solidFill>
                  <a:srgbClr val="00AEEE"/>
                </a:solidFill>
                <a:latin typeface="Times New Roman"/>
                <a:cs typeface="Times New Roman"/>
              </a:rPr>
              <a:t>Economic</a:t>
            </a:r>
            <a:r>
              <a:rPr dirty="0" sz="1800" spc="445" b="1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AEEE"/>
                </a:solidFill>
                <a:latin typeface="Times New Roman"/>
                <a:cs typeface="Times New Roman"/>
              </a:rPr>
              <a:t>Benefits</a:t>
            </a:r>
            <a:r>
              <a:rPr dirty="0" sz="1800" spc="25" b="1">
                <a:solidFill>
                  <a:srgbClr val="00AEEE"/>
                </a:solidFill>
                <a:latin typeface="Times New Roman"/>
                <a:cs typeface="Times New Roman"/>
              </a:rPr>
              <a:t>  </a:t>
            </a:r>
            <a:r>
              <a:rPr dirty="0" sz="1550" b="1">
                <a:solidFill>
                  <a:srgbClr val="00AEEE"/>
                </a:solidFill>
                <a:latin typeface="Times New Roman"/>
                <a:cs typeface="Times New Roman"/>
              </a:rPr>
              <a:t>:</a:t>
            </a:r>
            <a:r>
              <a:rPr dirty="0" sz="1550" spc="450" b="1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It</a:t>
            </a:r>
            <a:r>
              <a:rPr dirty="0" sz="1550" spc="41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also</a:t>
            </a:r>
            <a:r>
              <a:rPr dirty="0" sz="1550" spc="41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helps</a:t>
            </a:r>
            <a:r>
              <a:rPr dirty="0" sz="1550" spc="38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prevent</a:t>
            </a:r>
            <a:r>
              <a:rPr dirty="0" sz="1550" spc="445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hospital- </a:t>
            </a:r>
            <a:r>
              <a:rPr dirty="0" sz="1550">
                <a:latin typeface="Times New Roman"/>
                <a:cs typeface="Times New Roman"/>
              </a:rPr>
              <a:t>acquired</a:t>
            </a:r>
            <a:r>
              <a:rPr dirty="0" sz="1550" spc="7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infections,</a:t>
            </a:r>
            <a:r>
              <a:rPr dirty="0" sz="1550" spc="13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lowering</a:t>
            </a:r>
            <a:r>
              <a:rPr dirty="0" sz="1550" spc="12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treatment</a:t>
            </a:r>
            <a:r>
              <a:rPr dirty="0" sz="1550" spc="14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costs</a:t>
            </a:r>
            <a:r>
              <a:rPr dirty="0" sz="1550" spc="12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and</a:t>
            </a:r>
            <a:r>
              <a:rPr dirty="0" sz="1550" spc="80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potential </a:t>
            </a:r>
            <a:r>
              <a:rPr dirty="0" sz="1550">
                <a:latin typeface="Times New Roman"/>
                <a:cs typeface="Times New Roman"/>
              </a:rPr>
              <a:t>legal</a:t>
            </a:r>
            <a:r>
              <a:rPr dirty="0" sz="1550" spc="-45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liabilities.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08305" y="3338512"/>
            <a:ext cx="4992370" cy="85344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298450" marR="5080" indent="-285750">
              <a:lnSpc>
                <a:spcPct val="100800"/>
              </a:lnSpc>
              <a:spcBef>
                <a:spcPts val="85"/>
              </a:spcBef>
              <a:buFont typeface="Wingdings"/>
              <a:buChar char=""/>
              <a:tabLst>
                <a:tab pos="298450" algn="l"/>
              </a:tabLst>
            </a:pPr>
            <a:r>
              <a:rPr dirty="0" sz="1800" b="1">
                <a:solidFill>
                  <a:srgbClr val="00AEEE"/>
                </a:solidFill>
                <a:latin typeface="Times New Roman"/>
                <a:cs typeface="Times New Roman"/>
              </a:rPr>
              <a:t>Access</a:t>
            </a:r>
            <a:r>
              <a:rPr dirty="0" sz="1800" spc="-75" b="1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AEEE"/>
                </a:solidFill>
                <a:latin typeface="Times New Roman"/>
                <a:cs typeface="Times New Roman"/>
              </a:rPr>
              <a:t>to</a:t>
            </a:r>
            <a:r>
              <a:rPr dirty="0" sz="1800" spc="-45" b="1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AEEE"/>
                </a:solidFill>
                <a:latin typeface="Times New Roman"/>
                <a:cs typeface="Times New Roman"/>
              </a:rPr>
              <a:t>Opportunities:</a:t>
            </a:r>
            <a:r>
              <a:rPr dirty="0" sz="1800" spc="-30" b="1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This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solution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45">
                <a:latin typeface="Times New Roman"/>
                <a:cs typeface="Times New Roman"/>
              </a:rPr>
              <a:t>opens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doors </a:t>
            </a:r>
            <a:r>
              <a:rPr dirty="0" sz="1800" spc="-25">
                <a:latin typeface="Times New Roman"/>
                <a:cs typeface="Times New Roman"/>
              </a:rPr>
              <a:t>for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-50" b="1">
                <a:latin typeface="Times New Roman"/>
                <a:cs typeface="Times New Roman"/>
              </a:rPr>
              <a:t>tech-</a:t>
            </a:r>
            <a:r>
              <a:rPr dirty="0" sz="1800" spc="-35" b="1">
                <a:latin typeface="Times New Roman"/>
                <a:cs typeface="Times New Roman"/>
              </a:rPr>
              <a:t>driven</a:t>
            </a:r>
            <a:r>
              <a:rPr dirty="0" sz="1800" spc="-85" b="1">
                <a:latin typeface="Times New Roman"/>
                <a:cs typeface="Times New Roman"/>
              </a:rPr>
              <a:t> </a:t>
            </a:r>
            <a:r>
              <a:rPr dirty="0" sz="1800" spc="-35" b="1">
                <a:latin typeface="Times New Roman"/>
                <a:cs typeface="Times New Roman"/>
              </a:rPr>
              <a:t>roles</a:t>
            </a:r>
            <a:r>
              <a:rPr dirty="0" sz="1800" spc="-95" b="1">
                <a:latin typeface="Times New Roman"/>
                <a:cs typeface="Times New Roman"/>
              </a:rPr>
              <a:t> </a:t>
            </a:r>
            <a:r>
              <a:rPr dirty="0" sz="1800" spc="-30" b="1">
                <a:latin typeface="Times New Roman"/>
                <a:cs typeface="Times New Roman"/>
              </a:rPr>
              <a:t>in</a:t>
            </a:r>
            <a:r>
              <a:rPr dirty="0" sz="1800" spc="-90" b="1">
                <a:latin typeface="Times New Roman"/>
                <a:cs typeface="Times New Roman"/>
              </a:rPr>
              <a:t> </a:t>
            </a:r>
            <a:r>
              <a:rPr dirty="0" sz="1800" spc="-40" b="1">
                <a:latin typeface="Times New Roman"/>
                <a:cs typeface="Times New Roman"/>
              </a:rPr>
              <a:t>healthcare</a:t>
            </a:r>
            <a:r>
              <a:rPr dirty="0" sz="1800" spc="-40">
                <a:latin typeface="Times New Roman"/>
                <a:cs typeface="Times New Roman"/>
              </a:rPr>
              <a:t>,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such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AI </a:t>
            </a:r>
            <a:r>
              <a:rPr dirty="0" sz="1800" spc="-40">
                <a:latin typeface="Times New Roman"/>
                <a:cs typeface="Times New Roman"/>
              </a:rPr>
              <a:t>maintenance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and</a:t>
            </a:r>
            <a:r>
              <a:rPr dirty="0" sz="1800" spc="-14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hygiene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analytics.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08305" y="4444682"/>
            <a:ext cx="4620895" cy="19411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8450" marR="5080" indent="-285750">
              <a:lnSpc>
                <a:spcPct val="99700"/>
              </a:lnSpc>
              <a:spcBef>
                <a:spcPts val="105"/>
              </a:spcBef>
              <a:buFont typeface="Wingdings"/>
              <a:buChar char=""/>
              <a:tabLst>
                <a:tab pos="298450" algn="l"/>
              </a:tabLst>
            </a:pPr>
            <a:r>
              <a:rPr dirty="0" sz="1800" spc="-10" b="1">
                <a:solidFill>
                  <a:srgbClr val="00AEEE"/>
                </a:solidFill>
                <a:latin typeface="Times New Roman"/>
                <a:cs typeface="Times New Roman"/>
              </a:rPr>
              <a:t>Environmental</a:t>
            </a:r>
            <a:r>
              <a:rPr dirty="0" sz="1800" spc="-100" b="1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AEEE"/>
                </a:solidFill>
                <a:latin typeface="Times New Roman"/>
                <a:cs typeface="Times New Roman"/>
              </a:rPr>
              <a:t>Benefits:</a:t>
            </a:r>
            <a:r>
              <a:rPr dirty="0" sz="1800" spc="-30" b="1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Efficient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monitoring </a:t>
            </a:r>
            <a:r>
              <a:rPr dirty="0" sz="1800">
                <a:latin typeface="Times New Roman"/>
                <a:cs typeface="Times New Roman"/>
              </a:rPr>
              <a:t>also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supports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sustainable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resource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use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and </a:t>
            </a:r>
            <a:r>
              <a:rPr dirty="0" sz="1800">
                <a:latin typeface="Times New Roman"/>
                <a:cs typeface="Times New Roman"/>
              </a:rPr>
              <a:t>reduces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unnecessary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energy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water </a:t>
            </a:r>
            <a:r>
              <a:rPr dirty="0" sz="1800">
                <a:latin typeface="Times New Roman"/>
                <a:cs typeface="Times New Roman"/>
              </a:rPr>
              <a:t>consumption.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Also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ensuring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timely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and </a:t>
            </a:r>
            <a:r>
              <a:rPr dirty="0" sz="1800">
                <a:latin typeface="Times New Roman"/>
                <a:cs typeface="Times New Roman"/>
              </a:rPr>
              <a:t>targeted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cleaning,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system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helps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reduce </a:t>
            </a:r>
            <a:r>
              <a:rPr dirty="0" sz="1800" b="1">
                <a:latin typeface="Times New Roman"/>
                <a:cs typeface="Times New Roman"/>
              </a:rPr>
              <a:t>overuse of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sanitizers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3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disinfectants</a:t>
            </a:r>
            <a:r>
              <a:rPr dirty="0" sz="1800" spc="-10">
                <a:latin typeface="Times New Roman"/>
                <a:cs typeface="Times New Roman"/>
              </a:rPr>
              <a:t>, </a:t>
            </a:r>
            <a:r>
              <a:rPr dirty="0" sz="1800">
                <a:latin typeface="Times New Roman"/>
                <a:cs typeface="Times New Roman"/>
              </a:rPr>
              <a:t>minimizing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chemical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waste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757926" y="3224212"/>
            <a:ext cx="6305550" cy="3028950"/>
          </a:xfrm>
          <a:prstGeom prst="rect">
            <a:avLst/>
          </a:prstGeom>
          <a:ln w="28575">
            <a:solidFill>
              <a:srgbClr val="00AEEE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 marL="202565">
              <a:lnSpc>
                <a:spcPts val="2020"/>
              </a:lnSpc>
              <a:spcBef>
                <a:spcPts val="160"/>
              </a:spcBef>
            </a:pPr>
            <a:r>
              <a:rPr dirty="0" sz="1700" spc="-10" b="1">
                <a:solidFill>
                  <a:srgbClr val="00AEEE"/>
                </a:solidFill>
                <a:latin typeface="Times New Roman"/>
                <a:cs typeface="Times New Roman"/>
              </a:rPr>
              <a:t>FUTURE</a:t>
            </a:r>
            <a:r>
              <a:rPr dirty="0" sz="1700" spc="-85" b="1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dirty="0" sz="1700" spc="-10" b="1">
                <a:solidFill>
                  <a:srgbClr val="00AEEE"/>
                </a:solidFill>
                <a:latin typeface="Times New Roman"/>
                <a:cs typeface="Times New Roman"/>
              </a:rPr>
              <a:t>PROSPECTS</a:t>
            </a:r>
            <a:r>
              <a:rPr dirty="0" sz="1700" spc="-30" b="1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dirty="0" sz="1700" spc="-50" b="1">
                <a:solidFill>
                  <a:srgbClr val="00AEEE"/>
                </a:solidFill>
                <a:latin typeface="Times New Roman"/>
                <a:cs typeface="Times New Roman"/>
              </a:rPr>
              <a:t>:</a:t>
            </a:r>
            <a:endParaRPr sz="1700">
              <a:latin typeface="Times New Roman"/>
              <a:cs typeface="Times New Roman"/>
            </a:endParaRPr>
          </a:p>
          <a:p>
            <a:pPr marL="374650" marR="715010" indent="-287020">
              <a:lnSpc>
                <a:spcPts val="2180"/>
              </a:lnSpc>
              <a:spcBef>
                <a:spcPts val="35"/>
              </a:spcBef>
              <a:buFont typeface="Wingdings"/>
              <a:buChar char=""/>
              <a:tabLst>
                <a:tab pos="374650" algn="l"/>
              </a:tabLst>
            </a:pPr>
            <a:r>
              <a:rPr dirty="0" sz="1800" spc="-20" b="1">
                <a:latin typeface="Times New Roman"/>
                <a:cs typeface="Times New Roman"/>
              </a:rPr>
              <a:t>Multi-</a:t>
            </a:r>
            <a:r>
              <a:rPr dirty="0" sz="1800" spc="-10" b="1">
                <a:latin typeface="Times New Roman"/>
                <a:cs typeface="Times New Roman"/>
              </a:rPr>
              <a:t>Environment</a:t>
            </a:r>
            <a:r>
              <a:rPr dirty="0" sz="1800" spc="-114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Deployment:</a:t>
            </a:r>
            <a:r>
              <a:rPr dirty="0" sz="1800" spc="-8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While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initially designed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hospitals,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system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adapted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to </a:t>
            </a:r>
            <a:r>
              <a:rPr dirty="0" sz="1800">
                <a:latin typeface="Times New Roman"/>
                <a:cs typeface="Times New Roman"/>
              </a:rPr>
              <a:t>schools,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airports,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gyms,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corporate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offices,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other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high-</a:t>
            </a:r>
            <a:endParaRPr sz="1800">
              <a:latin typeface="Times New Roman"/>
              <a:cs typeface="Times New Roman"/>
            </a:endParaRPr>
          </a:p>
          <a:p>
            <a:pPr marL="374650">
              <a:lnSpc>
                <a:spcPts val="2100"/>
              </a:lnSpc>
            </a:pPr>
            <a:r>
              <a:rPr dirty="0" sz="1800" spc="-10">
                <a:latin typeface="Times New Roman"/>
                <a:cs typeface="Times New Roman"/>
              </a:rPr>
              <a:t>footfall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areas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where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cleanliness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assurance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critical..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339090" indent="-343535">
              <a:lnSpc>
                <a:spcPct val="100800"/>
              </a:lnSpc>
              <a:buFont typeface="Wingdings"/>
              <a:buChar char=""/>
              <a:tabLst>
                <a:tab pos="339090" algn="l"/>
                <a:tab pos="394970" algn="l"/>
              </a:tabLst>
            </a:pP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b="1">
                <a:latin typeface="Times New Roman"/>
                <a:cs typeface="Times New Roman"/>
              </a:rPr>
              <a:t>Infection</a:t>
            </a:r>
            <a:r>
              <a:rPr dirty="0" sz="1800" spc="-8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Risk</a:t>
            </a:r>
            <a:r>
              <a:rPr dirty="0" sz="1800" spc="-7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Mapping:</a:t>
            </a:r>
            <a:r>
              <a:rPr dirty="0" sz="1800" spc="-7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correlating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missed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cleanings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with </a:t>
            </a:r>
            <a:r>
              <a:rPr dirty="0" sz="1800" spc="-10">
                <a:latin typeface="Times New Roman"/>
                <a:cs typeface="Times New Roman"/>
              </a:rPr>
              <a:t>infection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incidents,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system</a:t>
            </a:r>
            <a:r>
              <a:rPr dirty="0" sz="1800" spc="-10">
                <a:latin typeface="Times New Roman"/>
                <a:cs typeface="Times New Roman"/>
              </a:rPr>
              <a:t> could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generate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">
                <a:latin typeface="Times New Roman"/>
                <a:cs typeface="Times New Roman"/>
              </a:rPr>
              <a:t> heatmap</a:t>
            </a:r>
            <a:r>
              <a:rPr dirty="0" sz="1800" spc="-25">
                <a:latin typeface="Times New Roman"/>
                <a:cs typeface="Times New Roman"/>
              </a:rPr>
              <a:t> of </a:t>
            </a:r>
            <a:r>
              <a:rPr dirty="0" sz="1800">
                <a:latin typeface="Times New Roman"/>
                <a:cs typeface="Times New Roman"/>
              </a:rPr>
              <a:t>hygiene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risks,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aiding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infection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control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teams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strategic planning.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58501" y="0"/>
            <a:ext cx="928735" cy="938244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53100" y="1200150"/>
            <a:ext cx="6181725" cy="1857375"/>
          </a:xfrm>
          <a:prstGeom prst="rect">
            <a:avLst/>
          </a:prstGeom>
        </p:spPr>
      </p:pic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0" b="1">
                <a:solidFill>
                  <a:srgbClr val="FFFFFF"/>
                </a:solidFill>
                <a:latin typeface="Calibri"/>
                <a:cs typeface="Calibri"/>
              </a:rPr>
              <a:t>5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392430" marR="444500" indent="-343535">
              <a:lnSpc>
                <a:spcPct val="100800"/>
              </a:lnSpc>
              <a:spcBef>
                <a:spcPts val="85"/>
              </a:spcBef>
              <a:buFont typeface="Wingdings"/>
              <a:buChar char=""/>
              <a:tabLst>
                <a:tab pos="392430" algn="l"/>
              </a:tabLst>
            </a:pPr>
            <a:r>
              <a:rPr dirty="0"/>
              <a:t>Studies on</a:t>
            </a:r>
            <a:r>
              <a:rPr dirty="0" spc="-30"/>
              <a:t> </a:t>
            </a:r>
            <a:r>
              <a:rPr dirty="0"/>
              <a:t>AI</a:t>
            </a:r>
            <a:r>
              <a:rPr dirty="0" spc="-30"/>
              <a:t> </a:t>
            </a:r>
            <a:r>
              <a:rPr dirty="0"/>
              <a:t>for</a:t>
            </a:r>
            <a:r>
              <a:rPr dirty="0" spc="-25"/>
              <a:t> </a:t>
            </a:r>
            <a:r>
              <a:rPr dirty="0"/>
              <a:t>hygiene</a:t>
            </a:r>
            <a:r>
              <a:rPr dirty="0" spc="-15"/>
              <a:t> </a:t>
            </a:r>
            <a:r>
              <a:rPr dirty="0"/>
              <a:t>compliance</a:t>
            </a:r>
            <a:r>
              <a:rPr dirty="0" spc="-10"/>
              <a:t> </a:t>
            </a:r>
            <a:r>
              <a:rPr dirty="0"/>
              <a:t>in</a:t>
            </a:r>
            <a:r>
              <a:rPr dirty="0" spc="-25"/>
              <a:t> </a:t>
            </a:r>
            <a:r>
              <a:rPr dirty="0" spc="-10"/>
              <a:t>healthcare settings</a:t>
            </a:r>
          </a:p>
          <a:p>
            <a:pPr marL="392430" marR="69850" indent="-343535">
              <a:lnSpc>
                <a:spcPct val="101000"/>
              </a:lnSpc>
              <a:spcBef>
                <a:spcPts val="595"/>
              </a:spcBef>
              <a:buFont typeface="Wingdings"/>
              <a:buChar char=""/>
              <a:tabLst>
                <a:tab pos="392430" algn="l"/>
              </a:tabLst>
            </a:pPr>
            <a:r>
              <a:rPr dirty="0"/>
              <a:t>Research</a:t>
            </a:r>
            <a:r>
              <a:rPr dirty="0" spc="-30"/>
              <a:t> </a:t>
            </a:r>
            <a:r>
              <a:rPr dirty="0"/>
              <a:t>on</a:t>
            </a:r>
            <a:r>
              <a:rPr dirty="0" spc="-20"/>
              <a:t> </a:t>
            </a:r>
            <a:r>
              <a:rPr dirty="0"/>
              <a:t>infection</a:t>
            </a:r>
            <a:r>
              <a:rPr dirty="0" spc="-20"/>
              <a:t> </a:t>
            </a:r>
            <a:r>
              <a:rPr dirty="0"/>
              <a:t>control</a:t>
            </a:r>
            <a:r>
              <a:rPr dirty="0" spc="-70"/>
              <a:t> </a:t>
            </a:r>
            <a:r>
              <a:rPr dirty="0"/>
              <a:t>protocols</a:t>
            </a:r>
            <a:r>
              <a:rPr dirty="0" spc="2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 spc="-10"/>
              <a:t>automation benefits</a:t>
            </a:r>
          </a:p>
          <a:p>
            <a:pPr marL="392430" marR="311150" indent="-343535">
              <a:lnSpc>
                <a:spcPct val="100800"/>
              </a:lnSpc>
              <a:spcBef>
                <a:spcPts val="525"/>
              </a:spcBef>
              <a:buFont typeface="Wingdings"/>
              <a:buChar char=""/>
              <a:tabLst>
                <a:tab pos="392430" algn="l"/>
              </a:tabLst>
            </a:pPr>
            <a:r>
              <a:rPr dirty="0"/>
              <a:t>Case</a:t>
            </a:r>
            <a:r>
              <a:rPr dirty="0" spc="-10"/>
              <a:t> </a:t>
            </a:r>
            <a:r>
              <a:rPr dirty="0"/>
              <a:t>examples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AI</a:t>
            </a:r>
            <a:r>
              <a:rPr dirty="0" spc="-20"/>
              <a:t> </a:t>
            </a:r>
            <a:r>
              <a:rPr dirty="0"/>
              <a:t>deployment improving</a:t>
            </a:r>
            <a:r>
              <a:rPr dirty="0" spc="-15"/>
              <a:t> </a:t>
            </a:r>
            <a:r>
              <a:rPr dirty="0" spc="-10"/>
              <a:t>hospital safety</a:t>
            </a:r>
          </a:p>
          <a:p>
            <a:pPr marL="392430" marR="146050" indent="-343535">
              <a:lnSpc>
                <a:spcPct val="100800"/>
              </a:lnSpc>
              <a:spcBef>
                <a:spcPts val="605"/>
              </a:spcBef>
              <a:buFont typeface="Wingdings"/>
              <a:buChar char=""/>
              <a:tabLst>
                <a:tab pos="392430" algn="l"/>
              </a:tabLst>
            </a:pPr>
            <a:r>
              <a:rPr dirty="0"/>
              <a:t>Technical</a:t>
            </a:r>
            <a:r>
              <a:rPr dirty="0" spc="-5"/>
              <a:t> </a:t>
            </a:r>
            <a:r>
              <a:rPr dirty="0"/>
              <a:t>papers</a:t>
            </a:r>
            <a:r>
              <a:rPr dirty="0" spc="-45"/>
              <a:t> </a:t>
            </a:r>
            <a:r>
              <a:rPr dirty="0"/>
              <a:t>on</a:t>
            </a:r>
            <a:r>
              <a:rPr dirty="0" spc="-10"/>
              <a:t> </a:t>
            </a:r>
            <a:r>
              <a:rPr dirty="0"/>
              <a:t>computer</a:t>
            </a:r>
            <a:r>
              <a:rPr dirty="0" spc="-15"/>
              <a:t> </a:t>
            </a:r>
            <a:r>
              <a:rPr dirty="0"/>
              <a:t>vision</a:t>
            </a:r>
            <a:r>
              <a:rPr dirty="0" spc="-10"/>
              <a:t> </a:t>
            </a:r>
            <a:r>
              <a:rPr dirty="0"/>
              <a:t>for</a:t>
            </a:r>
            <a:r>
              <a:rPr dirty="0" spc="-20"/>
              <a:t> </a:t>
            </a:r>
            <a:r>
              <a:rPr dirty="0"/>
              <a:t>human</a:t>
            </a:r>
            <a:r>
              <a:rPr dirty="0" spc="-10"/>
              <a:t> action recognition</a:t>
            </a:r>
          </a:p>
          <a:p>
            <a:pPr marL="392430" marR="5080" indent="-343535">
              <a:lnSpc>
                <a:spcPts val="2100"/>
              </a:lnSpc>
              <a:spcBef>
                <a:spcPts val="740"/>
              </a:spcBef>
              <a:buFont typeface="Wingdings"/>
              <a:buChar char=""/>
              <a:tabLst>
                <a:tab pos="392430" algn="l"/>
              </a:tabLst>
            </a:pPr>
            <a:r>
              <a:rPr dirty="0"/>
              <a:t>These</a:t>
            </a:r>
            <a:r>
              <a:rPr dirty="0" spc="-55"/>
              <a:t> </a:t>
            </a:r>
            <a:r>
              <a:rPr dirty="0"/>
              <a:t>sources</a:t>
            </a:r>
            <a:r>
              <a:rPr dirty="0" spc="-30"/>
              <a:t> </a:t>
            </a:r>
            <a:r>
              <a:rPr dirty="0"/>
              <a:t>validate</a:t>
            </a:r>
            <a:r>
              <a:rPr dirty="0" spc="-55"/>
              <a:t> </a:t>
            </a:r>
            <a:r>
              <a:rPr dirty="0"/>
              <a:t>the</a:t>
            </a:r>
            <a:r>
              <a:rPr dirty="0" spc="15"/>
              <a:t> </a:t>
            </a:r>
            <a:r>
              <a:rPr dirty="0"/>
              <a:t>system's</a:t>
            </a:r>
            <a:r>
              <a:rPr dirty="0" spc="-30"/>
              <a:t> </a:t>
            </a:r>
            <a:r>
              <a:rPr dirty="0"/>
              <a:t>design</a:t>
            </a:r>
            <a:r>
              <a:rPr dirty="0" spc="-5"/>
              <a:t> </a:t>
            </a:r>
            <a:r>
              <a:rPr dirty="0"/>
              <a:t>and </a:t>
            </a:r>
            <a:r>
              <a:rPr dirty="0" spc="-10"/>
              <a:t>expected impact.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71462" y="176276"/>
            <a:ext cx="2057400" cy="781050"/>
          </a:xfrm>
          <a:custGeom>
            <a:avLst/>
            <a:gdLst/>
            <a:ahLst/>
            <a:cxnLst/>
            <a:rect l="l" t="t" r="r" b="b"/>
            <a:pathLst>
              <a:path w="2057400" h="781050">
                <a:moveTo>
                  <a:pt x="0" y="390398"/>
                </a:moveTo>
                <a:lnTo>
                  <a:pt x="8661" y="339471"/>
                </a:lnTo>
                <a:lnTo>
                  <a:pt x="33921" y="290575"/>
                </a:lnTo>
                <a:lnTo>
                  <a:pt x="74688" y="243966"/>
                </a:lnTo>
                <a:lnTo>
                  <a:pt x="129882" y="200278"/>
                </a:lnTo>
                <a:lnTo>
                  <a:pt x="162547" y="179577"/>
                </a:lnTo>
                <a:lnTo>
                  <a:pt x="198424" y="159766"/>
                </a:lnTo>
                <a:lnTo>
                  <a:pt x="237362" y="140843"/>
                </a:lnTo>
                <a:lnTo>
                  <a:pt x="279222" y="122935"/>
                </a:lnTo>
                <a:lnTo>
                  <a:pt x="323875" y="105918"/>
                </a:lnTo>
                <a:lnTo>
                  <a:pt x="371195" y="90043"/>
                </a:lnTo>
                <a:lnTo>
                  <a:pt x="421043" y="75310"/>
                </a:lnTo>
                <a:lnTo>
                  <a:pt x="473265" y="61595"/>
                </a:lnTo>
                <a:lnTo>
                  <a:pt x="527748" y="49275"/>
                </a:lnTo>
                <a:lnTo>
                  <a:pt x="584339" y="38100"/>
                </a:lnTo>
                <a:lnTo>
                  <a:pt x="642912" y="28321"/>
                </a:lnTo>
                <a:lnTo>
                  <a:pt x="703326" y="19812"/>
                </a:lnTo>
                <a:lnTo>
                  <a:pt x="765454" y="12826"/>
                </a:lnTo>
                <a:lnTo>
                  <a:pt x="829157" y="7239"/>
                </a:lnTo>
                <a:lnTo>
                  <a:pt x="894308" y="3175"/>
                </a:lnTo>
                <a:lnTo>
                  <a:pt x="960742" y="762"/>
                </a:lnTo>
                <a:lnTo>
                  <a:pt x="1028382" y="0"/>
                </a:lnTo>
                <a:lnTo>
                  <a:pt x="1095946" y="762"/>
                </a:lnTo>
                <a:lnTo>
                  <a:pt x="1162494" y="3175"/>
                </a:lnTo>
                <a:lnTo>
                  <a:pt x="1227645" y="7239"/>
                </a:lnTo>
                <a:lnTo>
                  <a:pt x="1291272" y="12826"/>
                </a:lnTo>
                <a:lnTo>
                  <a:pt x="1353502" y="19812"/>
                </a:lnTo>
                <a:lnTo>
                  <a:pt x="1413954" y="28321"/>
                </a:lnTo>
                <a:lnTo>
                  <a:pt x="1472501" y="38100"/>
                </a:lnTo>
                <a:lnTo>
                  <a:pt x="1529016" y="49275"/>
                </a:lnTo>
                <a:lnTo>
                  <a:pt x="1583499" y="61595"/>
                </a:lnTo>
                <a:lnTo>
                  <a:pt x="1635823" y="75310"/>
                </a:lnTo>
                <a:lnTo>
                  <a:pt x="1685607" y="90043"/>
                </a:lnTo>
                <a:lnTo>
                  <a:pt x="1732978" y="105918"/>
                </a:lnTo>
                <a:lnTo>
                  <a:pt x="1777555" y="122935"/>
                </a:lnTo>
                <a:lnTo>
                  <a:pt x="1819465" y="140843"/>
                </a:lnTo>
                <a:lnTo>
                  <a:pt x="1858454" y="159766"/>
                </a:lnTo>
                <a:lnTo>
                  <a:pt x="1894268" y="179577"/>
                </a:lnTo>
                <a:lnTo>
                  <a:pt x="1926907" y="200278"/>
                </a:lnTo>
                <a:lnTo>
                  <a:pt x="1982152" y="243966"/>
                </a:lnTo>
                <a:lnTo>
                  <a:pt x="2022919" y="290575"/>
                </a:lnTo>
                <a:lnTo>
                  <a:pt x="2048192" y="339471"/>
                </a:lnTo>
                <a:lnTo>
                  <a:pt x="2056828" y="390398"/>
                </a:lnTo>
                <a:lnTo>
                  <a:pt x="2054669" y="416051"/>
                </a:lnTo>
                <a:lnTo>
                  <a:pt x="2037524" y="465963"/>
                </a:lnTo>
                <a:lnTo>
                  <a:pt x="2004377" y="513714"/>
                </a:lnTo>
                <a:lnTo>
                  <a:pt x="1956244" y="558926"/>
                </a:lnTo>
                <a:lnTo>
                  <a:pt x="1894268" y="601090"/>
                </a:lnTo>
                <a:lnTo>
                  <a:pt x="1858454" y="620902"/>
                </a:lnTo>
                <a:lnTo>
                  <a:pt x="1819465" y="639826"/>
                </a:lnTo>
                <a:lnTo>
                  <a:pt x="1777555" y="657733"/>
                </a:lnTo>
                <a:lnTo>
                  <a:pt x="1732978" y="674751"/>
                </a:lnTo>
                <a:lnTo>
                  <a:pt x="1685607" y="690626"/>
                </a:lnTo>
                <a:lnTo>
                  <a:pt x="1635823" y="705358"/>
                </a:lnTo>
                <a:lnTo>
                  <a:pt x="1583499" y="719074"/>
                </a:lnTo>
                <a:lnTo>
                  <a:pt x="1529016" y="731393"/>
                </a:lnTo>
                <a:lnTo>
                  <a:pt x="1472501" y="742569"/>
                </a:lnTo>
                <a:lnTo>
                  <a:pt x="1413954" y="752348"/>
                </a:lnTo>
                <a:lnTo>
                  <a:pt x="1353502" y="760857"/>
                </a:lnTo>
                <a:lnTo>
                  <a:pt x="1291272" y="767841"/>
                </a:lnTo>
                <a:lnTo>
                  <a:pt x="1227645" y="773429"/>
                </a:lnTo>
                <a:lnTo>
                  <a:pt x="1162494" y="777494"/>
                </a:lnTo>
                <a:lnTo>
                  <a:pt x="1095946" y="779907"/>
                </a:lnTo>
                <a:lnTo>
                  <a:pt x="1028382" y="780796"/>
                </a:lnTo>
                <a:lnTo>
                  <a:pt x="960742" y="779907"/>
                </a:lnTo>
                <a:lnTo>
                  <a:pt x="894308" y="777494"/>
                </a:lnTo>
                <a:lnTo>
                  <a:pt x="829157" y="773429"/>
                </a:lnTo>
                <a:lnTo>
                  <a:pt x="765454" y="767841"/>
                </a:lnTo>
                <a:lnTo>
                  <a:pt x="703326" y="760857"/>
                </a:lnTo>
                <a:lnTo>
                  <a:pt x="642912" y="752348"/>
                </a:lnTo>
                <a:lnTo>
                  <a:pt x="584339" y="742569"/>
                </a:lnTo>
                <a:lnTo>
                  <a:pt x="527748" y="731393"/>
                </a:lnTo>
                <a:lnTo>
                  <a:pt x="473265" y="719074"/>
                </a:lnTo>
                <a:lnTo>
                  <a:pt x="421043" y="705358"/>
                </a:lnTo>
                <a:lnTo>
                  <a:pt x="371195" y="690626"/>
                </a:lnTo>
                <a:lnTo>
                  <a:pt x="323875" y="674751"/>
                </a:lnTo>
                <a:lnTo>
                  <a:pt x="279222" y="657733"/>
                </a:lnTo>
                <a:lnTo>
                  <a:pt x="237362" y="639826"/>
                </a:lnTo>
                <a:lnTo>
                  <a:pt x="198424" y="620902"/>
                </a:lnTo>
                <a:lnTo>
                  <a:pt x="162547" y="601090"/>
                </a:lnTo>
                <a:lnTo>
                  <a:pt x="129882" y="580389"/>
                </a:lnTo>
                <a:lnTo>
                  <a:pt x="74688" y="536701"/>
                </a:lnTo>
                <a:lnTo>
                  <a:pt x="33921" y="490093"/>
                </a:lnTo>
                <a:lnTo>
                  <a:pt x="8661" y="441198"/>
                </a:lnTo>
                <a:lnTo>
                  <a:pt x="0" y="390398"/>
                </a:lnTo>
                <a:close/>
              </a:path>
            </a:pathLst>
          </a:custGeom>
          <a:ln w="25400">
            <a:solidFill>
              <a:srgbClr val="8062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663575" y="417512"/>
            <a:ext cx="112966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85">
                <a:latin typeface="Times New Roman"/>
                <a:cs typeface="Times New Roman"/>
              </a:rPr>
              <a:t>HACKSTONE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759075" algn="l"/>
              </a:tabLst>
            </a:pPr>
            <a:r>
              <a:rPr dirty="0" spc="-10"/>
              <a:t>RESEARCH</a:t>
            </a:r>
            <a:r>
              <a:rPr dirty="0"/>
              <a:t>	AND</a:t>
            </a:r>
            <a:r>
              <a:rPr dirty="0" spc="-15"/>
              <a:t> </a:t>
            </a:r>
            <a:r>
              <a:rPr dirty="0" spc="-10"/>
              <a:t>REFERENCES</a:t>
            </a:r>
          </a:p>
        </p:txBody>
      </p:sp>
      <p:grpSp>
        <p:nvGrpSpPr>
          <p:cNvPr id="6" name="object 6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72224"/>
              <a:ext cx="12191999" cy="485774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0" y="6353174"/>
              <a:ext cx="12192000" cy="504825"/>
            </a:xfrm>
            <a:custGeom>
              <a:avLst/>
              <a:gdLst/>
              <a:ahLst/>
              <a:cxnLst/>
              <a:rect l="l" t="t" r="r" b="b"/>
              <a:pathLst>
                <a:path w="12192000" h="504825">
                  <a:moveTo>
                    <a:pt x="12192000" y="0"/>
                  </a:moveTo>
                  <a:lnTo>
                    <a:pt x="0" y="0"/>
                  </a:lnTo>
                  <a:lnTo>
                    <a:pt x="0" y="504507"/>
                  </a:lnTo>
                  <a:lnTo>
                    <a:pt x="12192000" y="50450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6E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72780" y="0"/>
              <a:ext cx="1014456" cy="94772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1750" y="742950"/>
              <a:ext cx="5810250" cy="58007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91300" y="952500"/>
              <a:ext cx="5295900" cy="5200650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5077078" y="6433190"/>
            <a:ext cx="2044700" cy="21209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200">
                <a:solidFill>
                  <a:srgbClr val="878787"/>
                </a:solidFill>
                <a:latin typeface="Calibri"/>
                <a:cs typeface="Calibri"/>
              </a:rPr>
              <a:t>@SIH</a:t>
            </a:r>
            <a:r>
              <a:rPr dirty="0" sz="1200" spc="-30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78787"/>
                </a:solidFill>
                <a:latin typeface="Calibri"/>
                <a:cs typeface="Calibri"/>
              </a:rPr>
              <a:t>Idea</a:t>
            </a:r>
            <a:r>
              <a:rPr dirty="0" sz="1200" spc="15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78787"/>
                </a:solidFill>
                <a:latin typeface="Calibri"/>
                <a:cs typeface="Calibri"/>
              </a:rPr>
              <a:t>submission-</a:t>
            </a:r>
            <a:r>
              <a:rPr dirty="0" sz="1200" spc="-35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78787"/>
                </a:solidFill>
                <a:latin typeface="Calibri"/>
                <a:cs typeface="Calibri"/>
              </a:rPr>
              <a:t>Template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6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2025-05-13T08:32:32Z</dcterms:created>
  <dcterms:modified xsi:type="dcterms:W3CDTF">2025-05-13T08:32:32Z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2025-05-12T00:00:00Z</vt:filetime>
  </property>
  <property fmtid="{D5CDD505-2E9C-101B-9397-08002B2CF9AE}" pid="3" name="LastSaved">
    <vt:filetime>2025-05-13T00:00:00Z</vt:filetime>
  </property>
</Properties>
</file>