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embeddedFontLst>
    <p:embeddedFont>
      <p:font typeface="Arial Narrow" panose="020B0606020202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OLSBJAb/PcfOPpy/7frJX4iYz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57DAFD-6E6F-4FD2-9882-7F2BD6588D75}">
  <a:tblStyle styleId="{A357DAFD-6E6F-4FD2-9882-7F2BD6588D7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F1E8"/>
          </a:solidFill>
        </a:fill>
      </a:tcStyle>
    </a:wholeTbl>
    <a:band1H>
      <a:tcTxStyle/>
      <a:tcStyle>
        <a:tcBdr/>
        <a:fill>
          <a:solidFill>
            <a:srgbClr val="D4E2CE"/>
          </a:solidFill>
        </a:fill>
      </a:tcStyle>
    </a:band1H>
    <a:band2H>
      <a:tcTxStyle/>
      <a:tcStyle>
        <a:tcBdr/>
      </a:tcStyle>
    </a:band2H>
    <a:band1V>
      <a:tcTxStyle/>
      <a:tcStyle>
        <a:tcBdr/>
        <a:fill>
          <a:solidFill>
            <a:srgbClr val="D4E2CE"/>
          </a:solidFill>
        </a:fill>
      </a:tcStyle>
    </a:band1V>
    <a:band2V>
      <a:tcTxStyle/>
      <a:tcStyle>
        <a:tcBdr/>
      </a:tcStyle>
    </a:band2V>
    <a:lastCol>
      <a:tcTxStyle b="on" i="off">
        <a:font>
          <a:latin typeface="Calibri"/>
          <a:ea typeface="Calibri"/>
          <a:cs typeface="Calibri"/>
        </a:font>
        <a:schemeClr val="lt1"/>
      </a:tcTxStyle>
      <a:tcStyle>
        <a:tcBdr/>
        <a:fill>
          <a:solidFill>
            <a:schemeClr val="accent6"/>
          </a:solidFill>
        </a:fill>
      </a:tcStyle>
    </a:lastCol>
    <a:firstCol>
      <a:tcTxStyle b="on" i="off">
        <a:font>
          <a:latin typeface="Calibri"/>
          <a:ea typeface="Calibri"/>
          <a:cs typeface="Calibri"/>
        </a:font>
        <a:schemeClr val="lt1"/>
      </a:tcTxStyle>
      <a:tcStyle>
        <a:tcBdr/>
        <a:fill>
          <a:solidFill>
            <a:schemeClr val="accent6"/>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5"/>
        <p:cNvGrpSpPr/>
        <p:nvPr/>
      </p:nvGrpSpPr>
      <p:grpSpPr>
        <a:xfrm>
          <a:off x="0" y="0"/>
          <a:ext cx="0" cy="0"/>
          <a:chOff x="0" y="0"/>
          <a:chExt cx="0" cy="0"/>
        </a:xfrm>
      </p:grpSpPr>
      <p:sp>
        <p:nvSpPr>
          <p:cNvPr id="26" name="Google Shape;26;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8" name="Google Shape;28;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0" name="Google Shape;30;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4"/>
        <p:cNvGrpSpPr/>
        <p:nvPr/>
      </p:nvGrpSpPr>
      <p:grpSpPr>
        <a:xfrm>
          <a:off x="0" y="0"/>
          <a:ext cx="0" cy="0"/>
          <a:chOff x="0" y="0"/>
          <a:chExt cx="0" cy="0"/>
        </a:xfrm>
      </p:grpSpPr>
      <p:sp>
        <p:nvSpPr>
          <p:cNvPr id="35" name="Google Shape;35;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 name="Google Shape;3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0"/>
          <p:cNvSpPr>
            <a:spLocks noGrp="1"/>
          </p:cNvSpPr>
          <p:nvPr>
            <p:ph type="pic" idx="2"/>
          </p:nvPr>
        </p:nvSpPr>
        <p:spPr>
          <a:xfrm>
            <a:off x="5183188" y="987425"/>
            <a:ext cx="6172200" cy="4873625"/>
          </a:xfrm>
          <a:prstGeom prst="rect">
            <a:avLst/>
          </a:prstGeom>
          <a:noFill/>
          <a:ln>
            <a:noFill/>
          </a:ln>
        </p:spPr>
      </p:sp>
      <p:sp>
        <p:nvSpPr>
          <p:cNvPr id="68" name="Google Shape;68;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body" idx="1"/>
          </p:nvPr>
        </p:nvSpPr>
        <p:spPr>
          <a:xfrm>
            <a:off x="137160" y="2015497"/>
            <a:ext cx="11894343" cy="4604067"/>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0000"/>
              </a:buClr>
              <a:buSzPts val="3200"/>
              <a:buNone/>
            </a:pPr>
            <a:r>
              <a:rPr lang="en-US" sz="3200" b="1" i="0" u="none" strike="noStrike">
                <a:solidFill>
                  <a:srgbClr val="000000"/>
                </a:solidFill>
                <a:latin typeface="Times New Roman"/>
                <a:ea typeface="Times New Roman"/>
                <a:cs typeface="Times New Roman"/>
                <a:sym typeface="Times New Roman"/>
              </a:rPr>
              <a:t>DEPARTMENT OF  </a:t>
            </a:r>
            <a:endParaRPr/>
          </a:p>
          <a:p>
            <a:pPr marL="0" lvl="0" indent="0" algn="ctr" rtl="0">
              <a:lnSpc>
                <a:spcPct val="90000"/>
              </a:lnSpc>
              <a:spcBef>
                <a:spcPts val="1000"/>
              </a:spcBef>
              <a:spcAft>
                <a:spcPts val="0"/>
              </a:spcAft>
              <a:buClr>
                <a:srgbClr val="000000"/>
              </a:buClr>
              <a:buSzPts val="3200"/>
              <a:buNone/>
            </a:pPr>
            <a:r>
              <a:rPr lang="en-US" sz="3200" b="1" i="0" u="none" strike="noStrike">
                <a:solidFill>
                  <a:srgbClr val="000000"/>
                </a:solidFill>
                <a:latin typeface="Times New Roman"/>
                <a:ea typeface="Times New Roman"/>
                <a:cs typeface="Times New Roman"/>
                <a:sym typeface="Times New Roman"/>
              </a:rPr>
              <a:t>COMPUTER SCIENCE AND ENGINEERING</a:t>
            </a:r>
            <a:endParaRPr/>
          </a:p>
          <a:p>
            <a:pPr marL="0" lvl="0" indent="0" algn="ctr" rtl="0">
              <a:lnSpc>
                <a:spcPct val="90000"/>
              </a:lnSpc>
              <a:spcBef>
                <a:spcPts val="1000"/>
              </a:spcBef>
              <a:spcAft>
                <a:spcPts val="0"/>
              </a:spcAft>
              <a:buClr>
                <a:schemeClr val="dk1"/>
              </a:buClr>
              <a:buSzPts val="3200"/>
              <a:buNone/>
            </a:pPr>
            <a:endParaRPr sz="3200">
              <a:latin typeface="Times New Roman"/>
              <a:ea typeface="Times New Roman"/>
              <a:cs typeface="Times New Roman"/>
              <a:sym typeface="Times New Roman"/>
            </a:endParaRPr>
          </a:p>
          <a:p>
            <a:pPr marL="0" lvl="0" indent="0" algn="ctr" rtl="0">
              <a:lnSpc>
                <a:spcPct val="90000"/>
              </a:lnSpc>
              <a:spcBef>
                <a:spcPts val="1000"/>
              </a:spcBef>
              <a:spcAft>
                <a:spcPts val="0"/>
              </a:spcAft>
              <a:buClr>
                <a:srgbClr val="000000"/>
              </a:buClr>
              <a:buSzPts val="4400"/>
              <a:buNone/>
            </a:pPr>
            <a:r>
              <a:rPr lang="en-US" sz="4400" b="1" i="0" u="none" strike="noStrike">
                <a:solidFill>
                  <a:srgbClr val="000000"/>
                </a:solidFill>
                <a:latin typeface="Times New Roman"/>
                <a:ea typeface="Times New Roman"/>
                <a:cs typeface="Times New Roman"/>
                <a:sym typeface="Times New Roman"/>
              </a:rPr>
              <a:t>20CS5501 DESIGN PROJECT-1</a:t>
            </a:r>
            <a:endParaRPr/>
          </a:p>
          <a:p>
            <a:pPr marL="0" lvl="0" indent="0" algn="ctr" rtl="0">
              <a:lnSpc>
                <a:spcPct val="90000"/>
              </a:lnSpc>
              <a:spcBef>
                <a:spcPts val="1000"/>
              </a:spcBef>
              <a:spcAft>
                <a:spcPts val="0"/>
              </a:spcAft>
              <a:buClr>
                <a:srgbClr val="000000"/>
              </a:buClr>
              <a:buSzPts val="3200"/>
              <a:buNone/>
            </a:pPr>
            <a:br>
              <a:rPr lang="en-US" sz="3200" b="0" i="0" u="none" strike="noStrike">
                <a:solidFill>
                  <a:srgbClr val="000000"/>
                </a:solidFill>
                <a:latin typeface="Times New Roman"/>
                <a:ea typeface="Times New Roman"/>
                <a:cs typeface="Times New Roman"/>
                <a:sym typeface="Times New Roman"/>
              </a:rPr>
            </a:br>
            <a:r>
              <a:rPr lang="en-US" sz="3200" b="1" i="0" u="none" strike="noStrike">
                <a:solidFill>
                  <a:srgbClr val="000000"/>
                </a:solidFill>
                <a:latin typeface="Times New Roman"/>
                <a:ea typeface="Times New Roman"/>
                <a:cs typeface="Times New Roman"/>
                <a:sym typeface="Times New Roman"/>
              </a:rPr>
              <a:t>                                                 </a:t>
            </a:r>
            <a:endParaRPr sz="3200">
              <a:latin typeface="Times New Roman"/>
              <a:ea typeface="Times New Roman"/>
              <a:cs typeface="Times New Roman"/>
              <a:sym typeface="Times New Roman"/>
            </a:endParaRPr>
          </a:p>
          <a:p>
            <a:pPr marL="0" lvl="0" indent="0" algn="l" rtl="0">
              <a:lnSpc>
                <a:spcPct val="90000"/>
              </a:lnSpc>
              <a:spcBef>
                <a:spcPts val="1000"/>
              </a:spcBef>
              <a:spcAft>
                <a:spcPts val="0"/>
              </a:spcAft>
              <a:buClr>
                <a:srgbClr val="000000"/>
              </a:buClr>
              <a:buSzPts val="3200"/>
              <a:buNone/>
            </a:pPr>
            <a:r>
              <a:rPr lang="en-US" sz="3200" b="1" i="0" u="none" strike="noStrike">
                <a:solidFill>
                  <a:srgbClr val="000000"/>
                </a:solidFill>
                <a:latin typeface="Times New Roman"/>
                <a:ea typeface="Times New Roman"/>
                <a:cs typeface="Times New Roman"/>
                <a:sym typeface="Times New Roman"/>
              </a:rPr>
              <a:t>Batch No. : </a:t>
            </a:r>
            <a:r>
              <a:rPr lang="en-US" sz="3200" b="1">
                <a:solidFill>
                  <a:srgbClr val="000000"/>
                </a:solidFill>
                <a:latin typeface="Times New Roman"/>
                <a:ea typeface="Times New Roman"/>
                <a:cs typeface="Times New Roman"/>
                <a:sym typeface="Times New Roman"/>
              </a:rPr>
              <a:t>08</a:t>
            </a:r>
            <a:endParaRPr sz="3200" b="1" i="0" u="none" strike="noStrike">
              <a:solidFill>
                <a:srgbClr val="000000"/>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rgbClr val="000000"/>
              </a:buClr>
              <a:buSzPts val="3200"/>
              <a:buNone/>
            </a:pPr>
            <a:r>
              <a:rPr lang="en-US" sz="3200" b="1">
                <a:solidFill>
                  <a:srgbClr val="000000"/>
                </a:solidFill>
                <a:latin typeface="Times New Roman"/>
                <a:ea typeface="Times New Roman"/>
                <a:cs typeface="Times New Roman"/>
                <a:sym typeface="Times New Roman"/>
              </a:rPr>
              <a:t>D</a:t>
            </a:r>
            <a:r>
              <a:rPr lang="en-US" sz="3200" b="1" i="0" u="none" strike="noStrike">
                <a:solidFill>
                  <a:srgbClr val="000000"/>
                </a:solidFill>
                <a:latin typeface="Times New Roman"/>
                <a:ea typeface="Times New Roman"/>
                <a:cs typeface="Times New Roman"/>
                <a:sym typeface="Times New Roman"/>
              </a:rPr>
              <a:t>ate  : 07.12.2024</a:t>
            </a:r>
            <a:endParaRPr sz="3200" b="1">
              <a:latin typeface="Times New Roman"/>
              <a:ea typeface="Times New Roman"/>
              <a:cs typeface="Times New Roman"/>
              <a:sym typeface="Times New Roman"/>
            </a:endParaRPr>
          </a:p>
        </p:txBody>
      </p:sp>
      <p:sp>
        <p:nvSpPr>
          <p:cNvPr id="89" name="Google Shape;89;p1"/>
          <p:cNvSpPr txBox="1">
            <a:spLocks noGrp="1"/>
          </p:cNvSpPr>
          <p:nvPr>
            <p:ph type="sldNum" idx="12"/>
          </p:nvPr>
        </p:nvSpPr>
        <p:spPr>
          <a:xfrm>
            <a:off x="9311640" y="643700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latin typeface="Times New Roman"/>
                <a:ea typeface="Times New Roman"/>
                <a:cs typeface="Times New Roman"/>
                <a:sym typeface="Times New Roman"/>
              </a:rPr>
              <a:t>1</a:t>
            </a:fld>
            <a:endParaRPr b="1">
              <a:solidFill>
                <a:schemeClr val="dk1"/>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3">
            <a:alphaModFix/>
          </a:blip>
          <a:srcRect/>
          <a:stretch/>
        </p:blipFill>
        <p:spPr>
          <a:xfrm>
            <a:off x="286544" y="307337"/>
            <a:ext cx="1066800" cy="1057275"/>
          </a:xfrm>
          <a:prstGeom prst="rect">
            <a:avLst/>
          </a:prstGeom>
          <a:noFill/>
          <a:ln>
            <a:noFill/>
          </a:ln>
        </p:spPr>
      </p:pic>
      <p:pic>
        <p:nvPicPr>
          <p:cNvPr id="91" name="Google Shape;91;p1"/>
          <p:cNvPicPr preferRelativeResize="0"/>
          <p:nvPr/>
        </p:nvPicPr>
        <p:blipFill rotWithShape="1">
          <a:blip r:embed="rId4">
            <a:alphaModFix/>
          </a:blip>
          <a:srcRect/>
          <a:stretch/>
        </p:blipFill>
        <p:spPr>
          <a:xfrm>
            <a:off x="10807700" y="332101"/>
            <a:ext cx="1154112" cy="1103312"/>
          </a:xfrm>
          <a:prstGeom prst="rect">
            <a:avLst/>
          </a:prstGeom>
          <a:noFill/>
          <a:ln>
            <a:noFill/>
          </a:ln>
        </p:spPr>
      </p:pic>
      <p:sp>
        <p:nvSpPr>
          <p:cNvPr id="92" name="Google Shape;92;p1"/>
          <p:cNvSpPr/>
          <p:nvPr/>
        </p:nvSpPr>
        <p:spPr>
          <a:xfrm>
            <a:off x="1382713" y="236538"/>
            <a:ext cx="9424987" cy="1198875"/>
          </a:xfrm>
          <a:prstGeom prst="rect">
            <a:avLst/>
          </a:prstGeom>
          <a:noFill/>
          <a:ln>
            <a:noFill/>
          </a:ln>
        </p:spPr>
        <p:txBody>
          <a:bodyPr spcFirstLastPara="1" wrap="square" lIns="90000" tIns="45000" rIns="90000" bIns="45000" anchor="t" anchorCtr="0">
            <a:spAutoFit/>
          </a:bodyPr>
          <a:lstStyle/>
          <a:p>
            <a:pPr marL="0" marR="0" lvl="0" indent="0" algn="ctr" rtl="0">
              <a:spcBef>
                <a:spcPts val="0"/>
              </a:spcBef>
              <a:spcAft>
                <a:spcPts val="0"/>
              </a:spcAft>
              <a:buNone/>
            </a:pPr>
            <a:r>
              <a:rPr lang="en-US" sz="3600" b="1" i="0" u="none" strike="noStrike" cap="none">
                <a:solidFill>
                  <a:srgbClr val="FF0066"/>
                </a:solidFill>
                <a:latin typeface="Arial Narrow"/>
                <a:ea typeface="Arial Narrow"/>
                <a:cs typeface="Arial Narrow"/>
                <a:sym typeface="Arial Narrow"/>
              </a:rPr>
              <a:t>K.RAMAKRISHNAN COLLEGE OF TECHNOLOGY</a:t>
            </a:r>
            <a:endParaRPr/>
          </a:p>
          <a:p>
            <a:pPr marL="0" marR="0" lvl="0" indent="0" algn="ctr" rtl="0">
              <a:spcBef>
                <a:spcPts val="0"/>
              </a:spcBef>
              <a:spcAft>
                <a:spcPts val="0"/>
              </a:spcAft>
              <a:buNone/>
            </a:pPr>
            <a:r>
              <a:rPr lang="en-US" sz="3600" b="1" i="0" u="none" strike="noStrike" cap="none">
                <a:solidFill>
                  <a:srgbClr val="FF0066"/>
                </a:solidFill>
                <a:latin typeface="Arial Narrow"/>
                <a:ea typeface="Arial Narrow"/>
                <a:cs typeface="Arial Narrow"/>
                <a:sym typeface="Arial Narrow"/>
              </a:rPr>
              <a:t>(AUTONOMOUS), TRICHY.</a:t>
            </a:r>
            <a:endParaRPr sz="3600" b="1" i="0" u="none" strike="noStrike" cap="none">
              <a:solidFill>
                <a:srgbClr val="0000FF"/>
              </a:solidFill>
              <a:latin typeface="Arial Narrow"/>
              <a:ea typeface="Arial Narrow"/>
              <a:cs typeface="Arial Narrow"/>
              <a:sym typeface="Arial Narrow"/>
            </a:endParaRPr>
          </a:p>
        </p:txBody>
      </p:sp>
      <p:sp>
        <p:nvSpPr>
          <p:cNvPr id="93" name="Google Shape;93;p1"/>
          <p:cNvSpPr txBox="1"/>
          <p:nvPr/>
        </p:nvSpPr>
        <p:spPr>
          <a:xfrm>
            <a:off x="0" y="2494915"/>
            <a:ext cx="12180887" cy="1137920"/>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800"/>
              <a:buFont typeface="Arial"/>
              <a:buNone/>
            </a:pPr>
            <a:endParaRPr sz="28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0" y="0"/>
            <a:ext cx="12192000" cy="1428736"/>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Clr>
                <a:srgbClr val="FF0000"/>
              </a:buClr>
              <a:buSzPts val="3600"/>
              <a:buFont typeface="Times New Roman"/>
              <a:buNone/>
            </a:pPr>
            <a:r>
              <a:rPr lang="en-US" sz="3600" b="1">
                <a:solidFill>
                  <a:srgbClr val="FF0000"/>
                </a:solidFill>
                <a:latin typeface="Times New Roman"/>
                <a:ea typeface="Times New Roman"/>
                <a:cs typeface="Times New Roman"/>
                <a:sym typeface="Times New Roman"/>
              </a:rPr>
              <a:t>SUMMARY OF MODULE-1</a:t>
            </a:r>
            <a:br>
              <a:rPr lang="en-US" sz="3600" b="1">
                <a:solidFill>
                  <a:srgbClr val="FF0000"/>
                </a:solidFill>
                <a:latin typeface="Times New Roman"/>
                <a:ea typeface="Times New Roman"/>
                <a:cs typeface="Times New Roman"/>
                <a:sym typeface="Times New Roman"/>
              </a:rPr>
            </a:br>
            <a:r>
              <a:rPr lang="en-US" sz="3600">
                <a:latin typeface="Times New Roman"/>
                <a:ea typeface="Times New Roman"/>
                <a:cs typeface="Times New Roman"/>
                <a:sym typeface="Times New Roman"/>
              </a:rPr>
              <a:t> </a:t>
            </a:r>
            <a:r>
              <a:rPr lang="en-US" sz="3600" b="1">
                <a:solidFill>
                  <a:srgbClr val="FF0000"/>
                </a:solidFill>
                <a:latin typeface="Times New Roman"/>
                <a:ea typeface="Times New Roman"/>
                <a:cs typeface="Times New Roman"/>
                <a:sym typeface="Times New Roman"/>
              </a:rPr>
              <a:t>USER AUTHENTICATION MODULE</a:t>
            </a:r>
            <a:endParaRPr sz="3600" b="1">
              <a:solidFill>
                <a:srgbClr val="FF0000"/>
              </a:solidFill>
              <a:latin typeface="Times New Roman"/>
              <a:ea typeface="Times New Roman"/>
              <a:cs typeface="Times New Roman"/>
              <a:sym typeface="Times New Roman"/>
            </a:endParaRPr>
          </a:p>
        </p:txBody>
      </p:sp>
      <p:sp>
        <p:nvSpPr>
          <p:cNvPr id="161" name="Google Shape;161;p10"/>
          <p:cNvSpPr txBox="1">
            <a:spLocks noGrp="1"/>
          </p:cNvSpPr>
          <p:nvPr>
            <p:ph type="body" idx="1"/>
          </p:nvPr>
        </p:nvSpPr>
        <p:spPr>
          <a:xfrm>
            <a:off x="809588" y="1643050"/>
            <a:ext cx="10515600"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Clr>
                <a:schemeClr val="dk1"/>
              </a:buClr>
              <a:buSzPts val="2400"/>
              <a:buNone/>
            </a:pPr>
            <a:r>
              <a:rPr lang="en-US" sz="2400">
                <a:latin typeface="Times New Roman"/>
                <a:ea typeface="Times New Roman"/>
                <a:cs typeface="Times New Roman"/>
                <a:sym typeface="Times New Roman"/>
              </a:rPr>
              <a:t>		The User Authentication Module in the project ensures secure access to the application by validating users based on their credentials. This module is designed to handle user login, registration, and session management. It verifies user identities using authentication methods such as username and password. After successful login, users gain access to the system according to their roles (e.g., admin or user). This module also includes functionalities for password recovery and role-based access control, ensuring that only authorized users can access certain features of the system. It helps safeguard sensitive data and ensures proper management of user roles within the application.</a:t>
            </a:r>
            <a:endParaRPr sz="2400">
              <a:latin typeface="Times New Roman"/>
              <a:ea typeface="Times New Roman"/>
              <a:cs typeface="Times New Roman"/>
              <a:sym typeface="Times New Roman"/>
            </a:endParaRPr>
          </a:p>
        </p:txBody>
      </p:sp>
      <p:sp>
        <p:nvSpPr>
          <p:cNvPr id="162" name="Google Shape;16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10</a:t>
            </a:fld>
            <a:endParaRPr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1"/>
          <p:cNvSpPr txBox="1">
            <a:spLocks noGrp="1"/>
          </p:cNvSpPr>
          <p:nvPr>
            <p:ph type="title"/>
          </p:nvPr>
        </p:nvSpPr>
        <p:spPr>
          <a:xfrm>
            <a:off x="0" y="0"/>
            <a:ext cx="12192000" cy="1500174"/>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Clr>
                <a:srgbClr val="FF0000"/>
              </a:buClr>
              <a:buSzPts val="3600"/>
              <a:buFont typeface="Times New Roman"/>
              <a:buNone/>
            </a:pPr>
            <a:r>
              <a:rPr lang="en-US" sz="3600" b="1">
                <a:solidFill>
                  <a:srgbClr val="FF0000"/>
                </a:solidFill>
                <a:latin typeface="Times New Roman"/>
                <a:ea typeface="Times New Roman"/>
                <a:cs typeface="Times New Roman"/>
                <a:sym typeface="Times New Roman"/>
              </a:rPr>
              <a:t>SUMMARY OF MODULE-2</a:t>
            </a:r>
            <a:br>
              <a:rPr lang="en-US" sz="3600" b="1">
                <a:solidFill>
                  <a:srgbClr val="FF0000"/>
                </a:solidFill>
                <a:latin typeface="Times New Roman"/>
                <a:ea typeface="Times New Roman"/>
                <a:cs typeface="Times New Roman"/>
                <a:sym typeface="Times New Roman"/>
              </a:rPr>
            </a:br>
            <a:r>
              <a:rPr lang="en-US" sz="3600" b="1">
                <a:solidFill>
                  <a:srgbClr val="FF0000"/>
                </a:solidFill>
                <a:latin typeface="Times New Roman"/>
                <a:ea typeface="Times New Roman"/>
                <a:cs typeface="Times New Roman"/>
                <a:sym typeface="Times New Roman"/>
              </a:rPr>
              <a:t>DATABASE INTERACTION MODULE</a:t>
            </a:r>
            <a:endParaRPr sz="3600">
              <a:latin typeface="Times New Roman"/>
              <a:ea typeface="Times New Roman"/>
              <a:cs typeface="Times New Roman"/>
              <a:sym typeface="Times New Roman"/>
            </a:endParaRPr>
          </a:p>
        </p:txBody>
      </p:sp>
      <p:sp>
        <p:nvSpPr>
          <p:cNvPr id="168" name="Google Shape;168;p11"/>
          <p:cNvSpPr txBox="1">
            <a:spLocks noGrp="1"/>
          </p:cNvSpPr>
          <p:nvPr>
            <p:ph type="body" idx="1"/>
          </p:nvPr>
        </p:nvSpPr>
        <p:spPr>
          <a:xfrm>
            <a:off x="881026" y="1643050"/>
            <a:ext cx="10715700"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Clr>
                <a:schemeClr val="dk1"/>
              </a:buClr>
              <a:buSzPts val="2400"/>
              <a:buNone/>
            </a:pPr>
            <a:r>
              <a:rPr lang="en-US" sz="2400">
                <a:latin typeface="Times New Roman"/>
                <a:ea typeface="Times New Roman"/>
                <a:cs typeface="Times New Roman"/>
                <a:sym typeface="Times New Roman"/>
              </a:rPr>
              <a:t>		The Database Interaction Module facilitates the seamless exchange of data between the application and the underlying database. This module plays a critical role in managing data related to users, products, orders, and other essential entities in the system. By utilizing </a:t>
            </a:r>
            <a:r>
              <a:rPr lang="en-US" sz="2400" b="1">
                <a:latin typeface="Times New Roman"/>
                <a:ea typeface="Times New Roman"/>
                <a:cs typeface="Times New Roman"/>
                <a:sym typeface="Times New Roman"/>
              </a:rPr>
              <a:t>SQLAlchemy</a:t>
            </a:r>
            <a:r>
              <a:rPr lang="en-US" sz="2400">
                <a:latin typeface="Times New Roman"/>
                <a:ea typeface="Times New Roman"/>
                <a:cs typeface="Times New Roman"/>
                <a:sym typeface="Times New Roman"/>
              </a:rPr>
              <a:t>, it simplifies database operations such as creating, reading, updating, and deleting records. The module ensures that all user inputs, like registrations, product purchases, and order requests, are properly stored and maintained. Additionally, this module ensures efficient querying and retrieval of data, providing quick access to the necessary information for both the front-end user interface and the administrative backend.</a:t>
            </a:r>
            <a:endParaRPr sz="2400">
              <a:latin typeface="Times New Roman"/>
              <a:ea typeface="Times New Roman"/>
              <a:cs typeface="Times New Roman"/>
              <a:sym typeface="Times New Roman"/>
            </a:endParaRPr>
          </a:p>
        </p:txBody>
      </p:sp>
      <p:sp>
        <p:nvSpPr>
          <p:cNvPr id="169" name="Google Shape;16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11</a:t>
            </a:fld>
            <a:endParaRPr b="1">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2"/>
          <p:cNvSpPr txBox="1">
            <a:spLocks noGrp="1"/>
          </p:cNvSpPr>
          <p:nvPr>
            <p:ph type="title"/>
          </p:nvPr>
        </p:nvSpPr>
        <p:spPr>
          <a:xfrm>
            <a:off x="0" y="0"/>
            <a:ext cx="12192000" cy="1500174"/>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Clr>
                <a:srgbClr val="FF0000"/>
              </a:buClr>
              <a:buSzPts val="3600"/>
              <a:buFont typeface="Times New Roman"/>
              <a:buNone/>
            </a:pPr>
            <a:r>
              <a:rPr lang="en-US" sz="3600" b="1">
                <a:solidFill>
                  <a:srgbClr val="FF0000"/>
                </a:solidFill>
                <a:latin typeface="Times New Roman"/>
                <a:ea typeface="Times New Roman"/>
                <a:cs typeface="Times New Roman"/>
                <a:sym typeface="Times New Roman"/>
              </a:rPr>
              <a:t>SUMMARY OF MODULE-3</a:t>
            </a:r>
            <a:br>
              <a:rPr lang="en-US" sz="3600" b="1">
                <a:solidFill>
                  <a:srgbClr val="FF0000"/>
                </a:solidFill>
                <a:latin typeface="Times New Roman"/>
                <a:ea typeface="Times New Roman"/>
                <a:cs typeface="Times New Roman"/>
                <a:sym typeface="Times New Roman"/>
              </a:rPr>
            </a:br>
            <a:r>
              <a:rPr lang="en-US" sz="3600" b="1">
                <a:solidFill>
                  <a:srgbClr val="FF0000"/>
                </a:solidFill>
                <a:latin typeface="Times New Roman"/>
                <a:ea typeface="Times New Roman"/>
                <a:cs typeface="Times New Roman"/>
                <a:sym typeface="Times New Roman"/>
              </a:rPr>
              <a:t>PRODUCT MANAGEMENT MODULE</a:t>
            </a:r>
            <a:endParaRPr sz="3600">
              <a:latin typeface="Times New Roman"/>
              <a:ea typeface="Times New Roman"/>
              <a:cs typeface="Times New Roman"/>
              <a:sym typeface="Times New Roman"/>
            </a:endParaRPr>
          </a:p>
        </p:txBody>
      </p:sp>
      <p:sp>
        <p:nvSpPr>
          <p:cNvPr id="175" name="Google Shape;175;p12"/>
          <p:cNvSpPr txBox="1">
            <a:spLocks noGrp="1"/>
          </p:cNvSpPr>
          <p:nvPr>
            <p:ph type="body" idx="1"/>
          </p:nvPr>
        </p:nvSpPr>
        <p:spPr>
          <a:xfrm>
            <a:off x="881026" y="1500174"/>
            <a:ext cx="10715700"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Clr>
                <a:schemeClr val="dk1"/>
              </a:buClr>
              <a:buSzPts val="2400"/>
              <a:buNone/>
            </a:pPr>
            <a:r>
              <a:rPr lang="en-US" sz="2400">
                <a:latin typeface="Times New Roman"/>
                <a:ea typeface="Times New Roman"/>
                <a:cs typeface="Times New Roman"/>
                <a:sym typeface="Times New Roman"/>
              </a:rPr>
              <a:t>		The Product Management Module is responsible for managing all aspects of the products in the system, including adding, updating, and removing product listings. It allows administrators to define product details, such as name, description, price, quantity, and category. This module also facilitates the tracking of product availability, ensuring that users can view up-to-date information about the products they wish to purchase. For farmers, it simplifies the process of uploading their products for sale, managing inventory, and ensuring that only available products are listed for sale. The module also integrates with the database to store and retrieve product information efficiently. </a:t>
            </a:r>
            <a:endParaRPr/>
          </a:p>
        </p:txBody>
      </p:sp>
      <p:sp>
        <p:nvSpPr>
          <p:cNvPr id="176" name="Google Shape;17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12</a:t>
            </a:fld>
            <a:endParaRPr b="1">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13</a:t>
            </a:fld>
            <a:endParaRPr b="1">
              <a:solidFill>
                <a:schemeClr val="dk1"/>
              </a:solidFill>
            </a:endParaRPr>
          </a:p>
        </p:txBody>
      </p:sp>
      <p:sp>
        <p:nvSpPr>
          <p:cNvPr id="182" name="Google Shape;182;p13"/>
          <p:cNvSpPr txBox="1"/>
          <p:nvPr/>
        </p:nvSpPr>
        <p:spPr>
          <a:xfrm>
            <a:off x="0" y="0"/>
            <a:ext cx="12192000" cy="1500174"/>
          </a:xfrm>
          <a:prstGeom prst="rect">
            <a:avLst/>
          </a:prstGeom>
          <a:no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FF0000"/>
              </a:buClr>
              <a:buSzPts val="3600"/>
              <a:buFont typeface="Times New Roman"/>
              <a:buNone/>
            </a:pPr>
            <a:r>
              <a:rPr lang="en-US" sz="3600" b="1" i="0" u="none" strike="noStrike" cap="none">
                <a:solidFill>
                  <a:srgbClr val="FF0000"/>
                </a:solidFill>
                <a:latin typeface="Times New Roman"/>
                <a:ea typeface="Times New Roman"/>
                <a:cs typeface="Times New Roman"/>
                <a:sym typeface="Times New Roman"/>
              </a:rPr>
              <a:t>SUMMARY OF MODULE-4</a:t>
            </a:r>
            <a:br>
              <a:rPr lang="en-US" sz="3600" b="1" i="0" u="none" strike="noStrike" cap="none">
                <a:solidFill>
                  <a:srgbClr val="FF0000"/>
                </a:solidFill>
                <a:latin typeface="Times New Roman"/>
                <a:ea typeface="Times New Roman"/>
                <a:cs typeface="Times New Roman"/>
                <a:sym typeface="Times New Roman"/>
              </a:rPr>
            </a:br>
            <a:r>
              <a:rPr lang="en-US" sz="3600" b="1" i="0" u="none" strike="noStrike" cap="none">
                <a:solidFill>
                  <a:srgbClr val="FF0000"/>
                </a:solidFill>
                <a:latin typeface="Times New Roman"/>
                <a:ea typeface="Times New Roman"/>
                <a:cs typeface="Times New Roman"/>
                <a:sym typeface="Times New Roman"/>
              </a:rPr>
              <a:t>FARMER REGISTRATION &amp; MANAGEMENT MODULE</a:t>
            </a:r>
            <a:endParaRPr sz="3600" b="0" i="0" u="none" strike="noStrike" cap="none">
              <a:solidFill>
                <a:schemeClr val="dk1"/>
              </a:solidFill>
              <a:latin typeface="Times New Roman"/>
              <a:ea typeface="Times New Roman"/>
              <a:cs typeface="Times New Roman"/>
              <a:sym typeface="Times New Roman"/>
            </a:endParaRPr>
          </a:p>
        </p:txBody>
      </p:sp>
      <p:sp>
        <p:nvSpPr>
          <p:cNvPr id="183" name="Google Shape;183;p13"/>
          <p:cNvSpPr txBox="1">
            <a:spLocks noGrp="1"/>
          </p:cNvSpPr>
          <p:nvPr>
            <p:ph type="body" idx="1"/>
          </p:nvPr>
        </p:nvSpPr>
        <p:spPr>
          <a:xfrm>
            <a:off x="309522" y="1714488"/>
            <a:ext cx="11287204" cy="4532333"/>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Clr>
                <a:schemeClr val="dk1"/>
              </a:buClr>
              <a:buSzPts val="2400"/>
              <a:buNone/>
            </a:pPr>
            <a:r>
              <a:rPr lang="en-US" sz="2400">
                <a:latin typeface="Times New Roman"/>
                <a:ea typeface="Times New Roman"/>
                <a:cs typeface="Times New Roman"/>
                <a:sym typeface="Times New Roman"/>
              </a:rPr>
              <a:t>		The Farmer Registration and Management Module is designed to facilitate the registration and management of farmers within the system. It allows farmers to create and maintain their profiles, which include essential details such as name, contact information, farming type, location, and products for sale. Through this module, farmers can easily register, update, or delete their accounts as needed. Once registered, farmers gain access to various functionalities, such as adding and managing products for sale, tracking their sales and orders, and managing their profiles. This module is also responsible for verifying the information entered by farmers during registration to ensure that accurate and complete data is stored in the database. </a:t>
            </a:r>
            <a:endParaRPr sz="2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4"/>
          <p:cNvSpPr txBox="1">
            <a:spLocks noGrp="1"/>
          </p:cNvSpPr>
          <p:nvPr>
            <p:ph type="title"/>
          </p:nvPr>
        </p:nvSpPr>
        <p:spPr>
          <a:xfrm>
            <a:off x="0" y="142852"/>
            <a:ext cx="12192000" cy="121442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50000"/>
              </a:lnSpc>
              <a:spcBef>
                <a:spcPts val="0"/>
              </a:spcBef>
              <a:spcAft>
                <a:spcPts val="0"/>
              </a:spcAft>
              <a:buClr>
                <a:srgbClr val="FF0000"/>
              </a:buClr>
              <a:buSzPct val="100000"/>
              <a:buFont typeface="Times New Roman"/>
              <a:buNone/>
            </a:pPr>
            <a:r>
              <a:rPr lang="en-US" sz="3600" b="1">
                <a:solidFill>
                  <a:srgbClr val="FF0000"/>
                </a:solidFill>
                <a:latin typeface="Times New Roman"/>
                <a:ea typeface="Times New Roman"/>
                <a:cs typeface="Times New Roman"/>
                <a:sym typeface="Times New Roman"/>
              </a:rPr>
              <a:t>SUMMARY OF MODULE-5</a:t>
            </a:r>
            <a:br>
              <a:rPr lang="en-US" sz="3600" b="1">
                <a:solidFill>
                  <a:srgbClr val="FF0000"/>
                </a:solidFill>
                <a:latin typeface="Times New Roman"/>
                <a:ea typeface="Times New Roman"/>
                <a:cs typeface="Times New Roman"/>
                <a:sym typeface="Times New Roman"/>
              </a:rPr>
            </a:br>
            <a:r>
              <a:rPr lang="en-US" sz="3600" b="1">
                <a:solidFill>
                  <a:srgbClr val="FF0000"/>
                </a:solidFill>
                <a:latin typeface="Times New Roman"/>
                <a:ea typeface="Times New Roman"/>
                <a:cs typeface="Times New Roman"/>
                <a:sym typeface="Times New Roman"/>
              </a:rPr>
              <a:t>ADMIN CONTROL &amp; MANAGEMENT MODULE</a:t>
            </a:r>
            <a:endParaRPr sz="3600">
              <a:latin typeface="Times New Roman"/>
              <a:ea typeface="Times New Roman"/>
              <a:cs typeface="Times New Roman"/>
              <a:sym typeface="Times New Roman"/>
            </a:endParaRPr>
          </a:p>
        </p:txBody>
      </p:sp>
      <p:sp>
        <p:nvSpPr>
          <p:cNvPr id="189" name="Google Shape;18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14</a:t>
            </a:fld>
            <a:endParaRPr b="1">
              <a:solidFill>
                <a:schemeClr val="dk1"/>
              </a:solidFill>
            </a:endParaRPr>
          </a:p>
        </p:txBody>
      </p:sp>
      <p:sp>
        <p:nvSpPr>
          <p:cNvPr id="190" name="Google Shape;190;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160000"/>
              </a:lnSpc>
              <a:spcBef>
                <a:spcPts val="0"/>
              </a:spcBef>
              <a:spcAft>
                <a:spcPts val="0"/>
              </a:spcAft>
              <a:buClr>
                <a:schemeClr val="dk1"/>
              </a:buClr>
              <a:buSzPts val="2400"/>
              <a:buNone/>
            </a:pPr>
            <a:r>
              <a:rPr lang="en-US" sz="2400" b="1">
                <a:latin typeface="Times New Roman"/>
                <a:ea typeface="Times New Roman"/>
                <a:cs typeface="Times New Roman"/>
                <a:sym typeface="Times New Roman"/>
              </a:rPr>
              <a:t>		</a:t>
            </a:r>
            <a:r>
              <a:rPr lang="en-US" sz="2400">
                <a:latin typeface="Times New Roman"/>
                <a:ea typeface="Times New Roman"/>
                <a:cs typeface="Times New Roman"/>
                <a:sym typeface="Times New Roman"/>
              </a:rPr>
              <a:t>The Admin Control and Management Module is a vital component of the system, designed to allow administrators to effectively manage and oversee all aspects of the application. This module enables administrators to control user access, including the ability to add, update, or delete farmer profiles, as well as manage product listings, orders, and other platform functionalities. The admin can monitor all activities within the system, such as tracking orders, reviewing product statuses, and ensuring that the platform runs smoothly and securely. </a:t>
            </a:r>
            <a:endParaRPr sz="2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5"/>
          <p:cNvSpPr txBox="1">
            <a:spLocks noGrp="1"/>
          </p:cNvSpPr>
          <p:nvPr>
            <p:ph type="title"/>
          </p:nvPr>
        </p:nvSpPr>
        <p:spPr>
          <a:xfrm>
            <a:off x="0" y="0"/>
            <a:ext cx="12192000" cy="6810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3600"/>
              <a:buFont typeface="Times New Roman"/>
              <a:buNone/>
            </a:pPr>
            <a:r>
              <a:rPr lang="en-US" sz="3600" b="1">
                <a:solidFill>
                  <a:srgbClr val="FF0000"/>
                </a:solidFill>
                <a:latin typeface="Times New Roman"/>
                <a:ea typeface="Times New Roman"/>
                <a:cs typeface="Times New Roman"/>
                <a:sym typeface="Times New Roman"/>
              </a:rPr>
              <a:t>RESULTS AND DISCUSSION</a:t>
            </a:r>
            <a:endParaRPr/>
          </a:p>
        </p:txBody>
      </p:sp>
      <p:sp>
        <p:nvSpPr>
          <p:cNvPr id="196" name="Google Shape;19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15</a:t>
            </a:fld>
            <a:endParaRPr b="1">
              <a:solidFill>
                <a:schemeClr val="dk1"/>
              </a:solidFill>
            </a:endParaRPr>
          </a:p>
        </p:txBody>
      </p:sp>
      <p:sp>
        <p:nvSpPr>
          <p:cNvPr id="197" name="Google Shape;197;p15"/>
          <p:cNvSpPr txBox="1"/>
          <p:nvPr/>
        </p:nvSpPr>
        <p:spPr>
          <a:xfrm>
            <a:off x="2452662" y="1500174"/>
            <a:ext cx="364333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HOME PAGE</a:t>
            </a:r>
            <a:endParaRPr sz="1800">
              <a:solidFill>
                <a:schemeClr val="dk1"/>
              </a:solidFill>
              <a:latin typeface="Times New Roman"/>
              <a:ea typeface="Times New Roman"/>
              <a:cs typeface="Times New Roman"/>
              <a:sym typeface="Times New Roman"/>
            </a:endParaRPr>
          </a:p>
        </p:txBody>
      </p:sp>
      <p:sp>
        <p:nvSpPr>
          <p:cNvPr id="198" name="Google Shape;198;p15"/>
          <p:cNvSpPr/>
          <p:nvPr/>
        </p:nvSpPr>
        <p:spPr>
          <a:xfrm>
            <a:off x="4025396" y="1528310"/>
            <a:ext cx="1071570" cy="285752"/>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 name="Google Shape;199;p15"/>
          <p:cNvSpPr txBox="1"/>
          <p:nvPr/>
        </p:nvSpPr>
        <p:spPr>
          <a:xfrm>
            <a:off x="6525726" y="4657514"/>
            <a:ext cx="3643338"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a:solidFill>
                  <a:schemeClr val="dk1"/>
                </a:solidFill>
                <a:latin typeface="Times New Roman"/>
                <a:ea typeface="Times New Roman"/>
                <a:cs typeface="Times New Roman"/>
                <a:sym typeface="Times New Roman"/>
              </a:rPr>
              <a:t>SIGN UP PAGE</a:t>
            </a:r>
            <a:endParaRPr sz="1800">
              <a:solidFill>
                <a:schemeClr val="dk1"/>
              </a:solidFill>
              <a:latin typeface="Times New Roman"/>
              <a:ea typeface="Times New Roman"/>
              <a:cs typeface="Times New Roman"/>
              <a:sym typeface="Times New Roman"/>
            </a:endParaRPr>
          </a:p>
        </p:txBody>
      </p:sp>
      <p:sp>
        <p:nvSpPr>
          <p:cNvPr id="200" name="Google Shape;200;p15"/>
          <p:cNvSpPr/>
          <p:nvPr/>
        </p:nvSpPr>
        <p:spPr>
          <a:xfrm rot="10800000">
            <a:off x="7381884" y="4714884"/>
            <a:ext cx="1071570" cy="285752"/>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1" name="Google Shape;201;p15"/>
          <p:cNvPicPr preferRelativeResize="0"/>
          <p:nvPr/>
        </p:nvPicPr>
        <p:blipFill rotWithShape="1">
          <a:blip r:embed="rId3">
            <a:alphaModFix/>
          </a:blip>
          <a:srcRect/>
          <a:stretch/>
        </p:blipFill>
        <p:spPr>
          <a:xfrm>
            <a:off x="6167438" y="785794"/>
            <a:ext cx="5317822" cy="2977200"/>
          </a:xfrm>
          <a:prstGeom prst="rect">
            <a:avLst/>
          </a:prstGeom>
          <a:noFill/>
          <a:ln>
            <a:noFill/>
          </a:ln>
        </p:spPr>
      </p:pic>
      <p:pic>
        <p:nvPicPr>
          <p:cNvPr id="202" name="Google Shape;202;p15"/>
          <p:cNvPicPr preferRelativeResize="0"/>
          <p:nvPr/>
        </p:nvPicPr>
        <p:blipFill rotWithShape="1">
          <a:blip r:embed="rId4">
            <a:alphaModFix/>
          </a:blip>
          <a:srcRect/>
          <a:stretch/>
        </p:blipFill>
        <p:spPr>
          <a:xfrm>
            <a:off x="666712" y="3286124"/>
            <a:ext cx="5286412" cy="297779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6"/>
          <p:cNvSpPr txBox="1">
            <a:spLocks noGrp="1"/>
          </p:cNvSpPr>
          <p:nvPr>
            <p:ph type="title"/>
          </p:nvPr>
        </p:nvSpPr>
        <p:spPr>
          <a:xfrm>
            <a:off x="0" y="0"/>
            <a:ext cx="12192000" cy="6810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3600"/>
              <a:buFont typeface="Times New Roman"/>
              <a:buNone/>
            </a:pPr>
            <a:r>
              <a:rPr lang="en-US" sz="3600" b="1">
                <a:solidFill>
                  <a:srgbClr val="FF0000"/>
                </a:solidFill>
                <a:latin typeface="Times New Roman"/>
                <a:ea typeface="Times New Roman"/>
                <a:cs typeface="Times New Roman"/>
                <a:sym typeface="Times New Roman"/>
              </a:rPr>
              <a:t>RESULTS AND DISCUSSION</a:t>
            </a:r>
            <a:endParaRPr/>
          </a:p>
        </p:txBody>
      </p:sp>
      <p:sp>
        <p:nvSpPr>
          <p:cNvPr id="208" name="Google Shape;20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16</a:t>
            </a:fld>
            <a:endParaRPr b="1">
              <a:solidFill>
                <a:schemeClr val="dk1"/>
              </a:solidFill>
            </a:endParaRPr>
          </a:p>
        </p:txBody>
      </p:sp>
      <p:sp>
        <p:nvSpPr>
          <p:cNvPr id="209" name="Google Shape;209;p16"/>
          <p:cNvSpPr txBox="1"/>
          <p:nvPr/>
        </p:nvSpPr>
        <p:spPr>
          <a:xfrm>
            <a:off x="1580446" y="1500174"/>
            <a:ext cx="364333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REGISTRATION PAGE</a:t>
            </a:r>
            <a:endParaRPr sz="1800">
              <a:solidFill>
                <a:schemeClr val="dk1"/>
              </a:solidFill>
              <a:latin typeface="Times New Roman"/>
              <a:ea typeface="Times New Roman"/>
              <a:cs typeface="Times New Roman"/>
              <a:sym typeface="Times New Roman"/>
            </a:endParaRPr>
          </a:p>
        </p:txBody>
      </p:sp>
      <p:sp>
        <p:nvSpPr>
          <p:cNvPr id="210" name="Google Shape;210;p16"/>
          <p:cNvSpPr/>
          <p:nvPr/>
        </p:nvSpPr>
        <p:spPr>
          <a:xfrm>
            <a:off x="4025396" y="1528310"/>
            <a:ext cx="1071570" cy="285752"/>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 name="Google Shape;211;p16"/>
          <p:cNvSpPr txBox="1"/>
          <p:nvPr/>
        </p:nvSpPr>
        <p:spPr>
          <a:xfrm>
            <a:off x="7355738" y="4657514"/>
            <a:ext cx="3643338"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a:solidFill>
                  <a:schemeClr val="dk1"/>
                </a:solidFill>
                <a:latin typeface="Times New Roman"/>
                <a:ea typeface="Times New Roman"/>
                <a:cs typeface="Times New Roman"/>
                <a:sym typeface="Times New Roman"/>
              </a:rPr>
              <a:t>PRODUCT VIEW PAGE</a:t>
            </a:r>
            <a:endParaRPr sz="1800">
              <a:solidFill>
                <a:schemeClr val="dk1"/>
              </a:solidFill>
              <a:latin typeface="Times New Roman"/>
              <a:ea typeface="Times New Roman"/>
              <a:cs typeface="Times New Roman"/>
              <a:sym typeface="Times New Roman"/>
            </a:endParaRPr>
          </a:p>
        </p:txBody>
      </p:sp>
      <p:sp>
        <p:nvSpPr>
          <p:cNvPr id="212" name="Google Shape;212;p16"/>
          <p:cNvSpPr/>
          <p:nvPr/>
        </p:nvSpPr>
        <p:spPr>
          <a:xfrm rot="10800000">
            <a:off x="7381884" y="4714884"/>
            <a:ext cx="1071570" cy="285752"/>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13" name="Google Shape;213;p16"/>
          <p:cNvPicPr preferRelativeResize="0"/>
          <p:nvPr/>
        </p:nvPicPr>
        <p:blipFill rotWithShape="1">
          <a:blip r:embed="rId3">
            <a:alphaModFix/>
          </a:blip>
          <a:srcRect/>
          <a:stretch/>
        </p:blipFill>
        <p:spPr>
          <a:xfrm>
            <a:off x="6096000" y="714356"/>
            <a:ext cx="5229775" cy="2977200"/>
          </a:xfrm>
          <a:prstGeom prst="rect">
            <a:avLst/>
          </a:prstGeom>
          <a:noFill/>
          <a:ln>
            <a:noFill/>
          </a:ln>
        </p:spPr>
      </p:pic>
      <p:pic>
        <p:nvPicPr>
          <p:cNvPr id="214" name="Google Shape;214;p16"/>
          <p:cNvPicPr preferRelativeResize="0"/>
          <p:nvPr/>
        </p:nvPicPr>
        <p:blipFill rotWithShape="1">
          <a:blip r:embed="rId4">
            <a:alphaModFix/>
          </a:blip>
          <a:srcRect/>
          <a:stretch/>
        </p:blipFill>
        <p:spPr>
          <a:xfrm>
            <a:off x="666712" y="3214686"/>
            <a:ext cx="5236922" cy="2977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7"/>
          <p:cNvSpPr txBox="1">
            <a:spLocks noGrp="1"/>
          </p:cNvSpPr>
          <p:nvPr>
            <p:ph type="title"/>
          </p:nvPr>
        </p:nvSpPr>
        <p:spPr>
          <a:xfrm>
            <a:off x="0" y="0"/>
            <a:ext cx="12192000" cy="6810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3600"/>
              <a:buFont typeface="Times New Roman"/>
              <a:buNone/>
            </a:pPr>
            <a:r>
              <a:rPr lang="en-US" sz="3600" b="1">
                <a:solidFill>
                  <a:srgbClr val="FF0000"/>
                </a:solidFill>
                <a:latin typeface="Times New Roman"/>
                <a:ea typeface="Times New Roman"/>
                <a:cs typeface="Times New Roman"/>
                <a:sym typeface="Times New Roman"/>
              </a:rPr>
              <a:t>RESULTS AND DISCUSSION</a:t>
            </a:r>
            <a:endParaRPr/>
          </a:p>
        </p:txBody>
      </p:sp>
      <p:sp>
        <p:nvSpPr>
          <p:cNvPr id="220" name="Google Shape;22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17</a:t>
            </a:fld>
            <a:endParaRPr b="1">
              <a:solidFill>
                <a:schemeClr val="dk1"/>
              </a:solidFill>
            </a:endParaRPr>
          </a:p>
        </p:txBody>
      </p:sp>
      <p:sp>
        <p:nvSpPr>
          <p:cNvPr id="221" name="Google Shape;221;p17"/>
          <p:cNvSpPr txBox="1"/>
          <p:nvPr/>
        </p:nvSpPr>
        <p:spPr>
          <a:xfrm>
            <a:off x="1580446" y="1500174"/>
            <a:ext cx="364333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TRIGGER RECORDS</a:t>
            </a:r>
            <a:endParaRPr sz="1800">
              <a:solidFill>
                <a:schemeClr val="dk1"/>
              </a:solidFill>
              <a:latin typeface="Times New Roman"/>
              <a:ea typeface="Times New Roman"/>
              <a:cs typeface="Times New Roman"/>
              <a:sym typeface="Times New Roman"/>
            </a:endParaRPr>
          </a:p>
        </p:txBody>
      </p:sp>
      <p:sp>
        <p:nvSpPr>
          <p:cNvPr id="222" name="Google Shape;222;p17"/>
          <p:cNvSpPr/>
          <p:nvPr/>
        </p:nvSpPr>
        <p:spPr>
          <a:xfrm>
            <a:off x="4025396" y="1528310"/>
            <a:ext cx="1071570" cy="285752"/>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17"/>
          <p:cNvSpPr txBox="1"/>
          <p:nvPr/>
        </p:nvSpPr>
        <p:spPr>
          <a:xfrm>
            <a:off x="6764882" y="4657514"/>
            <a:ext cx="3643338"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a:solidFill>
                  <a:schemeClr val="dk1"/>
                </a:solidFill>
                <a:latin typeface="Times New Roman"/>
                <a:ea typeface="Times New Roman"/>
                <a:cs typeface="Times New Roman"/>
                <a:sym typeface="Times New Roman"/>
              </a:rPr>
              <a:t>FARMING TYPE</a:t>
            </a:r>
            <a:endParaRPr sz="1800">
              <a:solidFill>
                <a:schemeClr val="dk1"/>
              </a:solidFill>
              <a:latin typeface="Times New Roman"/>
              <a:ea typeface="Times New Roman"/>
              <a:cs typeface="Times New Roman"/>
              <a:sym typeface="Times New Roman"/>
            </a:endParaRPr>
          </a:p>
        </p:txBody>
      </p:sp>
      <p:sp>
        <p:nvSpPr>
          <p:cNvPr id="224" name="Google Shape;224;p17"/>
          <p:cNvSpPr/>
          <p:nvPr/>
        </p:nvSpPr>
        <p:spPr>
          <a:xfrm rot="10800000">
            <a:off x="7381884" y="4714884"/>
            <a:ext cx="1071570" cy="285752"/>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25" name="Google Shape;225;p17"/>
          <p:cNvPicPr preferRelativeResize="0"/>
          <p:nvPr/>
        </p:nvPicPr>
        <p:blipFill rotWithShape="1">
          <a:blip r:embed="rId3">
            <a:alphaModFix/>
          </a:blip>
          <a:srcRect/>
          <a:stretch/>
        </p:blipFill>
        <p:spPr>
          <a:xfrm>
            <a:off x="6238876" y="714356"/>
            <a:ext cx="5266092" cy="2977200"/>
          </a:xfrm>
          <a:prstGeom prst="rect">
            <a:avLst/>
          </a:prstGeom>
          <a:noFill/>
          <a:ln>
            <a:noFill/>
          </a:ln>
        </p:spPr>
      </p:pic>
      <p:pic>
        <p:nvPicPr>
          <p:cNvPr id="226" name="Google Shape;226;p17"/>
          <p:cNvPicPr preferRelativeResize="0"/>
          <p:nvPr/>
        </p:nvPicPr>
        <p:blipFill rotWithShape="1">
          <a:blip r:embed="rId4">
            <a:alphaModFix/>
          </a:blip>
          <a:srcRect/>
          <a:stretch/>
        </p:blipFill>
        <p:spPr>
          <a:xfrm>
            <a:off x="738150" y="3071810"/>
            <a:ext cx="5298292" cy="297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8"/>
          <p:cNvSpPr txBox="1">
            <a:spLocks noGrp="1"/>
          </p:cNvSpPr>
          <p:nvPr>
            <p:ph type="title"/>
          </p:nvPr>
        </p:nvSpPr>
        <p:spPr>
          <a:xfrm>
            <a:off x="0" y="0"/>
            <a:ext cx="12192000" cy="6810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3600"/>
              <a:buFont typeface="Times New Roman"/>
              <a:buNone/>
            </a:pPr>
            <a:r>
              <a:rPr lang="en-US" sz="3600" b="1">
                <a:solidFill>
                  <a:srgbClr val="FF0000"/>
                </a:solidFill>
                <a:latin typeface="Times New Roman"/>
                <a:ea typeface="Times New Roman"/>
                <a:cs typeface="Times New Roman"/>
                <a:sym typeface="Times New Roman"/>
              </a:rPr>
              <a:t>RESULTS AND DISCUSSION</a:t>
            </a:r>
            <a:endParaRPr/>
          </a:p>
        </p:txBody>
      </p:sp>
      <p:sp>
        <p:nvSpPr>
          <p:cNvPr id="232" name="Google Shape;23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18</a:t>
            </a:fld>
            <a:endParaRPr b="1">
              <a:solidFill>
                <a:schemeClr val="dk1"/>
              </a:solidFill>
            </a:endParaRPr>
          </a:p>
        </p:txBody>
      </p:sp>
      <p:sp>
        <p:nvSpPr>
          <p:cNvPr id="233" name="Google Shape;233;p18"/>
          <p:cNvSpPr txBox="1"/>
          <p:nvPr/>
        </p:nvSpPr>
        <p:spPr>
          <a:xfrm>
            <a:off x="1270950" y="1500174"/>
            <a:ext cx="364333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FARMER DETAILS PAGE</a:t>
            </a:r>
            <a:endParaRPr sz="1800">
              <a:solidFill>
                <a:schemeClr val="dk1"/>
              </a:solidFill>
              <a:latin typeface="Times New Roman"/>
              <a:ea typeface="Times New Roman"/>
              <a:cs typeface="Times New Roman"/>
              <a:sym typeface="Times New Roman"/>
            </a:endParaRPr>
          </a:p>
        </p:txBody>
      </p:sp>
      <p:sp>
        <p:nvSpPr>
          <p:cNvPr id="234" name="Google Shape;234;p18"/>
          <p:cNvSpPr/>
          <p:nvPr/>
        </p:nvSpPr>
        <p:spPr>
          <a:xfrm>
            <a:off x="4025396" y="1528310"/>
            <a:ext cx="1071570" cy="285752"/>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 name="Google Shape;235;p18"/>
          <p:cNvSpPr txBox="1"/>
          <p:nvPr/>
        </p:nvSpPr>
        <p:spPr>
          <a:xfrm>
            <a:off x="7229126" y="4657514"/>
            <a:ext cx="3643338"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a:solidFill>
                  <a:schemeClr val="dk1"/>
                </a:solidFill>
                <a:latin typeface="Times New Roman"/>
                <a:ea typeface="Times New Roman"/>
                <a:cs typeface="Times New Roman"/>
                <a:sym typeface="Times New Roman"/>
              </a:rPr>
              <a:t>ADD PRODUCT PAGE</a:t>
            </a:r>
            <a:endParaRPr sz="1800">
              <a:solidFill>
                <a:schemeClr val="dk1"/>
              </a:solidFill>
              <a:latin typeface="Times New Roman"/>
              <a:ea typeface="Times New Roman"/>
              <a:cs typeface="Times New Roman"/>
              <a:sym typeface="Times New Roman"/>
            </a:endParaRPr>
          </a:p>
        </p:txBody>
      </p:sp>
      <p:sp>
        <p:nvSpPr>
          <p:cNvPr id="236" name="Google Shape;236;p18"/>
          <p:cNvSpPr/>
          <p:nvPr/>
        </p:nvSpPr>
        <p:spPr>
          <a:xfrm rot="10800000">
            <a:off x="7381884" y="4714884"/>
            <a:ext cx="1071570" cy="285752"/>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37" name="Google Shape;237;p18"/>
          <p:cNvPicPr preferRelativeResize="0"/>
          <p:nvPr/>
        </p:nvPicPr>
        <p:blipFill rotWithShape="1">
          <a:blip r:embed="rId3">
            <a:alphaModFix/>
          </a:blip>
          <a:srcRect/>
          <a:stretch/>
        </p:blipFill>
        <p:spPr>
          <a:xfrm>
            <a:off x="6167438" y="714356"/>
            <a:ext cx="5295052" cy="2977200"/>
          </a:xfrm>
          <a:prstGeom prst="rect">
            <a:avLst/>
          </a:prstGeom>
          <a:noFill/>
          <a:ln>
            <a:noFill/>
          </a:ln>
        </p:spPr>
      </p:pic>
      <p:pic>
        <p:nvPicPr>
          <p:cNvPr id="238" name="Google Shape;238;p18"/>
          <p:cNvPicPr preferRelativeResize="0"/>
          <p:nvPr/>
        </p:nvPicPr>
        <p:blipFill rotWithShape="1">
          <a:blip r:embed="rId4">
            <a:alphaModFix/>
          </a:blip>
          <a:srcRect/>
          <a:stretch/>
        </p:blipFill>
        <p:spPr>
          <a:xfrm>
            <a:off x="738150" y="3143248"/>
            <a:ext cx="5300274" cy="2977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9"/>
          <p:cNvSpPr txBox="1">
            <a:spLocks noGrp="1"/>
          </p:cNvSpPr>
          <p:nvPr>
            <p:ph type="title"/>
          </p:nvPr>
        </p:nvSpPr>
        <p:spPr>
          <a:xfrm>
            <a:off x="0" y="18256"/>
            <a:ext cx="12192000" cy="6627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3600"/>
              <a:buFont typeface="Times New Roman"/>
              <a:buNone/>
            </a:pPr>
            <a:r>
              <a:rPr lang="en-US" sz="3600" b="1">
                <a:solidFill>
                  <a:srgbClr val="FF0000"/>
                </a:solidFill>
                <a:latin typeface="Times New Roman"/>
                <a:ea typeface="Times New Roman"/>
                <a:cs typeface="Times New Roman"/>
                <a:sym typeface="Times New Roman"/>
              </a:rPr>
              <a:t>CONCLUSION</a:t>
            </a:r>
            <a:endParaRPr sz="3600" b="1">
              <a:solidFill>
                <a:srgbClr val="FF0000"/>
              </a:solidFill>
              <a:latin typeface="Times New Roman"/>
              <a:ea typeface="Times New Roman"/>
              <a:cs typeface="Times New Roman"/>
              <a:sym typeface="Times New Roman"/>
            </a:endParaRPr>
          </a:p>
        </p:txBody>
      </p:sp>
      <p:sp>
        <p:nvSpPr>
          <p:cNvPr id="244" name="Google Shape;244;p19"/>
          <p:cNvSpPr txBox="1">
            <a:spLocks noGrp="1"/>
          </p:cNvSpPr>
          <p:nvPr>
            <p:ph type="body" idx="1"/>
          </p:nvPr>
        </p:nvSpPr>
        <p:spPr>
          <a:xfrm>
            <a:off x="738150" y="632144"/>
            <a:ext cx="10515600"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Clr>
                <a:srgbClr val="FF0000"/>
              </a:buClr>
              <a:buSzPts val="2200"/>
              <a:buChar char="•"/>
            </a:pPr>
            <a:r>
              <a:rPr lang="en-US" sz="2200">
                <a:latin typeface="Times New Roman"/>
                <a:ea typeface="Times New Roman"/>
                <a:cs typeface="Times New Roman"/>
                <a:sym typeface="Times New Roman"/>
              </a:rPr>
              <a:t>The project successfully bridges the gap between farmers and buyers, promoting efficient trade and knowledge sharing, which contributes to improved agricultural practices and overall productivity.</a:t>
            </a:r>
            <a:endParaRPr/>
          </a:p>
          <a:p>
            <a:pPr marL="228600" lvl="0" indent="-228600" algn="just" rtl="0">
              <a:lnSpc>
                <a:spcPct val="150000"/>
              </a:lnSpc>
              <a:spcBef>
                <a:spcPts val="1000"/>
              </a:spcBef>
              <a:spcAft>
                <a:spcPts val="0"/>
              </a:spcAft>
              <a:buClr>
                <a:srgbClr val="FF0000"/>
              </a:buClr>
              <a:buSzPts val="2200"/>
              <a:buChar char="•"/>
            </a:pPr>
            <a:r>
              <a:rPr lang="en-US" sz="2200">
                <a:latin typeface="Times New Roman"/>
                <a:ea typeface="Times New Roman"/>
                <a:cs typeface="Times New Roman"/>
                <a:sym typeface="Times New Roman"/>
              </a:rPr>
              <a:t> By providing an intuitive interface and seamless functionalities for managing profiles, purchasing tools, and selling products, the system ensures ease of use and accessibility for all users.</a:t>
            </a:r>
            <a:endParaRPr sz="2200">
              <a:latin typeface="Times New Roman"/>
              <a:ea typeface="Times New Roman"/>
              <a:cs typeface="Times New Roman"/>
              <a:sym typeface="Times New Roman"/>
            </a:endParaRPr>
          </a:p>
          <a:p>
            <a:pPr marL="228600" lvl="0" indent="-228600" algn="just" rtl="0">
              <a:lnSpc>
                <a:spcPct val="150000"/>
              </a:lnSpc>
              <a:spcBef>
                <a:spcPts val="1000"/>
              </a:spcBef>
              <a:spcAft>
                <a:spcPts val="0"/>
              </a:spcAft>
              <a:buClr>
                <a:srgbClr val="FF0000"/>
              </a:buClr>
              <a:buSzPts val="2200"/>
              <a:buChar char="•"/>
            </a:pPr>
            <a:r>
              <a:rPr lang="en-US" sz="2200">
                <a:latin typeface="Times New Roman"/>
                <a:ea typeface="Times New Roman"/>
                <a:cs typeface="Times New Roman"/>
                <a:sym typeface="Times New Roman"/>
              </a:rPr>
              <a:t> The integration of quality-check requests and email communication fosters trust between buyers and sellers, ensuring the delivery of high-quality agricultural products.</a:t>
            </a:r>
            <a:endParaRPr sz="2200">
              <a:latin typeface="Times New Roman"/>
              <a:ea typeface="Times New Roman"/>
              <a:cs typeface="Times New Roman"/>
              <a:sym typeface="Times New Roman"/>
            </a:endParaRPr>
          </a:p>
          <a:p>
            <a:pPr marL="228600" lvl="0" indent="-228600" algn="just" rtl="0">
              <a:lnSpc>
                <a:spcPct val="150000"/>
              </a:lnSpc>
              <a:spcBef>
                <a:spcPts val="1000"/>
              </a:spcBef>
              <a:spcAft>
                <a:spcPts val="0"/>
              </a:spcAft>
              <a:buClr>
                <a:srgbClr val="FF0000"/>
              </a:buClr>
              <a:buSzPts val="2200"/>
              <a:buChar char="•"/>
            </a:pPr>
            <a:r>
              <a:rPr lang="en-US" sz="2200">
                <a:latin typeface="Times New Roman"/>
                <a:ea typeface="Times New Roman"/>
                <a:cs typeface="Times New Roman"/>
                <a:sym typeface="Times New Roman"/>
              </a:rPr>
              <a:t>Leveraging modern technologies such as Python Flask and SQLAlchemy, the system offers a secure, scalable, and future-ready platform tailored to the evolving needs of the agricultural community.</a:t>
            </a:r>
            <a:endParaRPr sz="2200">
              <a:latin typeface="Times New Roman"/>
              <a:ea typeface="Times New Roman"/>
              <a:cs typeface="Times New Roman"/>
              <a:sym typeface="Times New Roman"/>
            </a:endParaRPr>
          </a:p>
        </p:txBody>
      </p:sp>
      <p:sp>
        <p:nvSpPr>
          <p:cNvPr id="245" name="Google Shape;24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19</a:t>
            </a:fld>
            <a:endParaRPr b="1">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body" idx="1"/>
          </p:nvPr>
        </p:nvSpPr>
        <p:spPr>
          <a:xfrm>
            <a:off x="807244" y="4442791"/>
            <a:ext cx="10602436" cy="199421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B050"/>
              </a:buClr>
              <a:buSzPts val="2400"/>
              <a:buNone/>
            </a:pPr>
            <a:r>
              <a:rPr lang="en-US" sz="2400" b="1" dirty="0">
                <a:solidFill>
                  <a:srgbClr val="00B050"/>
                </a:solidFill>
                <a:latin typeface="Times New Roman"/>
                <a:ea typeface="Times New Roman"/>
                <a:cs typeface="Times New Roman"/>
                <a:sym typeface="Times New Roman"/>
              </a:rPr>
              <a:t>Guided by</a:t>
            </a:r>
            <a:r>
              <a:rPr lang="en-US" sz="2400" b="1" dirty="0">
                <a:latin typeface="Times New Roman"/>
                <a:ea typeface="Times New Roman"/>
                <a:cs typeface="Times New Roman"/>
                <a:sym typeface="Times New Roman"/>
              </a:rPr>
              <a:t>                                                      	  </a:t>
            </a:r>
            <a:r>
              <a:rPr lang="en-US" sz="2400" b="1" dirty="0">
                <a:solidFill>
                  <a:srgbClr val="00B050"/>
                </a:solidFill>
                <a:latin typeface="Times New Roman"/>
                <a:ea typeface="Times New Roman"/>
                <a:cs typeface="Times New Roman"/>
                <a:sym typeface="Times New Roman"/>
              </a:rPr>
              <a:t>Team</a:t>
            </a:r>
            <a:endParaRPr sz="2400" b="1" dirty="0">
              <a:solidFill>
                <a:srgbClr val="00B050"/>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b="1" dirty="0" err="1">
                <a:latin typeface="Times New Roman"/>
                <a:ea typeface="Times New Roman"/>
                <a:cs typeface="Times New Roman"/>
                <a:sym typeface="Times New Roman"/>
              </a:rPr>
              <a:t>Dr.A</a:t>
            </a:r>
            <a:r>
              <a:rPr lang="en-US" sz="2400" b="1" dirty="0">
                <a:latin typeface="Times New Roman"/>
                <a:ea typeface="Times New Roman"/>
                <a:cs typeface="Times New Roman"/>
                <a:sym typeface="Times New Roman"/>
              </a:rPr>
              <a:t> Delphin Carolina Rani M.E.,</a:t>
            </a:r>
            <a:r>
              <a:rPr lang="en-US" sz="2400" b="1" dirty="0" err="1">
                <a:latin typeface="Times New Roman"/>
                <a:ea typeface="Times New Roman"/>
                <a:cs typeface="Times New Roman"/>
                <a:sym typeface="Times New Roman"/>
              </a:rPr>
              <a:t>Ph.D</a:t>
            </a:r>
            <a:r>
              <a:rPr lang="en-US" sz="2400" b="1" dirty="0">
                <a:latin typeface="Times New Roman"/>
                <a:ea typeface="Times New Roman"/>
                <a:cs typeface="Times New Roman"/>
                <a:sym typeface="Times New Roman"/>
              </a:rPr>
              <a:t>.,      Sanjay A (811722104128)</a:t>
            </a:r>
            <a:endParaRPr sz="2400" b="1"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b="1" dirty="0">
                <a:latin typeface="Times New Roman"/>
                <a:ea typeface="Times New Roman"/>
                <a:cs typeface="Times New Roman"/>
                <a:sym typeface="Times New Roman"/>
              </a:rPr>
              <a:t>Professor, CSE 			               Vishnu </a:t>
            </a:r>
            <a:r>
              <a:rPr lang="en-US" sz="2400" b="1" dirty="0" err="1">
                <a:latin typeface="Times New Roman"/>
                <a:ea typeface="Times New Roman"/>
                <a:cs typeface="Times New Roman"/>
                <a:sym typeface="Times New Roman"/>
              </a:rPr>
              <a:t>Karthic</a:t>
            </a:r>
            <a:r>
              <a:rPr lang="en-US" sz="2400" b="1" dirty="0">
                <a:latin typeface="Times New Roman"/>
                <a:ea typeface="Times New Roman"/>
                <a:cs typeface="Times New Roman"/>
                <a:sym typeface="Times New Roman"/>
              </a:rPr>
              <a:t> R (811722104186)</a:t>
            </a:r>
            <a:r>
              <a:rPr lang="en-GB" sz="2400" b="1" dirty="0">
                <a:latin typeface="Times New Roman"/>
                <a:ea typeface="Times New Roman"/>
                <a:cs typeface="Times New Roman"/>
                <a:sym typeface="Times New Roman"/>
              </a:rPr>
              <a:t>    					       	   Karthikeyan S (811722104303)</a:t>
            </a:r>
            <a:endParaRPr lang="en-GB" b="1" dirty="0">
              <a:latin typeface="Times New Roman"/>
              <a:ea typeface="Times New Roman"/>
              <a:cs typeface="Times New Roman"/>
              <a:sym typeface="Times New Roman"/>
            </a:endParaRPr>
          </a:p>
        </p:txBody>
      </p:sp>
      <p:sp>
        <p:nvSpPr>
          <p:cNvPr id="99" name="Google Shape;99;p2"/>
          <p:cNvSpPr txBox="1">
            <a:spLocks noGrp="1"/>
          </p:cNvSpPr>
          <p:nvPr>
            <p:ph type="sldNum" idx="12"/>
          </p:nvPr>
        </p:nvSpPr>
        <p:spPr>
          <a:xfrm>
            <a:off x="9311640" y="643700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latin typeface="Times New Roman"/>
                <a:ea typeface="Times New Roman"/>
                <a:cs typeface="Times New Roman"/>
                <a:sym typeface="Times New Roman"/>
              </a:rPr>
              <a:t>2</a:t>
            </a:fld>
            <a:endParaRPr b="1">
              <a:solidFill>
                <a:schemeClr val="dk1"/>
              </a:solidFill>
              <a:latin typeface="Times New Roman"/>
              <a:ea typeface="Times New Roman"/>
              <a:cs typeface="Times New Roman"/>
              <a:sym typeface="Times New Roman"/>
            </a:endParaRPr>
          </a:p>
        </p:txBody>
      </p:sp>
      <p:sp>
        <p:nvSpPr>
          <p:cNvPr id="100" name="Google Shape;100;p2"/>
          <p:cNvSpPr txBox="1"/>
          <p:nvPr/>
        </p:nvSpPr>
        <p:spPr>
          <a:xfrm>
            <a:off x="0" y="1143635"/>
            <a:ext cx="12192000" cy="1137920"/>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rgbClr val="FF0000"/>
              </a:buClr>
              <a:buSzPts val="3600"/>
              <a:buFont typeface="Arial"/>
              <a:buNone/>
            </a:pPr>
            <a:r>
              <a:rPr lang="en-US" sz="3600" b="1" i="0" u="none" strike="noStrike" cap="none">
                <a:solidFill>
                  <a:srgbClr val="FF0000"/>
                </a:solidFill>
                <a:latin typeface="Times New Roman"/>
                <a:ea typeface="Times New Roman"/>
                <a:cs typeface="Times New Roman"/>
                <a:sym typeface="Times New Roman"/>
              </a:rPr>
              <a:t>FARM MANAGEMENT SYSTEM</a:t>
            </a:r>
            <a:endParaRPr sz="28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0"/>
          <p:cNvSpPr txBox="1">
            <a:spLocks noGrp="1"/>
          </p:cNvSpPr>
          <p:nvPr>
            <p:ph type="title"/>
          </p:nvPr>
        </p:nvSpPr>
        <p:spPr>
          <a:xfrm>
            <a:off x="751936" y="2746016"/>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9600"/>
              <a:buFont typeface="Calibri"/>
              <a:buNone/>
            </a:pPr>
            <a:r>
              <a:rPr lang="en-US" sz="9600" b="1">
                <a:solidFill>
                  <a:srgbClr val="FF0000"/>
                </a:solidFill>
              </a:rPr>
              <a:t>THANK YOU</a:t>
            </a:r>
            <a:endParaRPr sz="9600" b="1">
              <a:solidFill>
                <a:srgbClr val="FF0000"/>
              </a:solidFill>
            </a:endParaRPr>
          </a:p>
        </p:txBody>
      </p:sp>
      <p:sp>
        <p:nvSpPr>
          <p:cNvPr id="251" name="Google Shape;251;p20"/>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20</a:t>
            </a:fld>
            <a:endParaRPr b="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0" y="1"/>
            <a:ext cx="12192000" cy="74167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3600"/>
              <a:buFont typeface="Times New Roman"/>
              <a:buNone/>
            </a:pPr>
            <a:r>
              <a:rPr lang="en-US" sz="3600" b="1">
                <a:solidFill>
                  <a:srgbClr val="FF0000"/>
                </a:solidFill>
                <a:latin typeface="Times New Roman"/>
                <a:ea typeface="Times New Roman"/>
                <a:cs typeface="Times New Roman"/>
                <a:sym typeface="Times New Roman"/>
              </a:rPr>
              <a:t>OBJECTIVE OF THE PROJECT</a:t>
            </a:r>
            <a:endParaRPr sz="3600">
              <a:solidFill>
                <a:srgbClr val="FF0000"/>
              </a:solidFill>
            </a:endParaRPr>
          </a:p>
        </p:txBody>
      </p:sp>
      <p:sp>
        <p:nvSpPr>
          <p:cNvPr id="106" name="Google Shape;106;p3"/>
          <p:cNvSpPr txBox="1">
            <a:spLocks noGrp="1"/>
          </p:cNvSpPr>
          <p:nvPr>
            <p:ph type="body" idx="1"/>
          </p:nvPr>
        </p:nvSpPr>
        <p:spPr>
          <a:xfrm>
            <a:off x="738150" y="857232"/>
            <a:ext cx="10662920" cy="5139076"/>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Clr>
                <a:srgbClr val="FF0000"/>
              </a:buClr>
              <a:buSzPts val="2200"/>
              <a:buChar char="•"/>
            </a:pPr>
            <a:r>
              <a:rPr lang="en-US" sz="2200">
                <a:latin typeface="Times New Roman"/>
                <a:ea typeface="Times New Roman"/>
                <a:cs typeface="Times New Roman"/>
                <a:sym typeface="Times New Roman"/>
              </a:rPr>
              <a:t> To Develop an integrated platform for farmers to sell their products online, enabling buyers to purchase agricultural goods and tools conveniently</a:t>
            </a:r>
            <a:endParaRPr sz="2200">
              <a:latin typeface="Times New Roman"/>
              <a:ea typeface="Times New Roman"/>
              <a:cs typeface="Times New Roman"/>
              <a:sym typeface="Times New Roman"/>
            </a:endParaRPr>
          </a:p>
          <a:p>
            <a:pPr marL="228600" lvl="0" indent="-228600" algn="just" rtl="0">
              <a:lnSpc>
                <a:spcPct val="150000"/>
              </a:lnSpc>
              <a:spcBef>
                <a:spcPts val="1000"/>
              </a:spcBef>
              <a:spcAft>
                <a:spcPts val="0"/>
              </a:spcAft>
              <a:buClr>
                <a:srgbClr val="FF0000"/>
              </a:buClr>
              <a:buSzPts val="2200"/>
              <a:buChar char="•"/>
            </a:pPr>
            <a:r>
              <a:rPr lang="en-US" sz="2200">
                <a:latin typeface="Times New Roman"/>
                <a:ea typeface="Times New Roman"/>
                <a:cs typeface="Times New Roman"/>
                <a:sym typeface="Times New Roman"/>
              </a:rPr>
              <a:t> To Implement a communication module that allows buyers to send quality-check requests via email, fostering trust and ensuring product quality compliance.</a:t>
            </a:r>
            <a:endParaRPr sz="2200">
              <a:latin typeface="Times New Roman"/>
              <a:ea typeface="Times New Roman"/>
              <a:cs typeface="Times New Roman"/>
              <a:sym typeface="Times New Roman"/>
            </a:endParaRPr>
          </a:p>
          <a:p>
            <a:pPr marL="228600" lvl="0" indent="-228600" algn="just" rtl="0">
              <a:lnSpc>
                <a:spcPct val="150000"/>
              </a:lnSpc>
              <a:spcBef>
                <a:spcPts val="1000"/>
              </a:spcBef>
              <a:spcAft>
                <a:spcPts val="0"/>
              </a:spcAft>
              <a:buClr>
                <a:srgbClr val="FF0000"/>
              </a:buClr>
              <a:buSzPts val="2200"/>
              <a:buChar char="•"/>
            </a:pPr>
            <a:r>
              <a:rPr lang="en-US" sz="2200">
                <a:latin typeface="Times New Roman"/>
                <a:ea typeface="Times New Roman"/>
                <a:cs typeface="Times New Roman"/>
                <a:sym typeface="Times New Roman"/>
              </a:rPr>
              <a:t>To ensure user-friendly features for profile management, enabling farmers and buyers to register, edit, and delete their profiles with ease.</a:t>
            </a:r>
            <a:endParaRPr/>
          </a:p>
          <a:p>
            <a:pPr marL="228600" lvl="0" indent="-228600" algn="just" rtl="0">
              <a:lnSpc>
                <a:spcPct val="150000"/>
              </a:lnSpc>
              <a:spcBef>
                <a:spcPts val="1000"/>
              </a:spcBef>
              <a:spcAft>
                <a:spcPts val="0"/>
              </a:spcAft>
              <a:buClr>
                <a:srgbClr val="FF0000"/>
              </a:buClr>
              <a:buSzPts val="2200"/>
              <a:buChar char="•"/>
            </a:pPr>
            <a:r>
              <a:rPr lang="en-US" sz="2200">
                <a:latin typeface="Times New Roman"/>
                <a:ea typeface="Times New Roman"/>
                <a:cs typeface="Times New Roman"/>
                <a:sym typeface="Times New Roman"/>
              </a:rPr>
              <a:t> To Provide a dedicated section for sharing agricultural information, tips, and best practices to help farmers improve productivity, optimize resources, and increase profitability.</a:t>
            </a:r>
            <a:endParaRPr sz="2200">
              <a:latin typeface="Times New Roman"/>
              <a:ea typeface="Times New Roman"/>
              <a:cs typeface="Times New Roman"/>
              <a:sym typeface="Times New Roman"/>
            </a:endParaRPr>
          </a:p>
          <a:p>
            <a:pPr marL="228600" lvl="0" indent="-228600" algn="just" rtl="0">
              <a:lnSpc>
                <a:spcPct val="150000"/>
              </a:lnSpc>
              <a:spcBef>
                <a:spcPts val="1000"/>
              </a:spcBef>
              <a:spcAft>
                <a:spcPts val="0"/>
              </a:spcAft>
              <a:buClr>
                <a:srgbClr val="FF0000"/>
              </a:buClr>
              <a:buSzPts val="2200"/>
              <a:buChar char="•"/>
            </a:pPr>
            <a:r>
              <a:rPr lang="en-US" sz="2200">
                <a:latin typeface="Times New Roman"/>
                <a:ea typeface="Times New Roman"/>
                <a:cs typeface="Times New Roman"/>
                <a:sym typeface="Times New Roman"/>
              </a:rPr>
              <a:t>To leverage technologies like Python Flask and SQLAlchemy to build a scalable, secure, and robust farm management system..</a:t>
            </a:r>
            <a:endParaRPr sz="2200">
              <a:latin typeface="Times New Roman"/>
              <a:ea typeface="Times New Roman"/>
              <a:cs typeface="Times New Roman"/>
              <a:sym typeface="Times New Roman"/>
            </a:endParaRPr>
          </a:p>
        </p:txBody>
      </p:sp>
      <p:sp>
        <p:nvSpPr>
          <p:cNvPr id="107" name="Google Shape;107;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3</a:t>
            </a:fld>
            <a:endParaRPr b="1">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0" y="1"/>
            <a:ext cx="12192000" cy="80264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3600"/>
              <a:buFont typeface="Times New Roman"/>
              <a:buNone/>
            </a:pPr>
            <a:r>
              <a:rPr lang="en-US" sz="3600" b="1">
                <a:solidFill>
                  <a:srgbClr val="FF0000"/>
                </a:solidFill>
                <a:latin typeface="Times New Roman"/>
                <a:ea typeface="Times New Roman"/>
                <a:cs typeface="Times New Roman"/>
                <a:sym typeface="Times New Roman"/>
              </a:rPr>
              <a:t>ABSTRACT</a:t>
            </a:r>
            <a:endParaRPr/>
          </a:p>
        </p:txBody>
      </p:sp>
      <p:sp>
        <p:nvSpPr>
          <p:cNvPr id="113" name="Google Shape;11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4</a:t>
            </a:fld>
            <a:endParaRPr b="1">
              <a:solidFill>
                <a:schemeClr val="dk1"/>
              </a:solidFill>
            </a:endParaRPr>
          </a:p>
        </p:txBody>
      </p:sp>
      <p:sp>
        <p:nvSpPr>
          <p:cNvPr id="114" name="Google Shape;114;p4"/>
          <p:cNvSpPr txBox="1"/>
          <p:nvPr/>
        </p:nvSpPr>
        <p:spPr>
          <a:xfrm>
            <a:off x="952464" y="929768"/>
            <a:ext cx="10358510" cy="567847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200" b="0" i="0" u="none" strike="noStrike" cap="none">
                <a:solidFill>
                  <a:schemeClr val="dk1"/>
                </a:solidFill>
                <a:latin typeface="Times New Roman"/>
                <a:ea typeface="Times New Roman"/>
                <a:cs typeface="Times New Roman"/>
                <a:sym typeface="Times New Roman"/>
              </a:rPr>
              <a:t>	The "Farm Management System Project" is a web-based application designed to support farmers by providing agricultural information, fostering knowledge sharing, and enhancing productivity and profitability. It enables farmers to sell their products online, purchase tools and seeds directly from sellers, and manage their profiles with options to register, edit, or delete data. The platform promotes collaboration by sharing best-practice farming methods and connecting farmers with buyers through an integrated online marketplace. Buyers can browse and purchase agricultural products and send quality-check requests via email, ensuring transparency and trust in transactions. This system eliminates intermediaries, ensures fair pricing, and streamlines procurement processes, making agriculture more efficient and profitable. By integrating technology with farming, the project aims to create a sustainable and connected agricultural ecosystem. </a:t>
            </a:r>
            <a:endParaRPr sz="22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p:nvPr/>
        </p:nvSpPr>
        <p:spPr>
          <a:xfrm>
            <a:off x="8753993" y="62420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20" name="Google Shape;12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5</a:t>
            </a:fld>
            <a:endParaRPr b="1">
              <a:solidFill>
                <a:schemeClr val="dk1"/>
              </a:solidFill>
            </a:endParaRPr>
          </a:p>
        </p:txBody>
      </p:sp>
      <p:sp>
        <p:nvSpPr>
          <p:cNvPr id="121" name="Google Shape;121;p5"/>
          <p:cNvSpPr/>
          <p:nvPr/>
        </p:nvSpPr>
        <p:spPr>
          <a:xfrm>
            <a:off x="3381356" y="-56272"/>
            <a:ext cx="5199693"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F0000"/>
                </a:solidFill>
                <a:latin typeface="Times New Roman"/>
                <a:ea typeface="Times New Roman"/>
                <a:cs typeface="Times New Roman"/>
                <a:sym typeface="Times New Roman"/>
              </a:rPr>
              <a:t>LITERATURE SURVEY</a:t>
            </a:r>
            <a:endParaRPr/>
          </a:p>
        </p:txBody>
      </p:sp>
      <p:graphicFrame>
        <p:nvGraphicFramePr>
          <p:cNvPr id="122" name="Google Shape;122;p5"/>
          <p:cNvGraphicFramePr/>
          <p:nvPr/>
        </p:nvGraphicFramePr>
        <p:xfrm>
          <a:off x="0" y="760952"/>
          <a:ext cx="12192025" cy="6333905"/>
        </p:xfrm>
        <a:graphic>
          <a:graphicData uri="http://schemas.openxmlformats.org/drawingml/2006/table">
            <a:tbl>
              <a:tblPr firstRow="1" bandRow="1">
                <a:noFill/>
                <a:tableStyleId>{A357DAFD-6E6F-4FD2-9882-7F2BD6588D75}</a:tableStyleId>
              </a:tblPr>
              <a:tblGrid>
                <a:gridCol w="2438400">
                  <a:extLst>
                    <a:ext uri="{9D8B030D-6E8A-4147-A177-3AD203B41FA5}">
                      <a16:colId xmlns:a16="http://schemas.microsoft.com/office/drawing/2014/main" val="20000"/>
                    </a:ext>
                  </a:extLst>
                </a:gridCol>
                <a:gridCol w="2228850">
                  <a:extLst>
                    <a:ext uri="{9D8B030D-6E8A-4147-A177-3AD203B41FA5}">
                      <a16:colId xmlns:a16="http://schemas.microsoft.com/office/drawing/2014/main" val="20001"/>
                    </a:ext>
                  </a:extLst>
                </a:gridCol>
                <a:gridCol w="2428900">
                  <a:extLst>
                    <a:ext uri="{9D8B030D-6E8A-4147-A177-3AD203B41FA5}">
                      <a16:colId xmlns:a16="http://schemas.microsoft.com/office/drawing/2014/main" val="20002"/>
                    </a:ext>
                  </a:extLst>
                </a:gridCol>
                <a:gridCol w="2657475">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869300">
                <a:tc>
                  <a:txBody>
                    <a:bodyPr/>
                    <a:lstStyle/>
                    <a:p>
                      <a:pPr marL="0" marR="0" lvl="0" indent="0" algn="ctr" rtl="0">
                        <a:spcBef>
                          <a:spcPts val="0"/>
                        </a:spcBef>
                        <a:spcAft>
                          <a:spcPts val="0"/>
                        </a:spcAft>
                        <a:buNone/>
                      </a:pPr>
                      <a:r>
                        <a:rPr lang="en-US" sz="2400" u="none" strike="noStrike" cap="none">
                          <a:latin typeface="Times New Roman"/>
                          <a:ea typeface="Times New Roman"/>
                          <a:cs typeface="Times New Roman"/>
                          <a:sym typeface="Times New Roman"/>
                        </a:rPr>
                        <a:t>TITLE OF THE PAPER</a:t>
                      </a:r>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a:latin typeface="Times New Roman"/>
                          <a:ea typeface="Times New Roman"/>
                          <a:cs typeface="Times New Roman"/>
                          <a:sym typeface="Times New Roman"/>
                        </a:rPr>
                        <a:t>AUTHOR (S)</a:t>
                      </a:r>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a:latin typeface="Times New Roman"/>
                          <a:ea typeface="Times New Roman"/>
                          <a:cs typeface="Times New Roman"/>
                          <a:sym typeface="Times New Roman"/>
                        </a:rPr>
                        <a:t>PUBLISHER</a:t>
                      </a:r>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a:latin typeface="Times New Roman"/>
                          <a:ea typeface="Times New Roman"/>
                          <a:cs typeface="Times New Roman"/>
                          <a:sym typeface="Times New Roman"/>
                        </a:rPr>
                        <a:t>PAPER GIST</a:t>
                      </a:r>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a:latin typeface="Times New Roman"/>
                          <a:ea typeface="Times New Roman"/>
                          <a:cs typeface="Times New Roman"/>
                          <a:sym typeface="Times New Roman"/>
                        </a:rPr>
                        <a:t>TECHNOLOGY USED</a:t>
                      </a:r>
                      <a:endParaRPr/>
                    </a:p>
                  </a:txBody>
                  <a:tcPr marL="91450" marR="91450" marT="45725" marB="45725" anchor="ctr"/>
                </a:tc>
                <a:extLst>
                  <a:ext uri="{0D108BD9-81ED-4DB2-BD59-A6C34878D82A}">
                    <a16:rowId xmlns:a16="http://schemas.microsoft.com/office/drawing/2014/main" val="10000"/>
                  </a:ext>
                </a:extLst>
              </a:tr>
              <a:tr h="1273825">
                <a:tc>
                  <a:txBody>
                    <a:bodyPr/>
                    <a:lstStyle/>
                    <a:p>
                      <a:pPr marL="0" marR="0" lvl="0" indent="0" algn="l" rtl="0">
                        <a:spcBef>
                          <a:spcPts val="0"/>
                        </a:spcBef>
                        <a:spcAft>
                          <a:spcPts val="0"/>
                        </a:spcAft>
                        <a:buNone/>
                      </a:pPr>
                      <a:r>
                        <a:rPr lang="en-US" sz="1700" u="none" strike="noStrike" cap="none">
                          <a:latin typeface="Times New Roman"/>
                          <a:ea typeface="Times New Roman"/>
                          <a:cs typeface="Times New Roman"/>
                          <a:sym typeface="Times New Roman"/>
                        </a:rPr>
                        <a:t>A Web-Based Farm Management System for Enhancing Agricultural Productivity</a:t>
                      </a:r>
                      <a:endParaRPr sz="1700" b="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700">
                          <a:latin typeface="Times New Roman"/>
                          <a:ea typeface="Times New Roman"/>
                          <a:cs typeface="Times New Roman"/>
                          <a:sym typeface="Times New Roman"/>
                        </a:rPr>
                        <a:t>R. K. Yadav, R. S. Saini, R. K. Choudhary</a:t>
                      </a:r>
                      <a:endParaRPr sz="1700" b="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700">
                          <a:latin typeface="Times New Roman"/>
                          <a:ea typeface="Times New Roman"/>
                          <a:cs typeface="Times New Roman"/>
                          <a:sym typeface="Times New Roman"/>
                        </a:rPr>
                        <a:t>International Journal of Advanced Research in Computer Science</a:t>
                      </a:r>
                      <a:endParaRPr sz="17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700"/>
                        <a:buFont typeface="Times New Roman"/>
                        <a:buNone/>
                      </a:pPr>
                      <a:r>
                        <a:rPr lang="en-US" sz="1700">
                          <a:latin typeface="Times New Roman"/>
                          <a:ea typeface="Times New Roman"/>
                          <a:cs typeface="Times New Roman"/>
                          <a:sym typeface="Times New Roman"/>
                        </a:rPr>
                        <a:t>It integrates features to aid decision-making for farmers through easy tracking of field activities and crop conditions using a user-friendly interface.</a:t>
                      </a:r>
                      <a:endParaRPr sz="17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700">
                          <a:latin typeface="Times New Roman"/>
                          <a:ea typeface="Times New Roman"/>
                          <a:cs typeface="Times New Roman"/>
                          <a:sym typeface="Times New Roman"/>
                        </a:rPr>
                        <a:t>Web technologies, cloud-based tools</a:t>
                      </a:r>
                      <a:endParaRPr sz="17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1168100">
                <a:tc>
                  <a:txBody>
                    <a:bodyPr/>
                    <a:lstStyle/>
                    <a:p>
                      <a:pPr marL="0" marR="0" lvl="0" indent="0" algn="l" rtl="0">
                        <a:spcBef>
                          <a:spcPts val="0"/>
                        </a:spcBef>
                        <a:spcAft>
                          <a:spcPts val="0"/>
                        </a:spcAft>
                        <a:buNone/>
                      </a:pPr>
                      <a:r>
                        <a:rPr lang="en-US" sz="1700">
                          <a:latin typeface="Times New Roman"/>
                          <a:ea typeface="Times New Roman"/>
                          <a:cs typeface="Times New Roman"/>
                          <a:sym typeface="Times New Roman"/>
                        </a:rPr>
                        <a:t>IoT-Based Smart Agriculture System for Farm</a:t>
                      </a:r>
                      <a:endParaRPr sz="1700" b="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700">
                          <a:latin typeface="Times New Roman"/>
                          <a:ea typeface="Times New Roman"/>
                          <a:cs typeface="Times New Roman"/>
                          <a:sym typeface="Times New Roman"/>
                        </a:rPr>
                        <a:t>M. K. Garg, R. S. A. S. Vora</a:t>
                      </a:r>
                      <a:endParaRPr sz="1700" b="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700">
                          <a:latin typeface="Times New Roman"/>
                          <a:ea typeface="Times New Roman"/>
                          <a:cs typeface="Times New Roman"/>
                          <a:sym typeface="Times New Roman"/>
                        </a:rPr>
                        <a:t>International Journal of Science, Engineering and Technology</a:t>
                      </a:r>
                      <a:endParaRPr sz="17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700"/>
                        <a:buFont typeface="Times New Roman"/>
                        <a:buNone/>
                      </a:pPr>
                      <a:r>
                        <a:rPr lang="en-US" sz="1700">
                          <a:latin typeface="Times New Roman"/>
                          <a:ea typeface="Times New Roman"/>
                          <a:cs typeface="Times New Roman"/>
                          <a:sym typeface="Times New Roman"/>
                        </a:rPr>
                        <a:t>Automated timetable generation using genetic algorithm to reduce complexity and workload.</a:t>
                      </a:r>
                      <a:endParaRPr sz="17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700"/>
                        <a:buFont typeface="Times New Roman"/>
                        <a:buNone/>
                      </a:pPr>
                      <a:r>
                        <a:rPr lang="en-US" sz="1700">
                          <a:latin typeface="Times New Roman"/>
                          <a:ea typeface="Times New Roman"/>
                          <a:cs typeface="Times New Roman"/>
                          <a:sym typeface="Times New Roman"/>
                        </a:rPr>
                        <a:t>IoT devices, sensors, cloud computing</a:t>
                      </a:r>
                      <a:endParaRPr sz="17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1205275">
                <a:tc>
                  <a:txBody>
                    <a:bodyPr/>
                    <a:lstStyle/>
                    <a:p>
                      <a:pPr marL="0" marR="0" lvl="0" indent="0" algn="l" rtl="0">
                        <a:lnSpc>
                          <a:spcPct val="100000"/>
                        </a:lnSpc>
                        <a:spcBef>
                          <a:spcPts val="0"/>
                        </a:spcBef>
                        <a:spcAft>
                          <a:spcPts val="0"/>
                        </a:spcAft>
                        <a:buClr>
                          <a:schemeClr val="dk1"/>
                        </a:buClr>
                        <a:buSzPts val="1700"/>
                        <a:buFont typeface="Times New Roman"/>
                        <a:buNone/>
                      </a:pPr>
                      <a:r>
                        <a:rPr lang="en-US" sz="1700">
                          <a:latin typeface="Times New Roman"/>
                          <a:ea typeface="Times New Roman"/>
                          <a:cs typeface="Times New Roman"/>
                          <a:sym typeface="Times New Roman"/>
                        </a:rPr>
                        <a:t>Web-Based Farm Management System: A Review</a:t>
                      </a:r>
                      <a:endParaRPr sz="17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700">
                          <a:latin typeface="Times New Roman"/>
                          <a:ea typeface="Times New Roman"/>
                          <a:cs typeface="Times New Roman"/>
                          <a:sym typeface="Times New Roman"/>
                        </a:rPr>
                        <a:t>M. F. Raza, S. M. Iqbal, H. Shah</a:t>
                      </a:r>
                      <a:endParaRPr sz="1700" b="0" u="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700">
                          <a:latin typeface="Times New Roman"/>
                          <a:ea typeface="Times New Roman"/>
                          <a:cs typeface="Times New Roman"/>
                          <a:sym typeface="Times New Roman"/>
                        </a:rPr>
                        <a:t>International Journal of Computer Applications</a:t>
                      </a:r>
                      <a:endParaRPr sz="17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700"/>
                        <a:buFont typeface="Times New Roman"/>
                        <a:buNone/>
                      </a:pPr>
                      <a:r>
                        <a:rPr lang="en-US" sz="1700">
                          <a:latin typeface="Times New Roman"/>
                          <a:ea typeface="Times New Roman"/>
                          <a:cs typeface="Times New Roman"/>
                          <a:sym typeface="Times New Roman"/>
                        </a:rPr>
                        <a:t>Timetable generation using heuristic, and resource scheduling algorithms to optimize resource usage.</a:t>
                      </a:r>
                      <a:endParaRPr/>
                    </a:p>
                  </a:txBody>
                  <a:tcPr marL="91450" marR="91450" marT="45725" marB="45725"/>
                </a:tc>
                <a:tc>
                  <a:txBody>
                    <a:bodyPr/>
                    <a:lstStyle/>
                    <a:p>
                      <a:pPr marL="0" marR="0" lvl="0" indent="0" algn="l" rtl="0">
                        <a:spcBef>
                          <a:spcPts val="0"/>
                        </a:spcBef>
                        <a:spcAft>
                          <a:spcPts val="0"/>
                        </a:spcAft>
                        <a:buNone/>
                      </a:pPr>
                      <a:r>
                        <a:rPr lang="en-US" sz="1700">
                          <a:latin typeface="Times New Roman"/>
                          <a:ea typeface="Times New Roman"/>
                          <a:cs typeface="Times New Roman"/>
                          <a:sym typeface="Times New Roman"/>
                        </a:rPr>
                        <a:t>crop management software, data tracking tools</a:t>
                      </a:r>
                      <a:endParaRPr sz="17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r h="1445300">
                <a:tc>
                  <a:txBody>
                    <a:bodyPr/>
                    <a:lstStyle/>
                    <a:p>
                      <a:pPr marL="0" marR="0" lvl="0" indent="0" algn="l" rtl="0">
                        <a:spcBef>
                          <a:spcPts val="0"/>
                        </a:spcBef>
                        <a:spcAft>
                          <a:spcPts val="0"/>
                        </a:spcAft>
                        <a:buNone/>
                      </a:pPr>
                      <a:r>
                        <a:rPr lang="en-US" sz="1700">
                          <a:latin typeface="Times New Roman"/>
                          <a:ea typeface="Times New Roman"/>
                          <a:cs typeface="Times New Roman"/>
                          <a:sym typeface="Times New Roman"/>
                        </a:rPr>
                        <a:t>A Web-Based Agricultural Management System for Farmers</a:t>
                      </a:r>
                      <a:endParaRPr sz="1700" b="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700">
                          <a:latin typeface="Times New Roman"/>
                          <a:ea typeface="Times New Roman"/>
                          <a:cs typeface="Times New Roman"/>
                          <a:sym typeface="Times New Roman"/>
                        </a:rPr>
                        <a:t>A. R. P. Borkar, P. P. Rathi, V. M. Kher</a:t>
                      </a:r>
                      <a:endParaRPr sz="1700" b="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700"/>
                        <a:buFont typeface="Times New Roman"/>
                        <a:buNone/>
                      </a:pPr>
                      <a:r>
                        <a:rPr lang="en-US" sz="1700">
                          <a:latin typeface="Times New Roman"/>
                          <a:ea typeface="Times New Roman"/>
                          <a:cs typeface="Times New Roman"/>
                          <a:sym typeface="Times New Roman"/>
                        </a:rPr>
                        <a:t>International Journal of Computer Science and Mobile Computing</a:t>
                      </a:r>
                      <a:endParaRPr sz="17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700"/>
                        <a:buFont typeface="Times New Roman"/>
                        <a:buNone/>
                      </a:pPr>
                      <a:r>
                        <a:rPr lang="en-US" sz="1700">
                          <a:latin typeface="Times New Roman"/>
                          <a:ea typeface="Times New Roman"/>
                          <a:cs typeface="Times New Roman"/>
                          <a:sym typeface="Times New Roman"/>
                        </a:rPr>
                        <a:t>Automated timetable generation reduces time, and handling complex scheduling efficiently.</a:t>
                      </a:r>
                      <a:endParaRPr/>
                    </a:p>
                  </a:txBody>
                  <a:tcPr marL="91450" marR="91450" marT="45725" marB="45725"/>
                </a:tc>
                <a:tc>
                  <a:txBody>
                    <a:bodyPr/>
                    <a:lstStyle/>
                    <a:p>
                      <a:pPr marL="0" marR="0" lvl="0" indent="0" algn="l" rtl="0">
                        <a:spcBef>
                          <a:spcPts val="0"/>
                        </a:spcBef>
                        <a:spcAft>
                          <a:spcPts val="0"/>
                        </a:spcAft>
                        <a:buNone/>
                      </a:pPr>
                      <a:r>
                        <a:rPr lang="en-US" sz="1700">
                          <a:latin typeface="Times New Roman"/>
                          <a:ea typeface="Times New Roman"/>
                          <a:cs typeface="Times New Roman"/>
                          <a:sym typeface="Times New Roman"/>
                        </a:rPr>
                        <a:t>database management, inventory management software.</a:t>
                      </a:r>
                      <a:endParaRPr sz="17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6</a:t>
            </a:fld>
            <a:endParaRPr b="1">
              <a:solidFill>
                <a:schemeClr val="dk1"/>
              </a:solidFill>
            </a:endParaRPr>
          </a:p>
        </p:txBody>
      </p:sp>
      <p:sp>
        <p:nvSpPr>
          <p:cNvPr id="128" name="Google Shape;128;p6"/>
          <p:cNvSpPr/>
          <p:nvPr/>
        </p:nvSpPr>
        <p:spPr>
          <a:xfrm>
            <a:off x="1682946" y="80010"/>
            <a:ext cx="857176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F0000"/>
                </a:solidFill>
                <a:latin typeface="Times New Roman"/>
                <a:ea typeface="Times New Roman"/>
                <a:cs typeface="Times New Roman"/>
                <a:sym typeface="Times New Roman"/>
              </a:rPr>
              <a:t>PROPOSED SYSTEM ARCHITECTURE</a:t>
            </a:r>
            <a:endParaRPr sz="3600" b="1" i="0" u="none" strike="noStrike" cap="none">
              <a:solidFill>
                <a:srgbClr val="FF0000"/>
              </a:solidFill>
              <a:latin typeface="Times New Roman"/>
              <a:ea typeface="Times New Roman"/>
              <a:cs typeface="Times New Roman"/>
              <a:sym typeface="Times New Roman"/>
            </a:endParaRPr>
          </a:p>
        </p:txBody>
      </p:sp>
      <p:sp>
        <p:nvSpPr>
          <p:cNvPr id="129" name="Google Shape;129;p6"/>
          <p:cNvSpPr/>
          <p:nvPr/>
        </p:nvSpPr>
        <p:spPr>
          <a:xfrm>
            <a:off x="7453322" y="857232"/>
            <a:ext cx="1143008" cy="500066"/>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0" name="Google Shape;130;p6"/>
          <p:cNvPicPr preferRelativeResize="0"/>
          <p:nvPr/>
        </p:nvPicPr>
        <p:blipFill rotWithShape="1">
          <a:blip r:embed="rId3">
            <a:alphaModFix/>
          </a:blip>
          <a:srcRect/>
          <a:stretch/>
        </p:blipFill>
        <p:spPr>
          <a:xfrm>
            <a:off x="2381224" y="1142984"/>
            <a:ext cx="7500990" cy="52922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p:nvPr/>
        </p:nvSpPr>
        <p:spPr>
          <a:xfrm>
            <a:off x="1809720" y="0"/>
            <a:ext cx="831529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F0000"/>
                </a:solidFill>
                <a:latin typeface="Times New Roman"/>
                <a:ea typeface="Times New Roman"/>
                <a:cs typeface="Times New Roman"/>
                <a:sym typeface="Times New Roman"/>
              </a:rPr>
              <a:t>EXISTING SYSTEM ARCHITECTURE</a:t>
            </a:r>
            <a:endParaRPr sz="3600" b="1" i="0" u="none" strike="noStrike" cap="none">
              <a:solidFill>
                <a:srgbClr val="FF0000"/>
              </a:solidFill>
              <a:latin typeface="Times New Roman"/>
              <a:ea typeface="Times New Roman"/>
              <a:cs typeface="Times New Roman"/>
              <a:sym typeface="Times New Roman"/>
            </a:endParaRPr>
          </a:p>
        </p:txBody>
      </p:sp>
      <p:sp>
        <p:nvSpPr>
          <p:cNvPr id="136" name="Google Shape;13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7</a:t>
            </a:fld>
            <a:endParaRPr b="1">
              <a:solidFill>
                <a:schemeClr val="dk1"/>
              </a:solidFill>
            </a:endParaRPr>
          </a:p>
        </p:txBody>
      </p:sp>
      <p:sp>
        <p:nvSpPr>
          <p:cNvPr id="137" name="Google Shape;137;p7"/>
          <p:cNvSpPr/>
          <p:nvPr/>
        </p:nvSpPr>
        <p:spPr>
          <a:xfrm>
            <a:off x="6024562" y="928670"/>
            <a:ext cx="2500330" cy="35719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8" name="Google Shape;138;p7" descr="WhatsApp Image 2024-12-06 at 10.40.13 PM.jpeg"/>
          <p:cNvPicPr preferRelativeResize="0"/>
          <p:nvPr/>
        </p:nvPicPr>
        <p:blipFill rotWithShape="1">
          <a:blip r:embed="rId3">
            <a:alphaModFix/>
          </a:blip>
          <a:srcRect/>
          <a:stretch/>
        </p:blipFill>
        <p:spPr>
          <a:xfrm>
            <a:off x="2809852" y="1000108"/>
            <a:ext cx="6817996" cy="514828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0" y="60960"/>
            <a:ext cx="12192000" cy="53911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3600"/>
              <a:buFont typeface="Times New Roman"/>
              <a:buNone/>
            </a:pPr>
            <a:r>
              <a:rPr lang="en-US" sz="3600" b="1">
                <a:solidFill>
                  <a:srgbClr val="FF0000"/>
                </a:solidFill>
                <a:latin typeface="Times New Roman"/>
                <a:ea typeface="Times New Roman"/>
                <a:cs typeface="Times New Roman"/>
                <a:sym typeface="Times New Roman"/>
              </a:rPr>
              <a:t>SOFTWARE AND HARDWARE REQUIREMENTS </a:t>
            </a:r>
            <a:endParaRPr sz="3600">
              <a:latin typeface="Times New Roman"/>
              <a:ea typeface="Times New Roman"/>
              <a:cs typeface="Times New Roman"/>
              <a:sym typeface="Times New Roman"/>
            </a:endParaRPr>
          </a:p>
        </p:txBody>
      </p:sp>
      <p:sp>
        <p:nvSpPr>
          <p:cNvPr id="144" name="Google Shape;144;p8"/>
          <p:cNvSpPr txBox="1">
            <a:spLocks noGrp="1"/>
          </p:cNvSpPr>
          <p:nvPr>
            <p:ph type="body" idx="1"/>
          </p:nvPr>
        </p:nvSpPr>
        <p:spPr>
          <a:xfrm>
            <a:off x="595274" y="1142984"/>
            <a:ext cx="5157787" cy="82391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B050"/>
              </a:buClr>
              <a:buSzPts val="2800"/>
              <a:buNone/>
            </a:pPr>
            <a:r>
              <a:rPr lang="en-US" sz="2800">
                <a:solidFill>
                  <a:srgbClr val="00B050"/>
                </a:solidFill>
                <a:latin typeface="Times New Roman"/>
                <a:ea typeface="Times New Roman"/>
                <a:cs typeface="Times New Roman"/>
                <a:sym typeface="Times New Roman"/>
              </a:rPr>
              <a:t>HARDWARE</a:t>
            </a:r>
            <a:endParaRPr sz="2800">
              <a:solidFill>
                <a:srgbClr val="00B050"/>
              </a:solidFill>
              <a:latin typeface="Times New Roman"/>
              <a:ea typeface="Times New Roman"/>
              <a:cs typeface="Times New Roman"/>
              <a:sym typeface="Times New Roman"/>
            </a:endParaRPr>
          </a:p>
        </p:txBody>
      </p:sp>
      <p:sp>
        <p:nvSpPr>
          <p:cNvPr id="145" name="Google Shape;145;p8"/>
          <p:cNvSpPr txBox="1">
            <a:spLocks noGrp="1"/>
          </p:cNvSpPr>
          <p:nvPr>
            <p:ph type="body" idx="2"/>
          </p:nvPr>
        </p:nvSpPr>
        <p:spPr>
          <a:xfrm>
            <a:off x="881026" y="2214554"/>
            <a:ext cx="5157787" cy="368458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FF0000"/>
              </a:buClr>
              <a:buSzPts val="2800"/>
              <a:buChar char="•"/>
            </a:pPr>
            <a:r>
              <a:rPr lang="en-US">
                <a:latin typeface="Times New Roman"/>
                <a:ea typeface="Times New Roman"/>
                <a:cs typeface="Times New Roman"/>
                <a:sym typeface="Times New Roman"/>
              </a:rPr>
              <a:t>Computer with a 1.1 GHz or faster processor</a:t>
            </a:r>
            <a:endParaRPr/>
          </a:p>
          <a:p>
            <a:pPr marL="228600" lvl="0" indent="-228600" algn="l" rtl="0">
              <a:lnSpc>
                <a:spcPct val="90000"/>
              </a:lnSpc>
              <a:spcBef>
                <a:spcPts val="1000"/>
              </a:spcBef>
              <a:spcAft>
                <a:spcPts val="0"/>
              </a:spcAft>
              <a:buClr>
                <a:srgbClr val="FF0000"/>
              </a:buClr>
              <a:buSzPts val="2800"/>
              <a:buChar char="•"/>
            </a:pPr>
            <a:r>
              <a:rPr lang="en-US">
                <a:latin typeface="Times New Roman"/>
                <a:ea typeface="Times New Roman"/>
                <a:cs typeface="Times New Roman"/>
                <a:sym typeface="Times New Roman"/>
              </a:rPr>
              <a:t>Minimum 2GB of RAM or more</a:t>
            </a:r>
            <a:endParaRPr/>
          </a:p>
          <a:p>
            <a:pPr marL="228600" lvl="0" indent="-228600" algn="l" rtl="0">
              <a:lnSpc>
                <a:spcPct val="90000"/>
              </a:lnSpc>
              <a:spcBef>
                <a:spcPts val="1000"/>
              </a:spcBef>
              <a:spcAft>
                <a:spcPts val="0"/>
              </a:spcAft>
              <a:buClr>
                <a:srgbClr val="FF0000"/>
              </a:buClr>
              <a:buSzPts val="2800"/>
              <a:buChar char="•"/>
            </a:pPr>
            <a:r>
              <a:rPr lang="en-US">
                <a:latin typeface="Times New Roman"/>
                <a:ea typeface="Times New Roman"/>
                <a:cs typeface="Times New Roman"/>
                <a:sym typeface="Times New Roman"/>
              </a:rPr>
              <a:t> 2.5 GB of available hard-disk space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rgbClr val="FF0000"/>
              </a:buClr>
              <a:buSzPts val="2800"/>
              <a:buChar char="•"/>
            </a:pPr>
            <a:r>
              <a:rPr lang="en-US">
                <a:latin typeface="Times New Roman"/>
                <a:ea typeface="Times New Roman"/>
                <a:cs typeface="Times New Roman"/>
                <a:sym typeface="Times New Roman"/>
              </a:rPr>
              <a:t> 5400 RPM hard drive</a:t>
            </a:r>
            <a:endParaRPr/>
          </a:p>
          <a:p>
            <a:pPr marL="228600" lvl="0" indent="-228600" algn="l" rtl="0">
              <a:lnSpc>
                <a:spcPct val="90000"/>
              </a:lnSpc>
              <a:spcBef>
                <a:spcPts val="1000"/>
              </a:spcBef>
              <a:spcAft>
                <a:spcPts val="0"/>
              </a:spcAft>
              <a:buClr>
                <a:srgbClr val="FF0000"/>
              </a:buClr>
              <a:buSzPts val="2800"/>
              <a:buChar char="•"/>
            </a:pPr>
            <a:r>
              <a:rPr lang="en-US">
                <a:latin typeface="Times New Roman"/>
                <a:ea typeface="Times New Roman"/>
                <a:cs typeface="Times New Roman"/>
                <a:sym typeface="Times New Roman"/>
              </a:rPr>
              <a:t> 1366 × 768 or higher-resolution display </a:t>
            </a:r>
            <a:endParaRPr/>
          </a:p>
          <a:p>
            <a:pPr marL="228600" lvl="0" indent="-228600" algn="l" rtl="0">
              <a:lnSpc>
                <a:spcPct val="90000"/>
              </a:lnSpc>
              <a:spcBef>
                <a:spcPts val="1000"/>
              </a:spcBef>
              <a:spcAft>
                <a:spcPts val="0"/>
              </a:spcAft>
              <a:buClr>
                <a:srgbClr val="FF0000"/>
              </a:buClr>
              <a:buSzPts val="2800"/>
              <a:buChar char="•"/>
            </a:pPr>
            <a:r>
              <a:rPr lang="en-US">
                <a:latin typeface="Times New Roman"/>
                <a:ea typeface="Times New Roman"/>
                <a:cs typeface="Times New Roman"/>
                <a:sym typeface="Times New Roman"/>
              </a:rPr>
              <a:t>DVD-ROM drive</a:t>
            </a:r>
            <a:endParaRPr>
              <a:latin typeface="Times New Roman"/>
              <a:ea typeface="Times New Roman"/>
              <a:cs typeface="Times New Roman"/>
              <a:sym typeface="Times New Roman"/>
            </a:endParaRPr>
          </a:p>
        </p:txBody>
      </p:sp>
      <p:sp>
        <p:nvSpPr>
          <p:cNvPr id="146" name="Google Shape;146;p8"/>
          <p:cNvSpPr txBox="1">
            <a:spLocks noGrp="1"/>
          </p:cNvSpPr>
          <p:nvPr>
            <p:ph type="body" idx="3"/>
          </p:nvPr>
        </p:nvSpPr>
        <p:spPr>
          <a:xfrm>
            <a:off x="6238876" y="1142984"/>
            <a:ext cx="5183188" cy="82391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B050"/>
              </a:buClr>
              <a:buSzPts val="2800"/>
              <a:buNone/>
            </a:pPr>
            <a:r>
              <a:rPr lang="en-US" sz="2800">
                <a:solidFill>
                  <a:srgbClr val="00B050"/>
                </a:solidFill>
                <a:latin typeface="Times New Roman"/>
                <a:ea typeface="Times New Roman"/>
                <a:cs typeface="Times New Roman"/>
                <a:sym typeface="Times New Roman"/>
              </a:rPr>
              <a:t>SOFTWARE</a:t>
            </a:r>
            <a:endParaRPr sz="2800">
              <a:solidFill>
                <a:srgbClr val="00B050"/>
              </a:solidFill>
              <a:latin typeface="Times New Roman"/>
              <a:ea typeface="Times New Roman"/>
              <a:cs typeface="Times New Roman"/>
              <a:sym typeface="Times New Roman"/>
            </a:endParaRPr>
          </a:p>
        </p:txBody>
      </p:sp>
      <p:sp>
        <p:nvSpPr>
          <p:cNvPr id="147" name="Google Shape;147;p8"/>
          <p:cNvSpPr txBox="1">
            <a:spLocks noGrp="1"/>
          </p:cNvSpPr>
          <p:nvPr>
            <p:ph type="body" idx="4"/>
          </p:nvPr>
        </p:nvSpPr>
        <p:spPr>
          <a:xfrm>
            <a:off x="6738942" y="2285992"/>
            <a:ext cx="5183188" cy="368458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2800"/>
              <a:buChar char="•"/>
            </a:pPr>
            <a:r>
              <a:rPr lang="en-US">
                <a:latin typeface="Times New Roman"/>
                <a:ea typeface="Times New Roman"/>
                <a:cs typeface="Times New Roman"/>
                <a:sym typeface="Times New Roman"/>
              </a:rPr>
              <a:t>Operating System: Windows 10</a:t>
            </a:r>
            <a:endParaRPr/>
          </a:p>
          <a:p>
            <a:pPr marL="228600" lvl="0" indent="-228600" algn="l" rtl="0">
              <a:lnSpc>
                <a:spcPct val="90000"/>
              </a:lnSpc>
              <a:spcBef>
                <a:spcPts val="1000"/>
              </a:spcBef>
              <a:spcAft>
                <a:spcPts val="0"/>
              </a:spcAft>
              <a:buClr>
                <a:srgbClr val="FF0000"/>
              </a:buClr>
              <a:buSzPts val="2800"/>
              <a:buChar char="•"/>
            </a:pPr>
            <a:r>
              <a:rPr lang="en-US">
                <a:latin typeface="Times New Roman"/>
                <a:ea typeface="Times New Roman"/>
                <a:cs typeface="Times New Roman"/>
                <a:sym typeface="Times New Roman"/>
              </a:rPr>
              <a:t> Google Chrome/Internet Explorer</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rgbClr val="FF0000"/>
              </a:buClr>
              <a:buSzPts val="2800"/>
              <a:buChar char="•"/>
            </a:pPr>
            <a:r>
              <a:rPr lang="en-US">
                <a:latin typeface="Times New Roman"/>
                <a:ea typeface="Times New Roman"/>
                <a:cs typeface="Times New Roman"/>
                <a:sym typeface="Times New Roman"/>
              </a:rPr>
              <a:t> XAMPP (Version-3.7)</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rgbClr val="FF0000"/>
              </a:buClr>
              <a:buSzPts val="2800"/>
              <a:buChar char="•"/>
            </a:pPr>
            <a:r>
              <a:rPr lang="en-US">
                <a:latin typeface="Times New Roman"/>
                <a:ea typeface="Times New Roman"/>
                <a:cs typeface="Times New Roman"/>
                <a:sym typeface="Times New Roman"/>
              </a:rPr>
              <a:t> Python main editor (user interface): PyCharm Community</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rgbClr val="FF0000"/>
              </a:buClr>
              <a:buSzPts val="2800"/>
              <a:buChar char="•"/>
            </a:pPr>
            <a:r>
              <a:rPr lang="en-US">
                <a:latin typeface="Times New Roman"/>
                <a:ea typeface="Times New Roman"/>
                <a:cs typeface="Times New Roman"/>
                <a:sym typeface="Times New Roman"/>
              </a:rPr>
              <a:t>Workspace editor: Sublime text 3</a:t>
            </a:r>
            <a:endParaRPr>
              <a:latin typeface="Times New Roman"/>
              <a:ea typeface="Times New Roman"/>
              <a:cs typeface="Times New Roman"/>
              <a:sym typeface="Times New Roman"/>
            </a:endParaRPr>
          </a:p>
        </p:txBody>
      </p:sp>
      <p:sp>
        <p:nvSpPr>
          <p:cNvPr id="148" name="Google Shape;14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8</a:t>
            </a:fld>
            <a:endParaRPr b="1">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9"/>
          <p:cNvSpPr txBox="1">
            <a:spLocks noGrp="1"/>
          </p:cNvSpPr>
          <p:nvPr>
            <p:ph type="title"/>
          </p:nvPr>
        </p:nvSpPr>
        <p:spPr>
          <a:xfrm>
            <a:off x="0" y="18256"/>
            <a:ext cx="12192000" cy="6627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3600"/>
              <a:buFont typeface="Times New Roman"/>
              <a:buNone/>
            </a:pPr>
            <a:r>
              <a:rPr lang="en-US" sz="3600" b="1">
                <a:solidFill>
                  <a:srgbClr val="FF0000"/>
                </a:solidFill>
                <a:latin typeface="Times New Roman"/>
                <a:ea typeface="Times New Roman"/>
                <a:cs typeface="Times New Roman"/>
                <a:sym typeface="Times New Roman"/>
              </a:rPr>
              <a:t>MODULES </a:t>
            </a:r>
            <a:endParaRPr sz="3600">
              <a:solidFill>
                <a:srgbClr val="FF0000"/>
              </a:solidFill>
            </a:endParaRPr>
          </a:p>
        </p:txBody>
      </p:sp>
      <p:sp>
        <p:nvSpPr>
          <p:cNvPr id="154" name="Google Shape;154;p9"/>
          <p:cNvSpPr txBox="1">
            <a:spLocks noGrp="1"/>
          </p:cNvSpPr>
          <p:nvPr>
            <p:ph type="body" idx="1"/>
          </p:nvPr>
        </p:nvSpPr>
        <p:spPr>
          <a:xfrm>
            <a:off x="881026" y="1428736"/>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3600"/>
              <a:buChar char="•"/>
            </a:pPr>
            <a:r>
              <a:rPr lang="en-US" sz="3600">
                <a:latin typeface="Times New Roman"/>
                <a:ea typeface="Times New Roman"/>
                <a:cs typeface="Times New Roman"/>
                <a:sym typeface="Times New Roman"/>
              </a:rPr>
              <a:t> User Authentication Module</a:t>
            </a:r>
            <a:endParaRPr sz="36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rgbClr val="FF0000"/>
              </a:buClr>
              <a:buSzPts val="3600"/>
              <a:buChar char="•"/>
            </a:pPr>
            <a:r>
              <a:rPr lang="en-US" sz="3600">
                <a:latin typeface="Times New Roman"/>
                <a:ea typeface="Times New Roman"/>
                <a:cs typeface="Times New Roman"/>
                <a:sym typeface="Times New Roman"/>
              </a:rPr>
              <a:t> Database Interaction Module</a:t>
            </a:r>
            <a:endParaRPr sz="36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rgbClr val="FF0000"/>
              </a:buClr>
              <a:buSzPts val="3600"/>
              <a:buChar char="•"/>
            </a:pPr>
            <a:r>
              <a:rPr lang="en-US" sz="3600">
                <a:latin typeface="Times New Roman"/>
                <a:ea typeface="Times New Roman"/>
                <a:cs typeface="Times New Roman"/>
                <a:sym typeface="Times New Roman"/>
              </a:rPr>
              <a:t> Product Management Module</a:t>
            </a:r>
            <a:endParaRPr sz="36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rgbClr val="FF0000"/>
              </a:buClr>
              <a:buSzPts val="3600"/>
              <a:buChar char="•"/>
            </a:pPr>
            <a:r>
              <a:rPr lang="en-US" sz="3600">
                <a:latin typeface="Times New Roman"/>
                <a:ea typeface="Times New Roman"/>
                <a:cs typeface="Times New Roman"/>
                <a:sym typeface="Times New Roman"/>
              </a:rPr>
              <a:t> Farmer Registration &amp; Management Module</a:t>
            </a:r>
            <a:endParaRPr sz="36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rgbClr val="FF0000"/>
              </a:buClr>
              <a:buSzPts val="3600"/>
              <a:buChar char="•"/>
            </a:pPr>
            <a:r>
              <a:rPr lang="en-US" sz="3600">
                <a:latin typeface="Times New Roman"/>
                <a:ea typeface="Times New Roman"/>
                <a:cs typeface="Times New Roman"/>
                <a:sym typeface="Times New Roman"/>
              </a:rPr>
              <a:t> Admin Control &amp; Management Module</a:t>
            </a:r>
            <a:endParaRPr sz="3600">
              <a:latin typeface="Times New Roman"/>
              <a:ea typeface="Times New Roman"/>
              <a:cs typeface="Times New Roman"/>
              <a:sym typeface="Times New Roman"/>
            </a:endParaRPr>
          </a:p>
        </p:txBody>
      </p:sp>
      <p:sp>
        <p:nvSpPr>
          <p:cNvPr id="155" name="Google Shape;15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9</a:t>
            </a:fld>
            <a:endParaRPr b="1">
              <a:solidFill>
                <a:schemeClr val="dk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1468</Words>
  <Application>Microsoft Office PowerPoint</Application>
  <PresentationFormat>Widescreen</PresentationFormat>
  <Paragraphs>117</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Times New Roman</vt:lpstr>
      <vt:lpstr>Arial</vt:lpstr>
      <vt:lpstr>Calibri</vt:lpstr>
      <vt:lpstr>Arial Narrow</vt: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SOFTWARE AND HARDWARE REQUIREMENTS </vt:lpstr>
      <vt:lpstr>MODULES </vt:lpstr>
      <vt:lpstr>SUMMARY OF MODULE-1  USER AUTHENTICATION MODULE</vt:lpstr>
      <vt:lpstr>SUMMARY OF MODULE-2 DATABASE INTERACTION MODULE</vt:lpstr>
      <vt:lpstr>SUMMARY OF MODULE-3 PRODUCT MANAGEMENT MODULE</vt:lpstr>
      <vt:lpstr>PowerPoint Presentation</vt:lpstr>
      <vt:lpstr>SUMMARY OF MODULE-5 ADMIN CONTROL &amp; MANAGEMENT MODULE</vt:lpstr>
      <vt:lpstr>RESULTS AND DISCUSSION</vt:lpstr>
      <vt:lpstr>RESULTS AND DISCUSSION</vt:lpstr>
      <vt:lpstr>RESULTS AND DISCUSSION</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NEW</dc:creator>
  <cp:lastModifiedBy>priyanka natarajan</cp:lastModifiedBy>
  <cp:revision>1</cp:revision>
  <dcterms:modified xsi:type="dcterms:W3CDTF">2024-12-07T04:11:43Z</dcterms:modified>
</cp:coreProperties>
</file>