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5A22-DE91-DD2B-6719-8A97F7828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D0F02-6178-D32F-E02F-4AE32E8A2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F43C-09AD-AE03-781D-3237D582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3B7C-0627-4E46-B2FB-E1FA670F2E2C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E6FD-2F3D-45BC-62C9-4EFCFA1A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0FAA-A735-675E-E321-A0F6F6C6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53A-457D-DB4E-A638-807C9CA6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8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8554-9489-5EC6-0372-AB84AAF9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0E464-CC7E-AD42-0DCB-07DC4C925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2B36D-A910-5C6C-4A48-C19DDB1E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3B7C-0627-4E46-B2FB-E1FA670F2E2C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3096B-EB20-8EF2-A99C-7FBD5536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E28A-71B8-D418-1739-CA0C2030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53A-457D-DB4E-A638-807C9CA6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1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BDB0C-3ED0-9DBD-C2BD-E7B77E5BC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0188F-2807-6637-1B21-D28A49708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82DC-01FD-4E7F-4539-E4E80CE7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3B7C-0627-4E46-B2FB-E1FA670F2E2C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AA77-ED44-94C6-933D-138F2012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5CBE-BCF4-BC11-98A5-C8A4569C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53A-457D-DB4E-A638-807C9CA6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284F-8396-549C-2C30-5CBDF3F4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1FBC-42CF-530E-AF80-D1FB2679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DCF0F-6984-610C-3673-5169BE46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3B7C-0627-4E46-B2FB-E1FA670F2E2C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9E3A4-829C-99AA-D5AF-1E70A957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FD04-3693-6637-4571-9B8619E6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53A-457D-DB4E-A638-807C9CA6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5CAC-5F43-F8B9-5973-F44A625B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8C52-E316-84B5-FA3F-B4FFAE44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72EE9-A2EC-C09D-60E4-85D18D8A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3B7C-0627-4E46-B2FB-E1FA670F2E2C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79F7-C053-B4D0-5E26-E40BAFCA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0A4F-E2A9-3425-94EE-625E4BF8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53A-457D-DB4E-A638-807C9CA6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A151-B979-98F1-C817-3536EF08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A93F-454F-C4A2-E3AE-0D35EDCB3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31F78-BD23-8FC1-4AFA-4F9572028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9B55-1195-8FC8-12B1-0A399DF2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3B7C-0627-4E46-B2FB-E1FA670F2E2C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3EEF4-DE11-E0C7-7B43-E5FF5115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8F446-B3CA-A552-6D6C-E95D518F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53A-457D-DB4E-A638-807C9CA6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D9AC-6E9C-606F-9C7E-94AB9D11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7764E-03EC-74B6-E66C-E45E66DC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A3453-7248-0B81-13A2-344AECE2F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CFAA7-6113-70AB-8B4A-1C37F3518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85182-C426-2D75-CFF0-A0820516A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40B7B-D0DE-0D66-EDCB-5B32A3D4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3B7C-0627-4E46-B2FB-E1FA670F2E2C}" type="datetimeFigureOut">
              <a:rPr lang="en-US" smtClean="0"/>
              <a:t>6/4/22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6E269-09EB-6414-9CAC-C12D2EC7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58679-D26B-8B3F-049E-9E190449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53A-457D-DB4E-A638-807C9CA6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3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9992-61C8-D4F1-8F13-1A54BBBE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CC93E-B492-D7FE-50B2-E697A540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3B7C-0627-4E46-B2FB-E1FA670F2E2C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3C360-475C-5433-D396-1E6D2D14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DCB4A-FB49-2364-6FCD-313C4FC3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53A-457D-DB4E-A638-807C9CA6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71E61-ABF8-E8DB-4677-C90600E3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3B7C-0627-4E46-B2FB-E1FA670F2E2C}" type="datetimeFigureOut">
              <a:rPr lang="en-US" smtClean="0"/>
              <a:t>6/4/22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DB0E9-9AA3-B0D5-45C3-92FE0AFF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7ACDC-E6DD-65B2-EA76-32CE0A69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53A-457D-DB4E-A638-807C9CA6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4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EACB-98C4-FD86-735F-01DBC28C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9055-901D-BD00-C4B6-02D04713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CF91B-E017-B5D8-BE7F-29E5A4BBE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DB594-F7B6-847B-94E8-8C572F31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3B7C-0627-4E46-B2FB-E1FA670F2E2C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FE8BB-58A4-B0C3-92C2-81333BB5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CAC4E-5721-DD06-6357-24E087DF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53A-457D-DB4E-A638-807C9CA6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5052-EE0F-CB4B-B9DF-0FE5152F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3739C-09E4-74FC-5C83-0265B1CB6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D8832-0181-1C58-5C54-55ED54940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D7683-97BB-4643-C27C-D0B8DF67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3B7C-0627-4E46-B2FB-E1FA670F2E2C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BAA3B-4363-1BE0-BF17-571195B0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A0953-5421-7B9C-6E1E-9CC0958D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53A-457D-DB4E-A638-807C9CA6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0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349F1-589F-AACB-5AC9-B7F4548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AC46-CFF2-5A2A-6DB0-7C0E7191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30EC-0AAF-12FB-6D9B-C957AD699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63B7C-0627-4E46-B2FB-E1FA670F2E2C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05FE-FD4A-5501-7228-44872E2E7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8526-8FFF-A989-A854-1B1CDCEE0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953A-457D-DB4E-A638-807C9CA6D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E4A3-0F17-0955-9173-6CCEDC6FF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 and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2855-353C-1B5A-664B-C40A992FD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Vishnu </a:t>
            </a:r>
            <a:r>
              <a:rPr lang="en-US" dirty="0" err="1"/>
              <a:t>Kolluri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Bellevue University</a:t>
            </a:r>
          </a:p>
          <a:p>
            <a:pPr>
              <a:lnSpc>
                <a:spcPct val="110000"/>
              </a:lnSpc>
            </a:pPr>
            <a:r>
              <a:rPr lang="en-US" dirty="0"/>
              <a:t>21302046</a:t>
            </a:r>
          </a:p>
          <a:p>
            <a:pPr>
              <a:lnSpc>
                <a:spcPct val="110000"/>
              </a:lnSpc>
            </a:pPr>
            <a:r>
              <a:rPr lang="en-US" dirty="0"/>
              <a:t>DSC530</a:t>
            </a:r>
          </a:p>
          <a:p>
            <a:pPr>
              <a:lnSpc>
                <a:spcPct val="110000"/>
              </a:lnSpc>
            </a:pPr>
            <a:r>
              <a:rPr lang="en-US" dirty="0"/>
              <a:t>Term Project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5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493F-DA4C-88F9-F567-70C01DE1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on Gender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11136C5-947A-F786-AC8D-92C24975B4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001044"/>
            <a:ext cx="63373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BC4CA-2466-E97E-6B88-ED640C848364}"/>
              </a:ext>
            </a:extLst>
          </p:cNvPr>
          <p:cNvSpPr txBox="1"/>
          <p:nvPr/>
        </p:nvSpPr>
        <p:spPr>
          <a:xfrm>
            <a:off x="2214563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0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50CC-EF31-D418-3595-9C985C21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on Age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5336229-0DA9-FFDA-7574-7494BA4DAA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57" y="1825625"/>
            <a:ext cx="97786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59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3E28-AFF3-11A8-5F78-5669F116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on Age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41D1677-768A-0C3F-271F-1483356A25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2337594"/>
            <a:ext cx="49022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83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C61D-000F-E9FE-04CB-606E2F77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 of Employees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969938B-20DC-E199-CCCC-DE0A791FA7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43" y="1825625"/>
            <a:ext cx="68265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15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8A78-EA4D-E3AB-A1E4-48550BE5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653146-A85D-35F6-F91D-1724254BC933}"/>
              </a:ext>
            </a:extLst>
          </p:cNvPr>
          <p:cNvSpPr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dirty="0"/>
              <a:t>Most of the employees with less than 2 years in current role, </a:t>
            </a:r>
            <a:r>
              <a:rPr lang="en-US" dirty="0" err="1"/>
              <a:t>attrited</a:t>
            </a:r>
            <a:endParaRPr lang="en-US" dirty="0"/>
          </a:p>
          <a:p>
            <a:r>
              <a:rPr lang="en-US" dirty="0"/>
              <a:t>Also, there are a high number of employees with </a:t>
            </a:r>
            <a:r>
              <a:rPr lang="en-US" dirty="0" err="1"/>
              <a:t>approx</a:t>
            </a:r>
            <a:r>
              <a:rPr lang="en-US" dirty="0"/>
              <a:t> 4 years of working, </a:t>
            </a:r>
            <a:r>
              <a:rPr lang="en-US" dirty="0" err="1"/>
              <a:t>attrited</a:t>
            </a:r>
            <a:r>
              <a:rPr lang="en-US" dirty="0"/>
              <a:t>.</a:t>
            </a:r>
          </a:p>
          <a:p>
            <a:r>
              <a:rPr lang="en-US" dirty="0"/>
              <a:t>This may illustrate the pattern of the employees stay at the company and wait until their promotion while start looking for opportunities outside as mentioned above &amp; the employees with </a:t>
            </a:r>
            <a:r>
              <a:rPr lang="en-US" dirty="0" err="1"/>
              <a:t>approx</a:t>
            </a:r>
            <a:r>
              <a:rPr lang="en-US" dirty="0"/>
              <a:t> 4 years of working tend to attrite based on the desire to change workplace, </a:t>
            </a:r>
            <a:r>
              <a:rPr lang="en-US" dirty="0" err="1"/>
              <a:t>jobrole</a:t>
            </a:r>
            <a:r>
              <a:rPr lang="en-US" dirty="0"/>
              <a:t> or occupancy</a:t>
            </a:r>
          </a:p>
        </p:txBody>
      </p:sp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Notebook Image">
            <a:extLst>
              <a:ext uri="{FF2B5EF4-FFF2-40B4-BE49-F238E27FC236}">
                <a16:creationId xmlns:a16="http://schemas.microsoft.com/office/drawing/2014/main" id="{1044AFA4-1B7B-6A48-C3AC-FBBF6C2F02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93084"/>
            <a:ext cx="6019331" cy="34685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39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1AFA-CC99-1FE3-656D-C4BA08FA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3EE89-8579-B2FF-E484-2F7396FC73AD}"/>
              </a:ext>
            </a:extLst>
          </p:cNvPr>
          <p:cNvSpPr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All of the employees who got promoted within less than 1 year, </a:t>
            </a:r>
            <a:r>
              <a:rPr lang="en-US" sz="2000" b="0" i="0" u="none" strike="noStrike" dirty="0" err="1">
                <a:effectLst/>
              </a:rPr>
              <a:t>attrited</a:t>
            </a:r>
            <a:endParaRPr lang="en-US" sz="2000" b="0" i="0" u="none" strike="noStrike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This may illustrate the pattern of the employees staying at the company and waiting until their promotion while start looking for opportunities outside</a:t>
            </a:r>
          </a:p>
        </p:txBody>
      </p:sp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Notebook Image">
            <a:extLst>
              <a:ext uri="{FF2B5EF4-FFF2-40B4-BE49-F238E27FC236}">
                <a16:creationId xmlns:a16="http://schemas.microsoft.com/office/drawing/2014/main" id="{1293651B-92C5-65F0-4432-FCBE2C44A2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87748"/>
            <a:ext cx="6019331" cy="34792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26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2CE3-2756-F634-3B23-93B020F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Chi-Square Test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66DA2D5-BEAC-5879-C447-E96E24604E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163094"/>
            <a:ext cx="9332568" cy="180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45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D027-8429-7444-2AC8-EE0A0DB3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24C4-2EDB-A9EB-8D4F-29EBD0DC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</a:t>
            </a:r>
          </a:p>
          <a:p>
            <a:pPr fontAlgn="base" latinLnBrk="1"/>
            <a:r>
              <a:rPr lang="en-US" dirty="0"/>
              <a:t>accuracy= 82.6086956521739 %</a:t>
            </a:r>
          </a:p>
          <a:p>
            <a:pPr fontAlgn="base" latinLnBrk="1"/>
            <a:r>
              <a:rPr lang="en-US" dirty="0"/>
              <a:t>              precision    recall  f1-score   support</a:t>
            </a:r>
          </a:p>
          <a:p>
            <a:pPr fontAlgn="base" latinLnBrk="1"/>
            <a:r>
              <a:rPr lang="en-US" dirty="0"/>
              <a:t> </a:t>
            </a:r>
          </a:p>
          <a:p>
            <a:pPr fontAlgn="base" latinLnBrk="1"/>
            <a:r>
              <a:rPr lang="en-US" dirty="0"/>
              <a:t>         Yes       0.83      1.00      0.90       302</a:t>
            </a:r>
          </a:p>
          <a:p>
            <a:pPr fontAlgn="base" latinLnBrk="1"/>
            <a:r>
              <a:rPr lang="en-US" dirty="0"/>
              <a:t>          No       1.00      0.03      0.06        66</a:t>
            </a:r>
          </a:p>
          <a:p>
            <a:pPr fontAlgn="base" latinLnBrk="1"/>
            <a:r>
              <a:rPr lang="en-US" dirty="0"/>
              <a:t> </a:t>
            </a:r>
          </a:p>
          <a:p>
            <a:pPr fontAlgn="base" latinLnBrk="1"/>
            <a:r>
              <a:rPr lang="en-US" dirty="0"/>
              <a:t>    accuracy                           0.83       368</a:t>
            </a:r>
          </a:p>
          <a:p>
            <a:pPr fontAlgn="base" latinLnBrk="1"/>
            <a:r>
              <a:rPr lang="en-US" dirty="0"/>
              <a:t>   macro avg       0.91      0.52      0.48       368</a:t>
            </a:r>
          </a:p>
          <a:p>
            <a:pPr fontAlgn="base" latinLnBrk="1"/>
            <a:r>
              <a:rPr lang="en-US" dirty="0"/>
              <a:t>weighted avg       0.86      0.83      0.75       368</a:t>
            </a:r>
          </a:p>
        </p:txBody>
      </p:sp>
    </p:spTree>
    <p:extLst>
      <p:ext uri="{BB962C8B-B14F-4D97-AF65-F5344CB8AC3E}">
        <p14:creationId xmlns:p14="http://schemas.microsoft.com/office/powerpoint/2010/main" val="297041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C05E-EAAC-CF48-76D0-B4FA32F5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D72B-6A2C-974F-706F-A9F2E27D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A81E-0BE4-DB86-0B89-D0281906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IBM HR Attrition Case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B593-4565-60E7-7827-A9411B121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IBM HR Attrition Case Study is a fictional dataset that aims to identify important factors that might be influential in determining which employee might leave the firm and who may not. This presentation provides an in-depth analysis of what factors affect employee attrition.</a:t>
            </a:r>
          </a:p>
          <a:p>
            <a:pPr marL="0" indent="0">
              <a:buNone/>
            </a:pPr>
            <a:r>
              <a:rPr lang="en-US" b="1" dirty="0"/>
              <a:t>Variables in the dataset:</a:t>
            </a:r>
            <a:r>
              <a:rPr lang="en-US" dirty="0"/>
              <a:t>1470 observations (rows), 35 features (variables)</a:t>
            </a:r>
          </a:p>
        </p:txBody>
      </p:sp>
    </p:spTree>
    <p:extLst>
      <p:ext uri="{BB962C8B-B14F-4D97-AF65-F5344CB8AC3E}">
        <p14:creationId xmlns:p14="http://schemas.microsoft.com/office/powerpoint/2010/main" val="38446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68CA-2E94-1527-D010-FF089AD1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IBM HR Attrition Case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F379-36FA-DCDB-CFC5-20300A41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514350" indent="-514350">
              <a:buAutoNum type="arabicPeriod"/>
            </a:pPr>
            <a:r>
              <a:rPr lang="en-US" dirty="0"/>
              <a:t>Age: Employee age numerical value</a:t>
            </a:r>
          </a:p>
          <a:p>
            <a:pPr marL="514350" indent="-514350">
              <a:buAutoNum type="arabicPeriod"/>
            </a:pPr>
            <a:r>
              <a:rPr lang="en-US" dirty="0"/>
              <a:t>Monthly Income: Salary</a:t>
            </a:r>
          </a:p>
          <a:p>
            <a:pPr marL="514350" indent="-514350">
              <a:buAutoNum type="arabicPeriod"/>
            </a:pPr>
            <a:r>
              <a:rPr lang="en-US" dirty="0"/>
              <a:t>Years at Company: Total years worked in the company</a:t>
            </a:r>
          </a:p>
          <a:p>
            <a:pPr marL="514350" indent="-514350">
              <a:buAutoNum type="arabicPeriod"/>
            </a:pPr>
            <a:r>
              <a:rPr lang="en-US" dirty="0"/>
              <a:t>DISTANCE FROM HOME: Distance from work to home</a:t>
            </a:r>
          </a:p>
          <a:p>
            <a:pPr marL="514350" indent="-514350">
              <a:buAutoNum type="arabicPeriod"/>
            </a:pPr>
            <a:r>
              <a:rPr lang="en-US" dirty="0"/>
              <a:t>Gender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840A-B46B-C51B-548D-0F40978B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for 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FED81C-AB79-4455-98A7-1BCA2DD414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57" y="1825625"/>
            <a:ext cx="97786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CCA7-88A9-F323-01B2-06DB2C23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for Gender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702C56-6721-4897-E75D-B9F7512E9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001044"/>
            <a:ext cx="63373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96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8882-FE67-8774-E34B-3CA54ADE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for Department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6274BA-14C3-4292-B8D8-B8C3902109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905794"/>
            <a:ext cx="63373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9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FD17-1EC3-B5D7-46E4-710849F0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for Education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3DE2F7-FE76-C251-C2DB-C691FD0FF3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905794"/>
            <a:ext cx="63373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84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C517-383D-F8F3-ACE2-19CFEC1A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for Environmental satisfaction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8F285BA-C644-FB66-FCF4-CA88A299AF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1905794"/>
            <a:ext cx="62611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9B25-161D-1FEB-D179-0416DB15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characteristics about the variables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4A4967-E194-D9AF-8BA8-C01A9A2B58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365414593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8096837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8823054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4352056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414310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8646982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8222284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5093983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04472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017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1470.0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36.923810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9.135373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43.00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82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DailyRate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1470.0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802.485714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403.509100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102.0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465.00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802.0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1157.00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1499.0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331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DistanceFromHome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1470.0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9.192517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8.106864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14.00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0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Education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1470.0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2.912925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1.024165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16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EmployeeNumber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1470.0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1024.865306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602.024335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491.25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1020.5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1555.75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2068.0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91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62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374</Words>
  <Application>Microsoft Macintosh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Exploration and Analysis </vt:lpstr>
      <vt:lpstr>IBM HR Attrition Case Study</vt:lpstr>
      <vt:lpstr>IBM HR Attrition Case Study</vt:lpstr>
      <vt:lpstr>Histogram for age</vt:lpstr>
      <vt:lpstr>Histogram for Gender</vt:lpstr>
      <vt:lpstr>Histogram for Department</vt:lpstr>
      <vt:lpstr>Histogram for Education</vt:lpstr>
      <vt:lpstr>Histogram for Environmental satisfaction</vt:lpstr>
      <vt:lpstr>Descriptive characteristics about the variables</vt:lpstr>
      <vt:lpstr>PMF on Gender</vt:lpstr>
      <vt:lpstr>PMF on Age</vt:lpstr>
      <vt:lpstr>CDF on Age</vt:lpstr>
      <vt:lpstr>Age distribution of Employees</vt:lpstr>
      <vt:lpstr>Scatter plot </vt:lpstr>
      <vt:lpstr>Scatter plot </vt:lpstr>
      <vt:lpstr>Chi-Square Test</vt:lpstr>
      <vt:lpstr>Logistic Regression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and Analysis </dc:title>
  <dc:creator>VISHNU KOLLURI</dc:creator>
  <cp:lastModifiedBy>VISHNU KOLLURI</cp:lastModifiedBy>
  <cp:revision>1</cp:revision>
  <dcterms:created xsi:type="dcterms:W3CDTF">2022-06-05T03:26:00Z</dcterms:created>
  <dcterms:modified xsi:type="dcterms:W3CDTF">2022-06-05T05:46:21Z</dcterms:modified>
</cp:coreProperties>
</file>