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9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5" autoAdjust="0"/>
    <p:restoredTop sz="94624" autoAdjust="0"/>
  </p:normalViewPr>
  <p:slideViewPr>
    <p:cSldViewPr snapToGrid="0">
      <p:cViewPr varScale="1">
        <p:scale>
          <a:sx n="67" d="100"/>
          <a:sy n="67" d="100"/>
        </p:scale>
        <p:origin x="-412" y="-64"/>
      </p:cViewPr>
      <p:guideLst>
        <p:guide orient="horz" pos="1620"/>
        <p:guide pos="2880"/>
      </p:guideLst>
    </p:cSldViewPr>
  </p:slideViewPr>
  <p:outlineViewPr>
    <p:cViewPr>
      <p:scale>
        <a:sx n="33" d="100"/>
        <a:sy n="33" d="100"/>
      </p:scale>
      <p:origin x="52" y="10818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690735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63eefadff3_8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2" name="Google Shape;52;g63eefadff3_8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3eefadff3_8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 name="Google Shape;70;g63eefadff3_8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3eefadff3_8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g63eefadff3_8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3eefadff3_8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63eefadff3_8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3eefadff3_8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g63eefadff3_8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3eefadff3_8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g63eefadff3_8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3eefadff3_8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5" name="Google Shape;105;g63eefadff3_8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8588407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5493260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6011992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5173275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40371492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71746121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7195462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5563606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328512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22032967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5/22/2020</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4234897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CB97365-EBCA-4027-87D5-99FC1D4DF0BB}" type="datetimeFigureOut">
              <a:rPr lang="en-US" smtClean="0"/>
              <a:pPr/>
              <a:t>5/22/2020</a:t>
            </a:fld>
            <a:endParaRPr lang="en-US" dirty="0">
              <a:solidFill>
                <a:schemeClr val="tx1">
                  <a:shade val="50000"/>
                </a:scheme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dirty="0">
              <a:solidFill>
                <a:schemeClr val="tx1">
                  <a:shade val="50000"/>
                </a:scheme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dirty="0"/>
          </a:p>
        </p:txBody>
      </p:sp>
    </p:spTree>
    <p:extLst>
      <p:ext uri="{BB962C8B-B14F-4D97-AF65-F5344CB8AC3E}">
        <p14:creationId xmlns:p14="http://schemas.microsoft.com/office/powerpoint/2010/main" val="1899523862"/>
      </p:ext>
    </p:extLst>
  </p:cSld>
  <p:clrMap bg1="dk1" tx1="lt1" bg2="dk2" tx2="lt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85800" y="6"/>
            <a:ext cx="7772400" cy="400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MACHINE LEARNING</a:t>
            </a:r>
            <a:endParaRPr sz="2400" dirty="0"/>
          </a:p>
        </p:txBody>
      </p:sp>
      <p:sp>
        <p:nvSpPr>
          <p:cNvPr id="55" name="Google Shape;55;p13"/>
          <p:cNvSpPr txBox="1">
            <a:spLocks noGrp="1"/>
          </p:cNvSpPr>
          <p:nvPr>
            <p:ph type="subTitle" idx="1"/>
          </p:nvPr>
        </p:nvSpPr>
        <p:spPr>
          <a:xfrm>
            <a:off x="0" y="400050"/>
            <a:ext cx="9144000" cy="4743450"/>
          </a:xfrm>
          <a:prstGeom prst="rect">
            <a:avLst/>
          </a:prstGeom>
          <a:noFill/>
          <a:ln>
            <a:noFill/>
          </a:ln>
        </p:spPr>
        <p:txBody>
          <a:bodyPr spcFirstLastPara="1" wrap="square" lIns="91425" tIns="45700" rIns="91425" bIns="45700" anchor="t" anchorCtr="0">
            <a:noAutofit/>
          </a:bodyPr>
          <a:lstStyle/>
          <a:p>
            <a:pPr marL="0" lvl="0" indent="-114300" algn="l" rtl="0">
              <a:spcBef>
                <a:spcPts val="0"/>
              </a:spcBef>
              <a:spcAft>
                <a:spcPts val="0"/>
              </a:spcAft>
              <a:buClr>
                <a:srgbClr val="888888"/>
              </a:buClr>
              <a:buSzPts val="1800"/>
              <a:buFont typeface="Arial"/>
              <a:buChar char="•"/>
            </a:pPr>
            <a:r>
              <a:rPr lang="en-GB" sz="1800" dirty="0"/>
              <a:t> </a:t>
            </a:r>
            <a:r>
              <a:rPr lang="en-GB" sz="1400" dirty="0" smtClean="0">
                <a:latin typeface="Calibri"/>
                <a:ea typeface="Calibri"/>
                <a:cs typeface="Calibri"/>
                <a:sym typeface="Calibri"/>
              </a:rPr>
              <a:t>It </a:t>
            </a:r>
            <a:r>
              <a:rPr lang="en-GB" sz="1400" dirty="0">
                <a:latin typeface="Calibri"/>
                <a:ea typeface="Calibri"/>
                <a:cs typeface="Calibri"/>
                <a:sym typeface="Calibri"/>
              </a:rPr>
              <a:t>is the field of study that gives computer &amp; capability to learn without being explicitly </a:t>
            </a:r>
            <a:r>
              <a:rPr lang="en-GB" sz="1400" dirty="0" smtClean="0">
                <a:latin typeface="Calibri"/>
                <a:ea typeface="Calibri"/>
                <a:cs typeface="Calibri"/>
                <a:sym typeface="Calibri"/>
              </a:rPr>
              <a:t>programmed meaning computer will able to learn himself that’s why we called as explicitly programmed</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First time search the product in online shopping, when you search second time that exist product will display automated in the home screen which you showed interested  on first time because of machine learning and there is no person is available to track individually (computer is learned himself) that’s why we called as explicitly programmed . search history that is data, based on that data machine learned through algorithm. Algorithm has written by data scientist.</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Lets another example write a code for Addition and machine responded according to the programmed  that is called Traditional programming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Arial"/>
              <a:buChar char="•"/>
            </a:pPr>
            <a:r>
              <a:rPr lang="en-GB" sz="1400" dirty="0">
                <a:latin typeface="Calibri"/>
                <a:ea typeface="Calibri"/>
                <a:cs typeface="Calibri"/>
                <a:sym typeface="Calibri"/>
              </a:rPr>
              <a:t>Machine learning we give I/p &amp; o/p so that machine will generate program (before write an exam student have sample Q&amp;A books (i/p &amp; o/p)  based on that preparation students can build a logic or model in the brain so that he can write in the exam. After get the result he can compare with the  actual </a:t>
            </a:r>
            <a:r>
              <a:rPr lang="en-GB" sz="1400" dirty="0" smtClean="0">
                <a:latin typeface="Calibri"/>
                <a:ea typeface="Calibri"/>
                <a:cs typeface="Calibri"/>
                <a:sym typeface="Calibri"/>
              </a:rPr>
              <a:t>preparation </a:t>
            </a:r>
            <a:r>
              <a:rPr lang="en-GB" sz="1400" dirty="0">
                <a:latin typeface="Calibri"/>
                <a:ea typeface="Calibri"/>
                <a:cs typeface="Calibri"/>
                <a:sym typeface="Calibri"/>
              </a:rPr>
              <a:t>and result to know the Error margin, Accuracy and also called as actual table &amp; predicated table.  </a:t>
            </a:r>
            <a:endParaRPr sz="1400" dirty="0">
              <a:latin typeface="Calibri"/>
              <a:ea typeface="Calibri"/>
              <a:cs typeface="Calibri"/>
              <a:sym typeface="Calibri"/>
            </a:endParaRPr>
          </a:p>
          <a:p>
            <a:pPr marL="0" lvl="0" indent="0" algn="l" rtl="0">
              <a:spcBef>
                <a:spcPts val="360"/>
              </a:spcBef>
              <a:spcAft>
                <a:spcPts val="0"/>
              </a:spcAft>
              <a:buClr>
                <a:srgbClr val="888888"/>
              </a:buClr>
              <a:buSzPts val="1800"/>
              <a:buNone/>
            </a:pPr>
            <a:endParaRPr sz="1800" dirty="0"/>
          </a:p>
          <a:p>
            <a:pPr marL="0" lvl="0" indent="0" algn="l" rtl="0">
              <a:spcBef>
                <a:spcPts val="360"/>
              </a:spcBef>
              <a:spcAft>
                <a:spcPts val="0"/>
              </a:spcAft>
              <a:buClr>
                <a:srgbClr val="888888"/>
              </a:buClr>
              <a:buSzPts val="1800"/>
              <a:buFont typeface="Arial"/>
              <a:buNone/>
            </a:pPr>
            <a:endParaRPr sz="1800" dirty="0"/>
          </a:p>
          <a:p>
            <a:pPr marL="0" lvl="0" indent="0" algn="l" rtl="0">
              <a:spcBef>
                <a:spcPts val="360"/>
              </a:spcBef>
              <a:spcAft>
                <a:spcPts val="0"/>
              </a:spcAft>
              <a:buClr>
                <a:srgbClr val="888888"/>
              </a:buClr>
              <a:buSzPts val="1800"/>
              <a:buFont typeface="Arial"/>
              <a:buNone/>
            </a:pPr>
            <a:endParaRPr sz="1800" dirty="0"/>
          </a:p>
          <a:p>
            <a:pPr marL="0" lvl="0" indent="0" algn="l" rtl="0">
              <a:spcBef>
                <a:spcPts val="360"/>
              </a:spcBef>
              <a:spcAft>
                <a:spcPts val="0"/>
              </a:spcAft>
              <a:buClr>
                <a:srgbClr val="888888"/>
              </a:buClr>
              <a:buSzPts val="1800"/>
              <a:buFont typeface="Arial"/>
              <a:buNone/>
            </a:pPr>
            <a:endParaRPr sz="1800" dirty="0"/>
          </a:p>
          <a:p>
            <a:pPr marL="0" lvl="0" indent="0" algn="l" rtl="0">
              <a:spcBef>
                <a:spcPts val="360"/>
              </a:spcBef>
              <a:spcAft>
                <a:spcPts val="0"/>
              </a:spcAft>
              <a:buClr>
                <a:srgbClr val="888888"/>
              </a:buClr>
              <a:buSzPts val="1800"/>
              <a:buNone/>
            </a:pPr>
            <a:endParaRPr sz="1800" dirty="0"/>
          </a:p>
        </p:txBody>
      </p:sp>
      <p:sp>
        <p:nvSpPr>
          <p:cNvPr id="56" name="Google Shape;56;p13"/>
          <p:cNvSpPr/>
          <p:nvPr/>
        </p:nvSpPr>
        <p:spPr>
          <a:xfrm>
            <a:off x="1447800" y="3143250"/>
            <a:ext cx="1676400" cy="74295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Program</a:t>
            </a:r>
            <a:endParaRPr sz="1800" b="0" i="0" u="none" strike="noStrike" cap="none" dirty="0">
              <a:solidFill>
                <a:schemeClr val="lt1"/>
              </a:solidFill>
              <a:latin typeface="Calibri"/>
              <a:ea typeface="Calibri"/>
              <a:cs typeface="Calibri"/>
              <a:sym typeface="Calibri"/>
            </a:endParaRPr>
          </a:p>
        </p:txBody>
      </p:sp>
      <p:sp>
        <p:nvSpPr>
          <p:cNvPr id="57" name="Google Shape;57;p13"/>
          <p:cNvSpPr/>
          <p:nvPr/>
        </p:nvSpPr>
        <p:spPr>
          <a:xfrm>
            <a:off x="1524000" y="4114800"/>
            <a:ext cx="1600200" cy="74295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Output</a:t>
            </a:r>
            <a:endParaRPr sz="1800" b="0" i="0" u="none" strike="noStrike" cap="none" dirty="0">
              <a:solidFill>
                <a:schemeClr val="lt1"/>
              </a:solidFill>
              <a:latin typeface="Calibri"/>
              <a:ea typeface="Calibri"/>
              <a:cs typeface="Calibri"/>
              <a:sym typeface="Calibri"/>
            </a:endParaRPr>
          </a:p>
        </p:txBody>
      </p:sp>
      <p:cxnSp>
        <p:nvCxnSpPr>
          <p:cNvPr id="58" name="Google Shape;58;p13"/>
          <p:cNvCxnSpPr>
            <a:stCxn id="57" idx="6"/>
            <a:endCxn id="59" idx="1"/>
          </p:cNvCxnSpPr>
          <p:nvPr/>
        </p:nvCxnSpPr>
        <p:spPr>
          <a:xfrm rot="10800000" flipH="1">
            <a:off x="3124200" y="4457775"/>
            <a:ext cx="1143000" cy="28500"/>
          </a:xfrm>
          <a:prstGeom prst="straightConnector1">
            <a:avLst/>
          </a:prstGeom>
          <a:noFill/>
          <a:ln w="9525" cap="flat" cmpd="sng">
            <a:solidFill>
              <a:srgbClr val="4A7DBA"/>
            </a:solidFill>
            <a:prstDash val="solid"/>
            <a:round/>
            <a:headEnd type="none" w="sm" len="sm"/>
            <a:tailEnd type="stealth" w="med" len="med"/>
          </a:ln>
        </p:spPr>
      </p:cxnSp>
      <p:sp>
        <p:nvSpPr>
          <p:cNvPr id="60" name="Google Shape;60;p13"/>
          <p:cNvSpPr/>
          <p:nvPr/>
        </p:nvSpPr>
        <p:spPr>
          <a:xfrm>
            <a:off x="4267200" y="3143250"/>
            <a:ext cx="1981200" cy="74295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Tradition </a:t>
            </a:r>
            <a:endParaRPr dirty="0"/>
          </a:p>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Programming</a:t>
            </a:r>
            <a:endParaRPr sz="1800" b="0" i="0" u="none" strike="noStrike" cap="none" dirty="0">
              <a:solidFill>
                <a:schemeClr val="lt1"/>
              </a:solidFill>
              <a:latin typeface="Calibri"/>
              <a:ea typeface="Calibri"/>
              <a:cs typeface="Calibri"/>
              <a:sym typeface="Calibri"/>
            </a:endParaRPr>
          </a:p>
        </p:txBody>
      </p:sp>
      <p:sp>
        <p:nvSpPr>
          <p:cNvPr id="59" name="Google Shape;59;p13"/>
          <p:cNvSpPr/>
          <p:nvPr/>
        </p:nvSpPr>
        <p:spPr>
          <a:xfrm>
            <a:off x="4267200" y="4114800"/>
            <a:ext cx="1981200" cy="6858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Machine Learning</a:t>
            </a:r>
            <a:endParaRPr sz="1800" b="0" i="0" u="none" strike="noStrike" cap="none" dirty="0">
              <a:solidFill>
                <a:schemeClr val="lt1"/>
              </a:solidFill>
              <a:latin typeface="Calibri"/>
              <a:ea typeface="Calibri"/>
              <a:cs typeface="Calibri"/>
              <a:sym typeface="Calibri"/>
            </a:endParaRPr>
          </a:p>
        </p:txBody>
      </p:sp>
      <p:cxnSp>
        <p:nvCxnSpPr>
          <p:cNvPr id="61" name="Google Shape;61;p13"/>
          <p:cNvCxnSpPr>
            <a:stCxn id="59" idx="3"/>
          </p:cNvCxnSpPr>
          <p:nvPr/>
        </p:nvCxnSpPr>
        <p:spPr>
          <a:xfrm>
            <a:off x="6248400" y="4457700"/>
            <a:ext cx="990600" cy="1200"/>
          </a:xfrm>
          <a:prstGeom prst="straightConnector1">
            <a:avLst/>
          </a:prstGeom>
          <a:noFill/>
          <a:ln w="9525" cap="flat" cmpd="sng">
            <a:solidFill>
              <a:srgbClr val="4A7DBA"/>
            </a:solidFill>
            <a:prstDash val="solid"/>
            <a:round/>
            <a:headEnd type="none" w="sm" len="sm"/>
            <a:tailEnd type="stealth" w="med" len="med"/>
          </a:ln>
        </p:spPr>
      </p:cxnSp>
      <p:sp>
        <p:nvSpPr>
          <p:cNvPr id="62" name="Google Shape;62;p13"/>
          <p:cNvSpPr/>
          <p:nvPr/>
        </p:nvSpPr>
        <p:spPr>
          <a:xfrm>
            <a:off x="7315200" y="3143250"/>
            <a:ext cx="1447800" cy="74295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Output</a:t>
            </a:r>
            <a:endParaRPr sz="1800" b="0" i="0" u="none" strike="noStrike" cap="none" dirty="0">
              <a:solidFill>
                <a:schemeClr val="lt1"/>
              </a:solidFill>
              <a:latin typeface="Calibri"/>
              <a:ea typeface="Calibri"/>
              <a:cs typeface="Calibri"/>
              <a:sym typeface="Calibri"/>
            </a:endParaRPr>
          </a:p>
        </p:txBody>
      </p:sp>
      <p:sp>
        <p:nvSpPr>
          <p:cNvPr id="63" name="Google Shape;63;p13"/>
          <p:cNvSpPr/>
          <p:nvPr/>
        </p:nvSpPr>
        <p:spPr>
          <a:xfrm>
            <a:off x="7315200" y="4057650"/>
            <a:ext cx="1447800" cy="742950"/>
          </a:xfrm>
          <a:prstGeom prst="roundRect">
            <a:avLst>
              <a:gd name="adj" fmla="val 16667"/>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Program</a:t>
            </a:r>
            <a:endParaRPr sz="1800" b="0" i="0" u="none" strike="noStrike" cap="none" dirty="0">
              <a:solidFill>
                <a:schemeClr val="lt1"/>
              </a:solidFill>
              <a:latin typeface="Calibri"/>
              <a:ea typeface="Calibri"/>
              <a:cs typeface="Calibri"/>
              <a:sym typeface="Calibri"/>
            </a:endParaRPr>
          </a:p>
        </p:txBody>
      </p:sp>
      <p:cxnSp>
        <p:nvCxnSpPr>
          <p:cNvPr id="64" name="Google Shape;64;p13"/>
          <p:cNvCxnSpPr/>
          <p:nvPr/>
        </p:nvCxnSpPr>
        <p:spPr>
          <a:xfrm>
            <a:off x="6248400" y="3600452"/>
            <a:ext cx="990600" cy="1191"/>
          </a:xfrm>
          <a:prstGeom prst="straightConnector1">
            <a:avLst/>
          </a:prstGeom>
          <a:noFill/>
          <a:ln w="9525" cap="flat" cmpd="sng">
            <a:solidFill>
              <a:srgbClr val="4A7DBA"/>
            </a:solidFill>
            <a:prstDash val="solid"/>
            <a:round/>
            <a:headEnd type="none" w="sm" len="sm"/>
            <a:tailEnd type="stealth" w="med" len="med"/>
          </a:ln>
        </p:spPr>
      </p:cxnSp>
      <p:cxnSp>
        <p:nvCxnSpPr>
          <p:cNvPr id="65" name="Google Shape;65;p13"/>
          <p:cNvCxnSpPr/>
          <p:nvPr/>
        </p:nvCxnSpPr>
        <p:spPr>
          <a:xfrm rot="10800000" flipH="1">
            <a:off x="3124200" y="3486152"/>
            <a:ext cx="1143000" cy="28575"/>
          </a:xfrm>
          <a:prstGeom prst="straightConnector1">
            <a:avLst/>
          </a:prstGeom>
          <a:noFill/>
          <a:ln w="9525" cap="flat" cmpd="sng">
            <a:solidFill>
              <a:srgbClr val="4A7DBA"/>
            </a:solidFill>
            <a:prstDash val="solid"/>
            <a:round/>
            <a:headEnd type="none" w="sm" len="sm"/>
            <a:tailEnd type="stealth" w="med" len="med"/>
          </a:ln>
        </p:spPr>
      </p:cxnSp>
      <p:sp>
        <p:nvSpPr>
          <p:cNvPr id="66" name="Google Shape;66;p13"/>
          <p:cNvSpPr/>
          <p:nvPr/>
        </p:nvSpPr>
        <p:spPr>
          <a:xfrm>
            <a:off x="152400" y="3371850"/>
            <a:ext cx="1143000" cy="3429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Data(I/P)</a:t>
            </a:r>
            <a:endParaRPr sz="1800" b="0" i="0" u="none" strike="noStrike" cap="none" dirty="0">
              <a:solidFill>
                <a:schemeClr val="lt1"/>
              </a:solidFill>
              <a:latin typeface="Calibri"/>
              <a:ea typeface="Calibri"/>
              <a:cs typeface="Calibri"/>
              <a:sym typeface="Calibri"/>
            </a:endParaRPr>
          </a:p>
        </p:txBody>
      </p:sp>
      <p:sp>
        <p:nvSpPr>
          <p:cNvPr id="67" name="Google Shape;67;p13"/>
          <p:cNvSpPr/>
          <p:nvPr/>
        </p:nvSpPr>
        <p:spPr>
          <a:xfrm>
            <a:off x="152400" y="4343400"/>
            <a:ext cx="1143000" cy="342900"/>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Data (I/P)</a:t>
            </a:r>
            <a:endParaRPr sz="18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
            <a:ext cx="8520600" cy="465221"/>
          </a:xfrm>
        </p:spPr>
        <p:txBody>
          <a:bodyPr/>
          <a:lstStyle/>
          <a:p>
            <a:pPr algn="ctr"/>
            <a:r>
              <a:rPr lang="en-US" sz="2400" dirty="0" smtClean="0"/>
              <a:t>MANAGING MISSING FEATURES</a:t>
            </a:r>
            <a:endParaRPr lang="en-US" sz="2400" dirty="0"/>
          </a:p>
        </p:txBody>
      </p:sp>
      <p:sp>
        <p:nvSpPr>
          <p:cNvPr id="3" name="Text Placeholder 2"/>
          <p:cNvSpPr>
            <a:spLocks noGrp="1"/>
          </p:cNvSpPr>
          <p:nvPr>
            <p:ph type="body" idx="1"/>
          </p:nvPr>
        </p:nvSpPr>
        <p:spPr>
          <a:xfrm>
            <a:off x="0" y="481262"/>
            <a:ext cx="9144000" cy="4662237"/>
          </a:xfrm>
        </p:spPr>
        <p:txBody>
          <a:bodyPr/>
          <a:lstStyle/>
          <a:p>
            <a:r>
              <a:rPr lang="en-US" sz="1400" dirty="0" smtClean="0">
                <a:latin typeface="Calibri" pitchFamily="34" charset="0"/>
              </a:rPr>
              <a:t>Slowly we are growing towards core practicles. In a dataset if feature are missing what a datascintist can do lets see</a:t>
            </a:r>
          </a:p>
          <a:p>
            <a:r>
              <a:rPr lang="en-US" sz="1400" dirty="0" smtClean="0">
                <a:latin typeface="Calibri" pitchFamily="34" charset="0"/>
              </a:rPr>
              <a:t>As per given exa-I assigned 5 features &amp; blanks are missing value do you thing with the missing value dataset can we trained to the model, no and how can we manage  we will see the methods</a:t>
            </a:r>
          </a:p>
          <a:p>
            <a:r>
              <a:rPr lang="en-US" sz="1400" dirty="0" smtClean="0">
                <a:latin typeface="Calibri" pitchFamily="34" charset="0"/>
              </a:rPr>
              <a:t>Methods – 1&gt;Remove the records, 2&gt;create sub-model, 3&gt;Automatic strategy – mean, median and mode</a:t>
            </a:r>
          </a:p>
          <a:p>
            <a:r>
              <a:rPr lang="en-US" sz="1400" dirty="0" smtClean="0">
                <a:latin typeface="Calibri" pitchFamily="34" charset="0"/>
              </a:rPr>
              <a:t>If you huge dataset and you find more irrelavant features then you can go head and delate the records but for small amount of dataset you can not do that</a:t>
            </a:r>
          </a:p>
          <a:p>
            <a:r>
              <a:rPr lang="en-US" sz="1400" dirty="0" smtClean="0">
                <a:latin typeface="Calibri" pitchFamily="34" charset="0"/>
              </a:rPr>
              <a:t>Create the submodel – before createing you main model you have to create sub-model why because whatever missing value is there what should be value of the missing data you need to identify but this is time consuming for create a mode you create a traing &amp; testing  - B,C,D is non target att, A is target att. Because we have to find the values, If we all together and give to the training phase generate a model . </a:t>
            </a:r>
          </a:p>
          <a:p>
            <a:r>
              <a:rPr lang="en-US" sz="1400" dirty="0" smtClean="0">
                <a:latin typeface="Calibri" pitchFamily="34" charset="0"/>
              </a:rPr>
              <a:t>Given input as training phase to model &amp; generated predicted value &amp; replaced in missing value in A </a:t>
            </a:r>
          </a:p>
          <a:p>
            <a:r>
              <a:rPr lang="en-US" sz="1400" dirty="0" smtClean="0">
                <a:latin typeface="Calibri" pitchFamily="34" charset="0"/>
              </a:rPr>
              <a:t>On this way we have to build a sub-model for every records or every row which is very time consuming</a:t>
            </a:r>
          </a:p>
          <a:p>
            <a:r>
              <a:rPr lang="en-US" sz="1400" dirty="0" smtClean="0">
                <a:latin typeface="Calibri" pitchFamily="34" charset="0"/>
              </a:rPr>
              <a:t>Automatic strategy – mean,median,mode, mean – average and replace with missing value </a:t>
            </a:r>
          </a:p>
          <a:p>
            <a:r>
              <a:rPr lang="en-US" sz="1400" dirty="0" smtClean="0">
                <a:latin typeface="Calibri" pitchFamily="34" charset="0"/>
              </a:rPr>
              <a:t>Median can apply in B  &amp; replace 30 with missing value</a:t>
            </a:r>
          </a:p>
          <a:p>
            <a:r>
              <a:rPr lang="en-US" sz="1400" dirty="0" smtClean="0">
                <a:latin typeface="Calibri" pitchFamily="34" charset="0"/>
              </a:rPr>
              <a:t>Mode – as per more freaquently  occurace then you can replace the missing value, B more frequently is 20 then so you should replace with 20 as per mode</a:t>
            </a:r>
          </a:p>
          <a:p>
            <a:endParaRPr lang="en-US" sz="1400" dirty="0" smtClean="0">
              <a:latin typeface="Calibri" pitchFamily="34" charset="0"/>
            </a:endParaRPr>
          </a:p>
          <a:p>
            <a:endParaRPr lang="en-US" sz="1400" dirty="0" smtClean="0">
              <a:latin typeface="Calibri" pitchFamily="34" charset="0"/>
            </a:endParaRPr>
          </a:p>
          <a:p>
            <a:endParaRPr lang="en-US" sz="1400" dirty="0">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
            <a:ext cx="8520600" cy="357352"/>
          </a:xfrm>
        </p:spPr>
        <p:txBody>
          <a:bodyPr/>
          <a:lstStyle/>
          <a:p>
            <a:pPr algn="ctr"/>
            <a:r>
              <a:rPr lang="en-US" sz="2400" dirty="0" smtClean="0"/>
              <a:t>MANAGING CATEGORICAL DATA</a:t>
            </a:r>
            <a:endParaRPr lang="en-US" sz="2400" dirty="0"/>
          </a:p>
        </p:txBody>
      </p:sp>
      <p:sp>
        <p:nvSpPr>
          <p:cNvPr id="3" name="Text Placeholder 2"/>
          <p:cNvSpPr>
            <a:spLocks noGrp="1"/>
          </p:cNvSpPr>
          <p:nvPr>
            <p:ph type="body" idx="1"/>
          </p:nvPr>
        </p:nvSpPr>
        <p:spPr>
          <a:xfrm>
            <a:off x="0" y="504500"/>
            <a:ext cx="9144000" cy="4639003"/>
          </a:xfrm>
        </p:spPr>
        <p:txBody>
          <a:bodyPr/>
          <a:lstStyle/>
          <a:p>
            <a:r>
              <a:rPr lang="en-US" sz="1400" dirty="0" smtClean="0">
                <a:latin typeface="Calibri" pitchFamily="34" charset="0"/>
              </a:rPr>
              <a:t>If you find categorical feature in the dataset so how can manage with categorical data we will discuss today using 3 methods – one hot encoding scheme, Dummy coding scheme, Effect coding scheme</a:t>
            </a:r>
          </a:p>
          <a:p>
            <a:r>
              <a:rPr lang="en-US" sz="1400" dirty="0" smtClean="0">
                <a:latin typeface="Calibri" pitchFamily="34" charset="0"/>
              </a:rPr>
              <a:t>We will consider example as weather attribute – ( Sunny,Cloudy,Rainy) – 3 categories – s, c, r</a:t>
            </a:r>
          </a:p>
          <a:p>
            <a:r>
              <a:rPr lang="en-US" sz="1400" dirty="0" smtClean="0">
                <a:latin typeface="Calibri" pitchFamily="34" charset="0"/>
              </a:rPr>
              <a:t>One hot coding scheme -  lets figure out the observation under weather which will convert in terms of 0s &amp; 1s  vector</a:t>
            </a:r>
          </a:p>
          <a:p>
            <a:r>
              <a:rPr lang="en-US" sz="1400" dirty="0" smtClean="0">
                <a:latin typeface="Calibri" pitchFamily="34" charset="0"/>
              </a:rPr>
              <a:t>No of levels is equal to size of the vector . In this example weather categories have 3 level – size would be 3 in one hot encoding scheme </a:t>
            </a:r>
          </a:p>
          <a:p>
            <a:r>
              <a:rPr lang="en-US" sz="1400" dirty="0" smtClean="0">
                <a:latin typeface="Calibri" pitchFamily="34" charset="0"/>
              </a:rPr>
              <a:t>One categorical feature I created 3 binary features that means M = 3 </a:t>
            </a:r>
          </a:p>
          <a:p>
            <a:r>
              <a:rPr lang="en-US" sz="1400" dirty="0" smtClean="0">
                <a:latin typeface="Calibri" pitchFamily="34" charset="0"/>
              </a:rPr>
              <a:t>Dummy coding scheme you can generate M-1 binary features M =2 so we should figure out which feature would eliminate &amp; in this example I eliminate S level , this is also called as elimination of 1</a:t>
            </a:r>
            <a:r>
              <a:rPr lang="en-US" sz="1400" baseline="30000" dirty="0" smtClean="0">
                <a:latin typeface="Calibri" pitchFamily="34" charset="0"/>
              </a:rPr>
              <a:t>st</a:t>
            </a:r>
            <a:r>
              <a:rPr lang="en-US" sz="1400" dirty="0" smtClean="0">
                <a:latin typeface="Calibri" pitchFamily="34" charset="0"/>
              </a:rPr>
              <a:t> binary feature</a:t>
            </a:r>
          </a:p>
          <a:p>
            <a:r>
              <a:rPr lang="en-US" sz="1400" dirty="0" smtClean="0">
                <a:latin typeface="Calibri" pitchFamily="34" charset="0"/>
              </a:rPr>
              <a:t>I can eliminate R also and you can replace with binary features also</a:t>
            </a:r>
          </a:p>
          <a:p>
            <a:r>
              <a:rPr lang="en-US" sz="1400" dirty="0" smtClean="0">
                <a:latin typeface="Calibri" pitchFamily="34" charset="0"/>
              </a:rPr>
              <a:t>Effect coding scheme instead of 0 I replaced with -1 </a:t>
            </a:r>
          </a:p>
          <a:p>
            <a:r>
              <a:rPr lang="en-US" sz="1400" dirty="0" smtClean="0">
                <a:latin typeface="Calibri" pitchFamily="34" charset="0"/>
              </a:rPr>
              <a:t>If all of the values of vectors are zero then replace with -1 or if one value is 1 and one value is 1 then don’t replace with -1</a:t>
            </a:r>
          </a:p>
          <a:p>
            <a:r>
              <a:rPr lang="en-US" sz="1400" dirty="0" smtClean="0">
                <a:latin typeface="Calibri" pitchFamily="34" charset="0"/>
              </a:rPr>
              <a:t>This is all about managing categorical data</a:t>
            </a: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
            <a:ext cx="8520600" cy="433137"/>
          </a:xfrm>
        </p:spPr>
        <p:txBody>
          <a:bodyPr/>
          <a:lstStyle/>
          <a:p>
            <a:pPr algn="ctr"/>
            <a:r>
              <a:rPr lang="en-US" sz="2400" dirty="0" smtClean="0"/>
              <a:t>LINEAR REGRESSION</a:t>
            </a:r>
            <a:endParaRPr lang="en-US" sz="2400" dirty="0"/>
          </a:p>
        </p:txBody>
      </p:sp>
      <p:sp>
        <p:nvSpPr>
          <p:cNvPr id="3" name="Text Placeholder 2"/>
          <p:cNvSpPr>
            <a:spLocks noGrp="1"/>
          </p:cNvSpPr>
          <p:nvPr>
            <p:ph type="body" idx="1"/>
          </p:nvPr>
        </p:nvSpPr>
        <p:spPr>
          <a:xfrm>
            <a:off x="0" y="545432"/>
            <a:ext cx="9144000" cy="4598067"/>
          </a:xfrm>
        </p:spPr>
        <p:txBody>
          <a:bodyPr/>
          <a:lstStyle/>
          <a:p>
            <a:r>
              <a:rPr lang="en-US" sz="1400" dirty="0" smtClean="0">
                <a:latin typeface="Calibri" pitchFamily="34" charset="0"/>
              </a:rPr>
              <a:t>Dependent variable &amp; independent variable in an dataset</a:t>
            </a:r>
          </a:p>
          <a:p>
            <a:r>
              <a:rPr lang="en-US" sz="1400" dirty="0" smtClean="0">
                <a:latin typeface="Calibri" pitchFamily="34" charset="0"/>
              </a:rPr>
              <a:t>E.x - you have to find out annual sale of the company, you have to find which factors (how many products are sale, profit and loss) are effecting your annual sale, so in this example is Annual sale is DEPENDENT VARIABLE (y) small letter and all factors would be INDEPENDENT VARIABLE (X) – capital letter</a:t>
            </a:r>
          </a:p>
          <a:p>
            <a:r>
              <a:rPr lang="en-US" sz="1400" dirty="0" smtClean="0">
                <a:latin typeface="Calibri" pitchFamily="34" charset="0"/>
              </a:rPr>
              <a:t>You have to establish relation between dependent and independent variable the best thing would be regression anal</a:t>
            </a:r>
          </a:p>
          <a:p>
            <a:r>
              <a:rPr lang="en-US" sz="1400" dirty="0" smtClean="0">
                <a:latin typeface="Calibri" pitchFamily="34" charset="0"/>
              </a:rPr>
              <a:t>Always remember Dependent variable is continuous in nature, numeric nature &amp; that is not be categorical nature</a:t>
            </a:r>
          </a:p>
          <a:p>
            <a:r>
              <a:rPr lang="en-US" sz="1400" dirty="0" smtClean="0">
                <a:latin typeface="Calibri" pitchFamily="34" charset="0"/>
              </a:rPr>
              <a:t>Regression is 2 type – 1 &gt; Linear regression 2&gt; Logistic regression, Linear regression is linear line &amp; dots are the data points used linear dataset used on linear model &amp; Linear regression is the best choice to apply. </a:t>
            </a:r>
          </a:p>
          <a:p>
            <a:r>
              <a:rPr lang="en-US" sz="1400" dirty="0" smtClean="0">
                <a:latin typeface="Calibri" pitchFamily="34" charset="0"/>
              </a:rPr>
              <a:t>The moment X independent value increase then y dependent value are also increasing</a:t>
            </a:r>
          </a:p>
          <a:p>
            <a:r>
              <a:rPr lang="en-US" sz="1400" dirty="0" smtClean="0">
                <a:latin typeface="Calibri" pitchFamily="34" charset="0"/>
              </a:rPr>
              <a:t>One feature or one independent variable will affect on your annual sale that is called as simple liner and more then one feature or more then one independent variable will affect on your annual sale that is called multiple linear</a:t>
            </a:r>
          </a:p>
          <a:p>
            <a:r>
              <a:rPr lang="en-US" sz="1400" dirty="0" smtClean="0">
                <a:latin typeface="Calibri" pitchFamily="34" charset="0"/>
              </a:rPr>
              <a:t>Simple linear regression equation is ( y = mX+c  )  y – I.V, M- slope of line (straight line) X – D.V. </a:t>
            </a:r>
          </a:p>
          <a:p>
            <a:r>
              <a:rPr lang="en-US" sz="1400" dirty="0" smtClean="0">
                <a:latin typeface="Calibri" pitchFamily="34" charset="0"/>
              </a:rPr>
              <a:t>Multiple linear regression equation is  multiple linear equation ( remember -  how independent feature will depend on dependent feature you can represent using (Alpha sign)</a:t>
            </a:r>
          </a:p>
          <a:p>
            <a:r>
              <a:rPr lang="en-US" sz="1400" dirty="0" smtClean="0">
                <a:latin typeface="Calibri" pitchFamily="34" charset="0"/>
              </a:rPr>
              <a:t>If you look at the equation high coefficient is X3-4 that means this data point are major influence on you D.V. e.g. Result – D.V  (roll no id &amp; percentatage) – I.V. percentage is strongly support to the result . (4X3–percentage 1X4 – rollno id  &amp; high coefficient variable more important to predict the result</a:t>
            </a:r>
          </a:p>
          <a:p>
            <a:r>
              <a:rPr lang="en-US" sz="1400" dirty="0" smtClean="0">
                <a:latin typeface="Calibri" pitchFamily="34" charset="0"/>
              </a:rPr>
              <a:t>Always independent variable will decide the weather the line is equation is liner or not</a:t>
            </a:r>
          </a:p>
          <a:p>
            <a:endParaRPr lang="en-US" sz="12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smtClean="0">
              <a:latin typeface="Calibri" pitchFamily="34" charset="0"/>
            </a:endParaRPr>
          </a:p>
          <a:p>
            <a:endParaRPr lang="en-US" sz="14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5"/>
            <a:ext cx="8520600" cy="449179"/>
          </a:xfrm>
        </p:spPr>
        <p:txBody>
          <a:bodyPr/>
          <a:lstStyle/>
          <a:p>
            <a:pPr algn="ctr"/>
            <a:r>
              <a:rPr lang="en-US" sz="2400" dirty="0" smtClean="0">
                <a:latin typeface="+mj-lt"/>
              </a:rPr>
              <a:t>POLYNOMIAL REGRESSION</a:t>
            </a:r>
            <a:endParaRPr lang="en-US" sz="2400" dirty="0">
              <a:latin typeface="+mj-lt"/>
            </a:endParaRPr>
          </a:p>
        </p:txBody>
      </p:sp>
      <p:sp>
        <p:nvSpPr>
          <p:cNvPr id="3" name="Text Placeholder 2"/>
          <p:cNvSpPr>
            <a:spLocks noGrp="1"/>
          </p:cNvSpPr>
          <p:nvPr>
            <p:ph type="body" idx="1"/>
          </p:nvPr>
        </p:nvSpPr>
        <p:spPr>
          <a:xfrm>
            <a:off x="0" y="433136"/>
            <a:ext cx="9144000" cy="4710363"/>
          </a:xfrm>
        </p:spPr>
        <p:txBody>
          <a:bodyPr/>
          <a:lstStyle/>
          <a:p>
            <a:r>
              <a:rPr lang="en-US" sz="1400" dirty="0" smtClean="0">
                <a:latin typeface="Calibri" pitchFamily="34" charset="0"/>
              </a:rPr>
              <a:t>First we try to understand this X and y plots as per given diagram and the difference between these two graph is dataset  1</a:t>
            </a:r>
            <a:r>
              <a:rPr lang="en-US" sz="1400" baseline="30000" dirty="0" smtClean="0">
                <a:latin typeface="Calibri" pitchFamily="34" charset="0"/>
              </a:rPr>
              <a:t>st</a:t>
            </a:r>
            <a:r>
              <a:rPr lang="en-US" sz="1400" dirty="0" smtClean="0">
                <a:latin typeface="Calibri" pitchFamily="34" charset="0"/>
              </a:rPr>
              <a:t> one is linear graph, dataset used in strongly non-linear , so in this case we will build a model</a:t>
            </a:r>
          </a:p>
          <a:p>
            <a:r>
              <a:rPr lang="en-US" sz="1400" dirty="0" smtClean="0">
                <a:latin typeface="Calibri" pitchFamily="34" charset="0"/>
              </a:rPr>
              <a:t>As per graph a we applied linear dataset in linear model that’s why got the linear line but same dataset if we applied on non-linear then we will get the graph-B only 2 data points are coincide with the model that means we will face with Hugh loss in this scenario. Loss value will be more and error rate will more with no accuracy which is not correct</a:t>
            </a:r>
          </a:p>
          <a:p>
            <a:r>
              <a:rPr lang="en-US" sz="1400" dirty="0" smtClean="0">
                <a:latin typeface="Calibri" pitchFamily="34" charset="0"/>
              </a:rPr>
              <a:t>So we will do little bit modify we will use linear model with some add-ons . You have non-linear dataset how to use liner model and we will use increase accuracy that is called as polynomial regression</a:t>
            </a:r>
          </a:p>
          <a:p>
            <a:r>
              <a:rPr lang="en-US" sz="1400" dirty="0" smtClean="0">
                <a:latin typeface="Calibri" pitchFamily="34" charset="0"/>
              </a:rPr>
              <a:t>We can more understanding when we will work on practice sessions</a:t>
            </a:r>
          </a:p>
          <a:p>
            <a:r>
              <a:rPr lang="en-US" sz="1400" dirty="0" smtClean="0">
                <a:latin typeface="Calibri" pitchFamily="34" charset="0"/>
              </a:rPr>
              <a:t>If you check above equeation everying power is 1 i.e. liner equation for everthing degree is 1</a:t>
            </a:r>
          </a:p>
          <a:p>
            <a:r>
              <a:rPr lang="en-US" sz="1400" dirty="0" smtClean="0">
                <a:latin typeface="Calibri" pitchFamily="34" charset="0"/>
              </a:rPr>
              <a:t>If we convert everyting to 0 degree then everthing would be 1</a:t>
            </a:r>
          </a:p>
          <a:p>
            <a:r>
              <a:rPr lang="en-US" sz="1400" dirty="0" smtClean="0">
                <a:latin typeface="Calibri" pitchFamily="34" charset="0"/>
              </a:rPr>
              <a:t>In polylomial regression we will mention power is 2 to get the non-linear curve</a:t>
            </a:r>
          </a:p>
          <a:p>
            <a:endParaRPr lang="en-US" sz="1400"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441433"/>
          </a:xfrm>
        </p:spPr>
        <p:txBody>
          <a:bodyPr/>
          <a:lstStyle/>
          <a:p>
            <a:r>
              <a:rPr lang="en-US" sz="2400" dirty="0" smtClean="0"/>
              <a:t>REGULARIZATION TECHNIQUE - RIDGE REGRESSION</a:t>
            </a:r>
            <a:endParaRPr lang="en-US" sz="2400" dirty="0"/>
          </a:p>
        </p:txBody>
      </p:sp>
      <p:sp>
        <p:nvSpPr>
          <p:cNvPr id="3" name="Text Placeholder 2"/>
          <p:cNvSpPr>
            <a:spLocks noGrp="1"/>
          </p:cNvSpPr>
          <p:nvPr>
            <p:ph type="body" idx="1"/>
          </p:nvPr>
        </p:nvSpPr>
        <p:spPr>
          <a:xfrm>
            <a:off x="0" y="488731"/>
            <a:ext cx="9144000" cy="4654769"/>
          </a:xfrm>
        </p:spPr>
        <p:txBody>
          <a:bodyPr/>
          <a:lstStyle/>
          <a:p>
            <a:r>
              <a:rPr lang="en-US" sz="1400" dirty="0" smtClean="0"/>
              <a:t>What is regularization technique – Ridge regression and Lasso regression // Ridge regularization &amp; lasso regulariz</a:t>
            </a:r>
          </a:p>
          <a:p>
            <a:r>
              <a:rPr lang="en-US" sz="1400" dirty="0" smtClean="0"/>
              <a:t>In the given equation ( varibale X3 is verymuch impact to deterine the out put variable why because you have high coefficient , magnitude compare to other value, that’s why x3 high important &amp; x1 is very less important because less coefficient</a:t>
            </a:r>
          </a:p>
          <a:p>
            <a:r>
              <a:rPr lang="en-US" sz="1400" dirty="0" smtClean="0"/>
              <a:t>If you working on huge dataset then computational expanses  to deal with huge number on huge datasets  e.g if I give you 2*3 this is computationally less expensive then you can say the answer but if I said 39999*344444 then  you can solve using pen, take more time if  working on manually or else we will use calculation this is called computational expansive</a:t>
            </a:r>
          </a:p>
          <a:p>
            <a:r>
              <a:rPr lang="en-US" sz="1400" dirty="0" smtClean="0"/>
              <a:t>Dataset if you have more records like 10000 then that is highly computational expansive then your model become very complex, to reduce the model complexity we will use regularization technique </a:t>
            </a:r>
          </a:p>
          <a:p>
            <a:r>
              <a:rPr lang="en-US" sz="1400" dirty="0" smtClean="0"/>
              <a:t>Regression of coefficient or magnitude would be shrink down as per below equation to reduce the model complexity</a:t>
            </a:r>
          </a:p>
          <a:p>
            <a:r>
              <a:rPr lang="en-US" sz="1400" dirty="0" smtClean="0"/>
              <a:t>It is equal to R = (loss + penalty) as per given diagram drag a line from (actual point to predicted point) is called loss</a:t>
            </a:r>
          </a:p>
          <a:p>
            <a:r>
              <a:rPr lang="en-US" sz="1400" dirty="0" smtClean="0"/>
              <a:t>Difference between predicted &amp; actual is called loss function then what is penalty ( e.g  cuz of me other person fell down from bike so I will go help him and give him some money  and he feels his problem is solved and I got penalty for that. So I got penalty because of the loss. To compensate the loss will use penalty &amp; penalty will help you the reduce the loss &amp; also reduce  or scale down the coefficient value </a:t>
            </a:r>
          </a:p>
          <a:p>
            <a:r>
              <a:rPr lang="en-US" sz="1400" dirty="0" smtClean="0"/>
              <a:t>As per the given diagram W is the vector of coefficitn – w1,w2 … Wn &amp;  square of all w and then take summation of everything is called ||W||square is called penalty we will see how we can scale down as per the bellow diagram</a:t>
            </a:r>
          </a:p>
          <a:p>
            <a:r>
              <a:rPr lang="en-US" sz="1400" dirty="0" smtClean="0"/>
              <a:t>As per final diagrams alpha value = 0.001 then if I increase the value to 1 then your coefficient value will be scaled down and if you final increase the value to 2 then your coefficient value will be very much scaled down and you find the almost equal to 0 and scaled down the value from 39 to 5 and decrease the computational expanses</a:t>
            </a:r>
          </a:p>
          <a:p>
            <a:pPr>
              <a:buNone/>
            </a:pPr>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
            <a:ext cx="8520600" cy="430923"/>
          </a:xfrm>
        </p:spPr>
        <p:txBody>
          <a:bodyPr/>
          <a:lstStyle/>
          <a:p>
            <a:r>
              <a:rPr lang="en-US" sz="2400" dirty="0" smtClean="0"/>
              <a:t>LASSO REGRESSION &amp; ELASTICNET REGRESSION</a:t>
            </a:r>
            <a:endParaRPr lang="en-US" sz="2400" dirty="0"/>
          </a:p>
        </p:txBody>
      </p:sp>
      <p:sp>
        <p:nvSpPr>
          <p:cNvPr id="3" name="Text Placeholder 2"/>
          <p:cNvSpPr>
            <a:spLocks noGrp="1"/>
          </p:cNvSpPr>
          <p:nvPr>
            <p:ph type="body" idx="1"/>
          </p:nvPr>
        </p:nvSpPr>
        <p:spPr>
          <a:xfrm>
            <a:off x="0" y="567558"/>
            <a:ext cx="9144000" cy="4575942"/>
          </a:xfrm>
        </p:spPr>
        <p:txBody>
          <a:bodyPr/>
          <a:lstStyle/>
          <a:p>
            <a:r>
              <a:rPr lang="en-US" sz="1400" dirty="0" smtClean="0"/>
              <a:t>Lasso is exactly same as Ridge but in Lasso I just removed square in W and will take only absolute value</a:t>
            </a:r>
          </a:p>
          <a:p>
            <a:r>
              <a:rPr lang="en-US" sz="1400" dirty="0" smtClean="0"/>
              <a:t>As per ridge diagram if you check the value of alpha increased then your coefficient was reduce &amp; it was almost 0 not exactly 0 and magnitude of coefficient can be 0 not 0 this is the big difference</a:t>
            </a:r>
          </a:p>
          <a:p>
            <a:r>
              <a:rPr lang="en-US" sz="1400" dirty="0" smtClean="0"/>
              <a:t>By doing lasso regression 1.2 coefficient value will be decrease to 0 and you get new equation and this is also called as one type of the Feature selection technique</a:t>
            </a:r>
          </a:p>
          <a:p>
            <a:r>
              <a:rPr lang="en-US" sz="1400" dirty="0" smtClean="0"/>
              <a:t>If the coefficient is 0 then you can remove the feature</a:t>
            </a:r>
          </a:p>
          <a:p>
            <a:r>
              <a:rPr lang="en-US" sz="1400" dirty="0" smtClean="0"/>
              <a:t>As per final diagram magnitude to drop down to 0 and we will get final important variable</a:t>
            </a:r>
          </a:p>
          <a:p>
            <a:endParaRPr lang="en-US" sz="1400" dirty="0" smtClean="0"/>
          </a:p>
          <a:p>
            <a:r>
              <a:rPr lang="en-US" sz="1400" dirty="0" smtClean="0"/>
              <a:t>Elastic net regularization is also called as Hybrid regularization and if you take advantage of lasso and ridge and combine both are called as elastic net</a:t>
            </a:r>
          </a:p>
          <a:p>
            <a:r>
              <a:rPr lang="en-US" sz="1400" dirty="0" smtClean="0"/>
              <a:t>Ridge regression  we will use when we face Independent variable are highly corelated with each other are called as multicolinearity on the dataset e.g. if I change one I.V. then other I.V. are also change which both I.V are highly corelat</a:t>
            </a:r>
          </a:p>
          <a:p>
            <a:r>
              <a:rPr lang="en-US" sz="1400" dirty="0" smtClean="0"/>
              <a:t>One advantage will inherit from ridge regression</a:t>
            </a:r>
          </a:p>
          <a:p>
            <a:r>
              <a:rPr lang="en-US" sz="1400" dirty="0" smtClean="0"/>
              <a:t>Feature selection will inherit  from lasso regression when if I make coefficient = 0 then remove the feature</a:t>
            </a:r>
          </a:p>
          <a:p>
            <a:r>
              <a:rPr lang="en-US" sz="1400" dirty="0" smtClean="0"/>
              <a:t>If we inherit both advantages that is called as Elastic net which is flexible</a:t>
            </a:r>
          </a:p>
          <a:p>
            <a:r>
              <a:rPr lang="en-US" sz="1400" dirty="0" smtClean="0"/>
              <a:t>Elastic net will use advantages of the both</a:t>
            </a:r>
          </a:p>
          <a:p>
            <a:pPr>
              <a:buNone/>
            </a:pPr>
            <a:endParaRPr lang="en-US" sz="1400" dirty="0" smtClean="0"/>
          </a:p>
          <a:p>
            <a:endParaRPr lang="en-US" sz="1400" dirty="0" smtClean="0"/>
          </a:p>
          <a:p>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
            <a:ext cx="8520600" cy="357352"/>
          </a:xfrm>
        </p:spPr>
        <p:txBody>
          <a:bodyPr/>
          <a:lstStyle/>
          <a:p>
            <a:r>
              <a:rPr lang="en-US" sz="2400" dirty="0" smtClean="0"/>
              <a:t>CONDITIONAL PROBABILITY</a:t>
            </a:r>
            <a:endParaRPr lang="en-US" sz="2400" dirty="0"/>
          </a:p>
        </p:txBody>
      </p:sp>
      <p:sp>
        <p:nvSpPr>
          <p:cNvPr id="3" name="Text Placeholder 2"/>
          <p:cNvSpPr>
            <a:spLocks noGrp="1"/>
          </p:cNvSpPr>
          <p:nvPr>
            <p:ph type="body" idx="1"/>
          </p:nvPr>
        </p:nvSpPr>
        <p:spPr>
          <a:xfrm>
            <a:off x="0" y="451945"/>
            <a:ext cx="9144000" cy="4691555"/>
          </a:xfrm>
        </p:spPr>
        <p:txBody>
          <a:bodyPr/>
          <a:lstStyle/>
          <a:p>
            <a:r>
              <a:rPr lang="en-US" sz="1400" dirty="0" smtClean="0"/>
              <a:t>In your school days you must read about probability and if you understand this concept then only you will understand bais theorem and if you understand bais theorem then only you will understand naive bays classifier</a:t>
            </a:r>
          </a:p>
          <a:p>
            <a:r>
              <a:rPr lang="en-US" sz="1400" dirty="0" smtClean="0"/>
              <a:t>What is conditional probability – Finding the probability of event A  given that event B has already occurred</a:t>
            </a:r>
          </a:p>
          <a:p>
            <a:r>
              <a:rPr lang="en-US" sz="1400" dirty="0" smtClean="0"/>
              <a:t>Loot at the vin diagram – Initial I didn’t applied any condition on Event B at that time the sample space is universe</a:t>
            </a:r>
          </a:p>
          <a:p>
            <a:r>
              <a:rPr lang="en-US" sz="1400" dirty="0" smtClean="0"/>
              <a:t>The time I applied condition sample space is reduced and I will get new sample space and I will find probability of Event A</a:t>
            </a:r>
          </a:p>
          <a:p>
            <a:r>
              <a:rPr lang="en-US" sz="1400" dirty="0" smtClean="0"/>
              <a:t>Event B will occurred after giving conditional probability and Event B is my new sample space</a:t>
            </a:r>
          </a:p>
          <a:p>
            <a:r>
              <a:rPr lang="en-US" sz="1400" dirty="0" smtClean="0"/>
              <a:t>By considering this new sample space B we have to find the probability of Event A</a:t>
            </a:r>
          </a:p>
          <a:p>
            <a:r>
              <a:rPr lang="en-US" sz="1400" dirty="0" smtClean="0"/>
              <a:t>As per the diagram pure A part which is blank is not sample space at all . Now the sample space are B OR A.interse.B</a:t>
            </a:r>
          </a:p>
          <a:p>
            <a:r>
              <a:rPr lang="en-US" sz="1400" dirty="0" smtClean="0"/>
              <a:t>Conditional probability university would be shrink down to B we will get new sample space based on that sample space find the sample space in Event B</a:t>
            </a:r>
          </a:p>
          <a:p>
            <a:r>
              <a:rPr lang="en-US" sz="1400" dirty="0" smtClean="0"/>
              <a:t>100 kids , 40 kid belong to set A they interest for apple , 30 kid belong to set B they like oranges, &amp; 20 children they like both – (40+20+30)</a:t>
            </a:r>
          </a:p>
          <a:p>
            <a:r>
              <a:rPr lang="en-US" sz="1400" dirty="0" smtClean="0"/>
              <a:t>Probability A given that B is true is = 0.67 is probability of A 	</a:t>
            </a:r>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482138"/>
          </a:xfrm>
        </p:spPr>
        <p:txBody>
          <a:bodyPr/>
          <a:lstStyle/>
          <a:p>
            <a:r>
              <a:rPr lang="en-US" sz="2400" dirty="0" smtClean="0"/>
              <a:t>BAYE’S THEOREM</a:t>
            </a:r>
            <a:endParaRPr lang="en-US" sz="2400" dirty="0"/>
          </a:p>
        </p:txBody>
      </p:sp>
      <p:sp>
        <p:nvSpPr>
          <p:cNvPr id="3" name="Text Placeholder 2"/>
          <p:cNvSpPr>
            <a:spLocks noGrp="1"/>
          </p:cNvSpPr>
          <p:nvPr>
            <p:ph type="body" idx="1"/>
          </p:nvPr>
        </p:nvSpPr>
        <p:spPr>
          <a:xfrm>
            <a:off x="0" y="532014"/>
            <a:ext cx="9144000" cy="4611485"/>
          </a:xfrm>
        </p:spPr>
        <p:txBody>
          <a:bodyPr/>
          <a:lstStyle/>
          <a:p>
            <a:r>
              <a:rPr lang="en-US" sz="1400" dirty="0" smtClean="0"/>
              <a:t>Probability of A given that Event B has already occurred . (I -&gt; meaning is given that) and let me do little bit modification to get the bays theorem formula –</a:t>
            </a:r>
          </a:p>
          <a:p>
            <a:r>
              <a:rPr lang="en-US" sz="1400" dirty="0" smtClean="0"/>
              <a:t>Now you will find the 2 equation  and both equation RHS is equal and also  intersection of 2 events probability is equal, if RHS are equal of then definitely we can make LHS should also equal</a:t>
            </a:r>
          </a:p>
          <a:p>
            <a:r>
              <a:rPr lang="en-US" sz="1400" dirty="0" smtClean="0"/>
              <a:t>In Technical term wherever you see event A in baye’s theorem that is called as Hypothesis  &amp; B is called as Evidence or data and we can read  like find the probability  of hypothesis given that we have observed the evidence</a:t>
            </a:r>
          </a:p>
          <a:p>
            <a:r>
              <a:rPr lang="en-US" sz="1400" dirty="0" smtClean="0"/>
              <a:t>We have some data, based on that data we have to find the probability of hypothesis and as we have to compute this and this is the compute entity of bays theorem</a:t>
            </a:r>
          </a:p>
          <a:p>
            <a:r>
              <a:rPr lang="en-US" sz="1400" dirty="0" smtClean="0"/>
              <a:t>Bayes theorem 4 probability ----- P(AIB) – Posterior  probability,  P(BIA) ---  Likelihood probability,   P(A) --- Prior probability  P(B)   -  Marginal probability</a:t>
            </a:r>
          </a:p>
          <a:p>
            <a:r>
              <a:rPr lang="en-US" sz="1400" dirty="0" smtClean="0"/>
              <a:t>A – hypothesis &amp; B – evidence </a:t>
            </a:r>
          </a:p>
          <a:p>
            <a:r>
              <a:rPr lang="en-US" sz="1400" dirty="0" smtClean="0"/>
              <a:t>P(A I B ) -- Find the probability of hypothesis  given that observed the evidence and we cant compute directly to given probability so you need help of remaining probabilities</a:t>
            </a:r>
          </a:p>
          <a:p>
            <a:r>
              <a:rPr lang="en-US" sz="1400" dirty="0" smtClean="0"/>
              <a:t>P(B I A) – Find the probability of evidence given that hypothesis is occurred</a:t>
            </a:r>
          </a:p>
          <a:p>
            <a:r>
              <a:rPr lang="en-US" sz="1400" dirty="0" smtClean="0"/>
              <a:t>P(A) – Probability of  hypothesis before occurred the evidence</a:t>
            </a:r>
          </a:p>
          <a:p>
            <a:r>
              <a:rPr lang="en-US" sz="1400" dirty="0" smtClean="0"/>
              <a:t>P(B) – Probability of evidence is called margin</a:t>
            </a:r>
          </a:p>
          <a:p>
            <a:r>
              <a:rPr lang="en-US" sz="1400" dirty="0" smtClean="0"/>
              <a:t>52 playcards deck – 4king, 4 queen, 4 jk.. Always face would be 1... Total face cards is 12 &amp; you have to find the probability of face card</a:t>
            </a:r>
          </a:p>
          <a:p>
            <a:r>
              <a:rPr lang="en-US" sz="1400" dirty="0" smtClean="0"/>
              <a:t>Face/king = 1, probability of king = 4/52 &amp; probability of face = 12/52 final is 1/3</a:t>
            </a:r>
          </a:p>
          <a:p>
            <a:r>
              <a:rPr lang="en-US" sz="1400" dirty="0" smtClean="0"/>
              <a:t>1/3 probability of king card given that this is face card</a:t>
            </a:r>
          </a:p>
          <a:p>
            <a:pPr lvl="1"/>
            <a:endParaRPr lang="en-US" sz="1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336331"/>
          </a:xfrm>
        </p:spPr>
        <p:txBody>
          <a:bodyPr/>
          <a:lstStyle/>
          <a:p>
            <a:r>
              <a:rPr lang="en-US" sz="2400" dirty="0" smtClean="0"/>
              <a:t>NAIVE BAYES CLASSIFIER ALGORITHM</a:t>
            </a:r>
            <a:endParaRPr lang="en-US" sz="2400" dirty="0"/>
          </a:p>
        </p:txBody>
      </p:sp>
      <p:sp>
        <p:nvSpPr>
          <p:cNvPr id="3" name="Text Placeholder 2"/>
          <p:cNvSpPr>
            <a:spLocks noGrp="1"/>
          </p:cNvSpPr>
          <p:nvPr>
            <p:ph type="body" idx="1"/>
          </p:nvPr>
        </p:nvSpPr>
        <p:spPr>
          <a:xfrm>
            <a:off x="0" y="472966"/>
            <a:ext cx="9144000" cy="4670534"/>
          </a:xfrm>
        </p:spPr>
        <p:txBody>
          <a:bodyPr/>
          <a:lstStyle/>
          <a:p>
            <a:r>
              <a:rPr lang="en-US" sz="1400" dirty="0" smtClean="0"/>
              <a:t>Fruits have 4 attributes = yellow,sweet,long, we have to find the fruits probability</a:t>
            </a:r>
          </a:p>
          <a:p>
            <a:r>
              <a:rPr lang="en-US" sz="1400" dirty="0" smtClean="0"/>
              <a:t>Using probability concept into naïve bayes classifier algorithm have to find out which fruit has yellow,sweet and long</a:t>
            </a:r>
          </a:p>
          <a:p>
            <a:r>
              <a:rPr lang="en-US" sz="1400" dirty="0" smtClean="0"/>
              <a:t>How to read this yellow colour orange is 350, sweet orange is 450 orange which are long is 0 and you have total orange is 650 and same explanation for banana and others also</a:t>
            </a:r>
          </a:p>
          <a:p>
            <a:r>
              <a:rPr lang="en-US" sz="1400" dirty="0" smtClean="0"/>
              <a:t>We have to bring focus on 3 major things – orange, banana, others  and fruit may be orange,banana and others and now how to find the certain fruits which is yellow,sweet and long also. Fruit could be orange,banana &amp; others</a:t>
            </a:r>
          </a:p>
          <a:p>
            <a:r>
              <a:rPr lang="en-US" sz="1400" dirty="0" smtClean="0"/>
              <a:t>Using naïve bayes classifier we will find the which fruit would match all 3 criterias</a:t>
            </a:r>
          </a:p>
          <a:p>
            <a:r>
              <a:rPr lang="en-US" sz="1400" dirty="0" smtClean="0"/>
              <a:t>Finding the probability of A given that B is true </a:t>
            </a:r>
          </a:p>
          <a:p>
            <a:r>
              <a:rPr lang="en-US" sz="1400" dirty="0" smtClean="0"/>
              <a:t>Orage with respact to yellow, orange with respact to sweet, orange with respact to long attributes</a:t>
            </a:r>
          </a:p>
          <a:p>
            <a:r>
              <a:rPr lang="en-US" sz="1400" dirty="0" smtClean="0"/>
              <a:t>Now check the examples to more clear concept</a:t>
            </a:r>
          </a:p>
          <a:p>
            <a:r>
              <a:rPr lang="en-US" sz="1400" dirty="0" smtClean="0"/>
              <a:t>The highest probability is the final answer. As per calculation highest probability we got as =0.65 which is banana so banana is yellow, sweet and long </a:t>
            </a:r>
          </a:p>
          <a:p>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04497"/>
          </a:xfrm>
        </p:spPr>
        <p:txBody>
          <a:bodyPr/>
          <a:lstStyle/>
          <a:p>
            <a:r>
              <a:rPr lang="en-US" sz="2400" dirty="0" smtClean="0"/>
              <a:t>BACK PROPAGATION ALGORITHM/BACK PROPAGATION OF ERROR-PART1</a:t>
            </a:r>
            <a:endParaRPr lang="en-US" sz="2400" dirty="0"/>
          </a:p>
        </p:txBody>
      </p:sp>
      <p:sp>
        <p:nvSpPr>
          <p:cNvPr id="3" name="Text Placeholder 2"/>
          <p:cNvSpPr>
            <a:spLocks noGrp="1"/>
          </p:cNvSpPr>
          <p:nvPr>
            <p:ph type="body" idx="1"/>
          </p:nvPr>
        </p:nvSpPr>
        <p:spPr>
          <a:xfrm>
            <a:off x="0" y="493986"/>
            <a:ext cx="9144000" cy="4649514"/>
          </a:xfrm>
        </p:spPr>
        <p:txBody>
          <a:bodyPr/>
          <a:lstStyle/>
          <a:p>
            <a:r>
              <a:rPr lang="en-US" sz="1400" dirty="0" smtClean="0"/>
              <a:t>This will use in neural network and I will explained with example this is very important &amp; we can called as back propagation error and why we use this and what is the objective of this algorithm, bias factor are – b1 &amp; b2</a:t>
            </a:r>
          </a:p>
          <a:p>
            <a:r>
              <a:rPr lang="en-US" sz="1400" dirty="0" smtClean="0"/>
              <a:t>X1,x2 – input signal, h1,h2 -  hidden layer,  o1,o2 – output layer &amp; w1,w2 - - -  w7 they are the edges connected between nodes and they are generate some weight that is writen adjacent in the bracket. O1 &amp; o2 are the target o/p, </a:t>
            </a:r>
          </a:p>
          <a:p>
            <a:r>
              <a:rPr lang="en-US" sz="1400" dirty="0" smtClean="0"/>
              <a:t>Our stop condition will satisfy if we get the output of O1 &amp; O2 AND if my actual o/p  is matched with desired O/P  then I can stop my algorithm and I reached my aim of the objective, now lets see from where we start</a:t>
            </a:r>
          </a:p>
          <a:p>
            <a:r>
              <a:rPr lang="en-US" sz="1400" dirty="0" smtClean="0"/>
              <a:t>We will see which signal are reach to H1 &amp; H2 so I have to calculate h1 &amp; h2 and also as per diagram bias value is present between input layer and hidden layer .. Hidden layer and output layer during the calculation of h1 &amp; h2</a:t>
            </a:r>
          </a:p>
          <a:p>
            <a:r>
              <a:rPr lang="en-US" sz="1400" dirty="0" smtClean="0"/>
              <a:t>X1 is approach to h1 – w1 weight – (x1*w1) , x2 is approach to h1 – w2 weight -  (x2*w2) and add with bias factor– b1</a:t>
            </a:r>
          </a:p>
          <a:p>
            <a:r>
              <a:rPr lang="en-US" sz="1400" dirty="0" smtClean="0"/>
              <a:t>We got the (H1 in ) by using activation function that is called as sigmoid function we have to use to generate output</a:t>
            </a:r>
          </a:p>
          <a:p>
            <a:r>
              <a:rPr lang="en-US" sz="1400" dirty="0" smtClean="0"/>
              <a:t>Using sigmoid function we will find out the H1-Out and in the similar formula we will  H2-IN &amp; by sigmoid function only we will get the H2 IN --- (x1*w3)+(x2*w4)+b1 &amp; after that we will get the H2-OUT</a:t>
            </a:r>
          </a:p>
          <a:p>
            <a:r>
              <a:rPr lang="en-US" sz="1400" dirty="0" smtClean="0"/>
              <a:t>H1 &amp; H2 OUT serving input signal to O1 &amp; O2 . Now we will found as (O1 –IN, O2 – IN) </a:t>
            </a:r>
          </a:p>
          <a:p>
            <a:r>
              <a:rPr lang="en-US" sz="1400" dirty="0" smtClean="0"/>
              <a:t>O1 IN – H1out*W5+H2out*w6+b2 // O2 IN – H1out*w7+H2out*w8+b2</a:t>
            </a:r>
          </a:p>
          <a:p>
            <a:r>
              <a:rPr lang="en-US" sz="1400" dirty="0" smtClean="0"/>
              <a:t>By using sigmoid function we will get O1-out and O2-out </a:t>
            </a:r>
          </a:p>
          <a:p>
            <a:r>
              <a:rPr lang="en-US" sz="1400" dirty="0" smtClean="0"/>
              <a:t>Now we will check the error. As per the diagram o1 out is 0.01 &amp; o2 out is 0.99 but I got O1 out is 0.7513 and O2 out is 0.7729 this is error and we have to find the error factor</a:t>
            </a:r>
          </a:p>
          <a:p>
            <a:r>
              <a:rPr lang="en-US" sz="1400" dirty="0" smtClean="0"/>
              <a:t>As per the calculation we found the EO1 &amp; EO2 and to minimize the error we will do the back propagration </a:t>
            </a:r>
          </a:p>
          <a:p>
            <a:r>
              <a:rPr lang="en-US" sz="1400" dirty="0" smtClean="0"/>
              <a:t>Now if we apply the back propagation and we will adjust the weight and values will be altered and actual o/p and target o/p would equal &amp; this is the objective of the back propagation reduce the error to 0  and this is also called trail and error method  &amp; Etotal = E01+Eo2 = 0.2983</a:t>
            </a:r>
          </a:p>
          <a:p>
            <a:endParaRPr lang="en-US" sz="1400" dirty="0" smtClean="0"/>
          </a:p>
          <a:p>
            <a:endParaRPr lang="en-US" sz="1400" dirty="0" smtClean="0"/>
          </a:p>
          <a:p>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685800" y="171455"/>
            <a:ext cx="7772400" cy="40005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TRAINING &amp; TESTING PHASE</a:t>
            </a:r>
            <a:endParaRPr sz="2400" dirty="0"/>
          </a:p>
        </p:txBody>
      </p:sp>
      <p:sp>
        <p:nvSpPr>
          <p:cNvPr id="73" name="Google Shape;73;p14"/>
          <p:cNvSpPr txBox="1">
            <a:spLocks noGrp="1"/>
          </p:cNvSpPr>
          <p:nvPr>
            <p:ph type="subTitle" idx="1"/>
          </p:nvPr>
        </p:nvSpPr>
        <p:spPr>
          <a:xfrm>
            <a:off x="0" y="571500"/>
            <a:ext cx="9144000" cy="4572000"/>
          </a:xfrm>
          <a:prstGeom prst="rect">
            <a:avLst/>
          </a:prstGeom>
          <a:noFill/>
          <a:ln>
            <a:noFill/>
          </a:ln>
        </p:spPr>
        <p:txBody>
          <a:bodyPr spcFirstLastPara="1" wrap="square" lIns="91425" tIns="45700" rIns="91425" bIns="45700" anchor="t" anchorCtr="0">
            <a:noAutofit/>
          </a:bodyPr>
          <a:lstStyle/>
          <a:p>
            <a:pPr marL="0" lvl="0" indent="-88900" algn="l" rtl="0">
              <a:spcBef>
                <a:spcPts val="0"/>
              </a:spcBef>
              <a:spcAft>
                <a:spcPts val="0"/>
              </a:spcAft>
              <a:buClr>
                <a:srgbClr val="888888"/>
              </a:buClr>
              <a:buSzPts val="1400"/>
              <a:buFont typeface="Calibri"/>
              <a:buChar char="•"/>
            </a:pPr>
            <a:r>
              <a:rPr lang="en-GB" sz="1400" dirty="0">
                <a:latin typeface="Calibri"/>
                <a:ea typeface="Calibri"/>
                <a:cs typeface="Calibri"/>
                <a:sym typeface="Calibri"/>
              </a:rPr>
              <a:t>One of the important topics in machine learning  the reason first train the model and after test the model &amp; I will explain you how to implement training and testing  &amp; what is final o/p we will get after testing</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First we required data to train the model and huge data, accurate data required to train model</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Before giving the data to the training phase I first declare my  Target attribute</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split the data into 2 parts- (X –Non target attributes), (X’ – Targated attributes) (y &amp; y’)</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 will give X &amp; X’ to training phase so it will generate as O/p e.g – (Q&amp;A session conversion  between teacher and student, teacher ask question and student give the answer so by this conversion model or logic will be generate in students brain</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Training phase provide the o/p that is called as model E.g we name it as M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How to identify M is correct, no accuracy, Error margin everything we have to check at that time we have use testing data</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Next we test Y to the model which  generated from M, generate the o/p called predicted table</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Y’ is the Actual data &amp; if actual and predicted matched then model is 100% accurate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Actual table and predicted table not matched or 70%-98% matched then  model is not accuracy and on that case  we can tell the error margin and we will get low accuracy</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Real time we will consider training data to 70% -85% rest of given to 20% testing data</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If Models accuracy is correct then we will test the future data to predict the result and we can say that as per my model prediction this would be correct output.</a:t>
            </a:r>
            <a:endParaRPr sz="1400" dirty="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504496"/>
          </a:xfrm>
        </p:spPr>
        <p:txBody>
          <a:bodyPr/>
          <a:lstStyle/>
          <a:p>
            <a:r>
              <a:rPr lang="en-US" sz="2400" dirty="0" smtClean="0"/>
              <a:t>BACK PROPAGATION ALGORITHM/BACK PROPAGATION OF ERROR-PART2</a:t>
            </a:r>
            <a:endParaRPr lang="en-US" sz="2400" dirty="0"/>
          </a:p>
        </p:txBody>
      </p:sp>
      <p:sp>
        <p:nvSpPr>
          <p:cNvPr id="3" name="Text Placeholder 2"/>
          <p:cNvSpPr>
            <a:spLocks noGrp="1"/>
          </p:cNvSpPr>
          <p:nvPr>
            <p:ph type="body" idx="1"/>
          </p:nvPr>
        </p:nvSpPr>
        <p:spPr>
          <a:xfrm>
            <a:off x="0" y="599090"/>
            <a:ext cx="9144000" cy="4544409"/>
          </a:xfrm>
        </p:spPr>
        <p:txBody>
          <a:bodyPr/>
          <a:lstStyle/>
          <a:p>
            <a:r>
              <a:rPr lang="en-US" sz="1400" dirty="0" smtClean="0"/>
              <a:t>As per forward propagation we found E total = 0.2983 &amp; we moved from I/P layer – hidden layer – O/P layer &amp; wmain motive of this have to reduce the error to become 0 that’s why we are going to backward propagation as                   O/P layer – Hideen layer – I/P layer &amp; adjust the 8 weights during back propagtion to reduce the errors</a:t>
            </a:r>
          </a:p>
          <a:p>
            <a:r>
              <a:rPr lang="en-US" sz="1400" dirty="0" smtClean="0"/>
              <a:t>W5 &amp; w6 are the o/p layer &amp; b2 is the bias factor of O/P layer</a:t>
            </a:r>
          </a:p>
          <a:p>
            <a:r>
              <a:rPr lang="en-US" sz="1400" dirty="0" smtClean="0"/>
              <a:t>How my total error change with respact to my output </a:t>
            </a:r>
          </a:p>
          <a:p>
            <a:r>
              <a:rPr lang="en-US" sz="1400" dirty="0" smtClean="0"/>
              <a:t>Have to find out the partial derivative of OUT_01,derivative of NET_01  &amp; last module we have to find out is NET_01 with respact to W5</a:t>
            </a:r>
          </a:p>
          <a:p>
            <a:r>
              <a:rPr lang="en-US" sz="1400" dirty="0" smtClean="0"/>
              <a:t>Now multiply with everything to get the W5 value </a:t>
            </a:r>
          </a:p>
          <a:p>
            <a:r>
              <a:rPr lang="en-US" sz="1400" dirty="0" smtClean="0"/>
              <a:t>W5* - Adjust value, w5 – old value , before backpropagate this old value  (Alpha – learning rate consider as 0.6)</a:t>
            </a:r>
          </a:p>
          <a:p>
            <a:r>
              <a:rPr lang="en-US" sz="1400" dirty="0" smtClean="0"/>
              <a:t>New adjust value we got as 0.350699776 and same format we will calculate W6,W7 &amp;W8 with same manner</a:t>
            </a:r>
          </a:p>
          <a:p>
            <a:endParaRPr lang="en-US" sz="1400" dirty="0" smtClean="0"/>
          </a:p>
          <a:p>
            <a:pPr>
              <a:buNone/>
            </a:pPr>
            <a:r>
              <a:rPr lang="en-US" sz="1400" b="1" dirty="0" smtClean="0"/>
              <a:t>HIDDEN LAYERS</a:t>
            </a:r>
          </a:p>
          <a:p>
            <a:r>
              <a:rPr lang="en-US" sz="1400" dirty="0" smtClean="0"/>
              <a:t>We learned how to work with O/P layers are – w5,w6,w7,w8  now we will look at Hidden layer &amp; 2 nodes H1 &amp; H2</a:t>
            </a:r>
          </a:p>
          <a:p>
            <a:r>
              <a:rPr lang="en-US" sz="1400" dirty="0" smtClean="0"/>
              <a:t>Hidden layer split into 2 – out H1 &amp; net H1 &amp; W1 &amp; W2 are approching  &amp; same formula we are applying her with -W1, W2, W3, W4 &amp; (E01 – Error at O1 , Eo2 – Error at O2)</a:t>
            </a:r>
          </a:p>
          <a:p>
            <a:r>
              <a:rPr lang="en-US" sz="1400" dirty="0" smtClean="0"/>
              <a:t>Let me eXplaine about Hidden layer -- H1  &amp; weights are W1 &amp; W2 &amp; below is formula which follow the chain rule</a:t>
            </a:r>
          </a:p>
          <a:p>
            <a:r>
              <a:rPr lang="en-US" sz="1400" dirty="0" smtClean="0"/>
              <a:t>Total error – out of h1- net of h1 – (W1 this way you have to read this) &amp; Etotal = Eo1+Eo2</a:t>
            </a:r>
          </a:p>
          <a:p>
            <a:r>
              <a:rPr lang="en-US" sz="1400" dirty="0" smtClean="0"/>
              <a:t>At the end we will adjust the 8 weights &amp; we keep doing forward and backward propagation until reduce the error rate till actual value and predicted value should be equal</a:t>
            </a:r>
          </a:p>
          <a:p>
            <a:r>
              <a:rPr lang="en-US" sz="1400" dirty="0" smtClean="0"/>
              <a:t>Back propagation is one of the complex topic but I tried explain as simple as we will see this into practice </a:t>
            </a:r>
          </a:p>
          <a:p>
            <a:endParaRPr lang="en-US" sz="1400" dirty="0" smtClean="0"/>
          </a:p>
          <a:p>
            <a:endParaRPr lang="en-US" sz="1400" dirty="0" smtClean="0"/>
          </a:p>
          <a:p>
            <a:endParaRPr lang="en-US" sz="1400" dirty="0" smtClean="0"/>
          </a:p>
          <a:p>
            <a:pPr>
              <a:buFont typeface="Arial" pitchFamily="34" charset="0"/>
              <a:buChar char="•"/>
            </a:pP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65221"/>
          </a:xfrm>
        </p:spPr>
        <p:txBody>
          <a:bodyPr/>
          <a:lstStyle/>
          <a:p>
            <a:r>
              <a:rPr lang="en-US" sz="2400" dirty="0" smtClean="0"/>
              <a:t>NAIVE BAYES VARIANTS</a:t>
            </a:r>
            <a:endParaRPr lang="en-US" sz="2400" dirty="0"/>
          </a:p>
        </p:txBody>
      </p:sp>
      <p:sp>
        <p:nvSpPr>
          <p:cNvPr id="3" name="Text Placeholder 2"/>
          <p:cNvSpPr>
            <a:spLocks noGrp="1"/>
          </p:cNvSpPr>
          <p:nvPr>
            <p:ph type="body" idx="1"/>
          </p:nvPr>
        </p:nvSpPr>
        <p:spPr>
          <a:xfrm>
            <a:off x="0" y="513347"/>
            <a:ext cx="9144000" cy="4630153"/>
          </a:xfrm>
        </p:spPr>
        <p:txBody>
          <a:bodyPr/>
          <a:lstStyle/>
          <a:p>
            <a:r>
              <a:rPr lang="en-US" sz="1400" dirty="0" smtClean="0"/>
              <a:t>Naïve bayes variants are of 3 types – Bernoulli Naive Bayes, Multinomial Naïve Bayes &amp; Gaussian Naïve Bayes</a:t>
            </a:r>
          </a:p>
          <a:p>
            <a:pPr>
              <a:buNone/>
            </a:pPr>
            <a:r>
              <a:rPr lang="en-US" sz="1400" b="1" dirty="0" smtClean="0"/>
              <a:t>BERNOULI NAIVE BAYES</a:t>
            </a:r>
            <a:r>
              <a:rPr lang="en-US" sz="1400" dirty="0" smtClean="0"/>
              <a:t> </a:t>
            </a:r>
            <a:r>
              <a:rPr lang="en-US" sz="1400" b="1" dirty="0" smtClean="0"/>
              <a:t>-</a:t>
            </a:r>
          </a:p>
          <a:p>
            <a:r>
              <a:rPr lang="en-US" sz="1400" dirty="0" smtClean="0"/>
              <a:t>Bernoulli distribution where do we implement this – in the dataset if features are binary nature – Y/N, T/F, POS/NEG, SUCCESS/FAILURE, 1/0. Then we will use Bernoulli and we follow the Bernoulli distribution, probability of success is P and probability of failure is Q</a:t>
            </a:r>
          </a:p>
          <a:p>
            <a:r>
              <a:rPr lang="en-US" sz="1400" dirty="0" smtClean="0"/>
              <a:t>X – Random variable value if X = 1 (suck) 0 = (Fail) if roll a dice what ever the output come that is called as Random variable and X random variable has Bernoulli Distribution</a:t>
            </a:r>
          </a:p>
          <a:p>
            <a:pPr>
              <a:buNone/>
            </a:pPr>
            <a:r>
              <a:rPr lang="en-US" sz="1400" b="1" dirty="0" smtClean="0"/>
              <a:t>MULTINOMIAL NAIVE BAYES – </a:t>
            </a:r>
          </a:p>
          <a:p>
            <a:r>
              <a:rPr lang="en-US" sz="1400" dirty="0" smtClean="0"/>
              <a:t>Where it can be use – if I keep text document infront  of you and word what ever it may be and , or, is ,at &amp; I am interested in the no. of occur aces of the particular word in a given text document on that cases  you have to use Multinomial variants and if you wanted to know frequency  and count then you have to opt for multinomial</a:t>
            </a:r>
          </a:p>
          <a:p>
            <a:r>
              <a:rPr lang="en-US" sz="1400" dirty="0" smtClean="0"/>
              <a:t>Multinomial in discrete count and this is called multinomial distribution  and blood sample example</a:t>
            </a:r>
          </a:p>
          <a:p>
            <a:r>
              <a:rPr lang="en-US" sz="1400" dirty="0" smtClean="0"/>
              <a:t>What type of question they will ask-  what is the probability of  given random sample 1 person blood group– o, 2 per – A, 2 – B,1 – AB ( X1,X2,X3 – no of occurrence of the particular outcomes)  you have to find the combine probability</a:t>
            </a:r>
          </a:p>
          <a:p>
            <a:pPr>
              <a:buNone/>
            </a:pPr>
            <a:r>
              <a:rPr lang="en-US" sz="1400" b="1" dirty="0" smtClean="0"/>
              <a:t>GAUSSIAN NAÏVE BAYES – </a:t>
            </a:r>
          </a:p>
          <a:p>
            <a:r>
              <a:rPr lang="en-US" sz="1400" dirty="0" smtClean="0"/>
              <a:t>If the data is discrete you should not use Gaussian naïve bayes, if variable is continuous nature on that scenario then on that scenario u can use this distribution. If the Features  are  continuous value and create the model using probability at that time called as Gaussian distribution or Normal distribution &amp; bell shaped</a:t>
            </a:r>
          </a:p>
          <a:p>
            <a:r>
              <a:rPr lang="en-US" sz="1400" dirty="0" smtClean="0"/>
              <a:t>Mainly we used as mean, standard deviation and variance in probability density function &amp; X – Random variable</a:t>
            </a:r>
          </a:p>
          <a:p>
            <a:r>
              <a:rPr lang="en-US" sz="1400" dirty="0" smtClean="0"/>
              <a:t>IRIS dataset is the perfect example of  Gaussian distributions</a:t>
            </a:r>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420413"/>
          </a:xfrm>
        </p:spPr>
        <p:txBody>
          <a:bodyPr/>
          <a:lstStyle/>
          <a:p>
            <a:r>
              <a:rPr lang="en-US" sz="2400" dirty="0" smtClean="0"/>
              <a:t>SUPPORT VECTOR MACHINE (SVM) – PART 1</a:t>
            </a:r>
            <a:endParaRPr lang="en-US" sz="2400" dirty="0"/>
          </a:p>
        </p:txBody>
      </p:sp>
      <p:sp>
        <p:nvSpPr>
          <p:cNvPr id="3" name="Text Placeholder 2"/>
          <p:cNvSpPr>
            <a:spLocks noGrp="1"/>
          </p:cNvSpPr>
          <p:nvPr>
            <p:ph type="body" idx="1"/>
          </p:nvPr>
        </p:nvSpPr>
        <p:spPr>
          <a:xfrm>
            <a:off x="0" y="504497"/>
            <a:ext cx="9144000" cy="4639003"/>
          </a:xfrm>
        </p:spPr>
        <p:txBody>
          <a:bodyPr/>
          <a:lstStyle/>
          <a:p>
            <a:r>
              <a:rPr lang="en-US" sz="1400" dirty="0" smtClean="0"/>
              <a:t>SVM lies on supervised learning category used for classification and regression analysis</a:t>
            </a:r>
          </a:p>
          <a:p>
            <a:r>
              <a:rPr lang="en-US" sz="1400" dirty="0" smtClean="0"/>
              <a:t>As per the diagram training data we have quadrilateral and circle . These training data are labeled data. Why data is labeled because sum is following supervised . To build the model we give training data after training  the model on we have to get prediction on new data or test data.</a:t>
            </a:r>
          </a:p>
          <a:p>
            <a:r>
              <a:rPr lang="en-US" sz="1400" dirty="0" smtClean="0"/>
              <a:t>Test data belongs to quadrilateral or circle and these classification happen hears in svm</a:t>
            </a:r>
          </a:p>
          <a:p>
            <a:r>
              <a:rPr lang="en-US" sz="1400" dirty="0" smtClean="0"/>
              <a:t>After predication what ever new data given it belongs to quadrilateral &amp; if its circle new data belongs to circle</a:t>
            </a:r>
          </a:p>
          <a:p>
            <a:r>
              <a:rPr lang="en-US" sz="1400" dirty="0" smtClean="0"/>
              <a:t>Lets see on X-axis &amp; Y-axis . Let me draw a line to classify quadrilateral &amp; circle that is called as decision boundry or hyperplane</a:t>
            </a:r>
          </a:p>
          <a:p>
            <a:r>
              <a:rPr lang="en-US" sz="1400" dirty="0" smtClean="0"/>
              <a:t>The reason why we called as decission boundry because it is kind of boundry between two classes to decide that new data belongs to circle class or quadrilateral class &amp; now you understood what is meaning by center line</a:t>
            </a:r>
          </a:p>
          <a:p>
            <a:r>
              <a:rPr lang="en-US" sz="1400" dirty="0" smtClean="0"/>
              <a:t>Circle class you have to check which point is near to opponent class and you should draw the line</a:t>
            </a:r>
          </a:p>
          <a:p>
            <a:r>
              <a:rPr lang="en-US" sz="1400" dirty="0" smtClean="0"/>
              <a:t>Quadrilateral class you have to check which point is near to opponent class &amp; please draw the line</a:t>
            </a:r>
          </a:p>
          <a:p>
            <a:r>
              <a:rPr lang="en-US" sz="1400" dirty="0" smtClean="0"/>
              <a:t>And if you check now all lines are parallel to each other &amp; you will get distance also D+ &amp; D- </a:t>
            </a:r>
          </a:p>
          <a:p>
            <a:r>
              <a:rPr lang="en-US" sz="1400" dirty="0" smtClean="0"/>
              <a:t>Distance to the positive point --- D+ and distance to the negative point --- D- and if I sum up with these two points  we called as margin, &lt;margin value= (D-) + (D+)&gt; &amp; this margin is the key or important significance to decide on hyperplane. Which hyperplance will exist or which type of hyperplane will not exist deceided by margin related to svm</a:t>
            </a:r>
          </a:p>
          <a:p>
            <a:r>
              <a:rPr lang="en-US" sz="1400" dirty="0" smtClean="0"/>
              <a:t>What is support vector simple the closes points  of circle &amp; quadrilateral are called as support vector </a:t>
            </a:r>
          </a:p>
          <a:p>
            <a:r>
              <a:rPr lang="en-US" sz="1400" dirty="0" smtClean="0"/>
              <a:t>I have one question hyperplance can draw different way right but why we draw like that only we will check next slide</a:t>
            </a:r>
          </a:p>
          <a:p>
            <a:endParaRPr lang="en-US" sz="1400" dirty="0" smtClean="0"/>
          </a:p>
          <a:p>
            <a:endParaRPr lang="en-US" sz="1400" dirty="0" smtClean="0"/>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388883"/>
          </a:xfrm>
        </p:spPr>
        <p:txBody>
          <a:bodyPr/>
          <a:lstStyle/>
          <a:p>
            <a:r>
              <a:rPr lang="en-US" sz="2400" dirty="0" smtClean="0"/>
              <a:t>SVM(SUPPORT VECTOR MACHINE)- PART2</a:t>
            </a:r>
            <a:endParaRPr lang="en-US" sz="2400" dirty="0"/>
          </a:p>
        </p:txBody>
      </p:sp>
      <p:sp>
        <p:nvSpPr>
          <p:cNvPr id="3" name="Text Placeholder 2"/>
          <p:cNvSpPr>
            <a:spLocks noGrp="1"/>
          </p:cNvSpPr>
          <p:nvPr>
            <p:ph type="body" idx="1"/>
          </p:nvPr>
        </p:nvSpPr>
        <p:spPr>
          <a:xfrm>
            <a:off x="0" y="441434"/>
            <a:ext cx="9144000" cy="4702065"/>
          </a:xfrm>
        </p:spPr>
        <p:txBody>
          <a:bodyPr/>
          <a:lstStyle/>
          <a:p>
            <a:r>
              <a:rPr lang="en-US" sz="1400" dirty="0" smtClean="0"/>
              <a:t>Always remember (LSVM) - Linearly separable data and non linearly separable data belongs to svm</a:t>
            </a:r>
          </a:p>
          <a:p>
            <a:r>
              <a:rPr lang="en-US" sz="1400" dirty="0" smtClean="0"/>
              <a:t>I draw center line entire data separate into 2 classes that is called as linearly separable data  &amp; this type of dataset you will apply linear support vector and we will look at the non-linear nature</a:t>
            </a:r>
          </a:p>
          <a:p>
            <a:r>
              <a:rPr lang="en-US" sz="1400" dirty="0" smtClean="0"/>
              <a:t>As per the diagram quadrilateral data points are between the circle points &amp; I cannot separate linear and you cannot draw a line and you cannot divide into 2 classes that is misclassification is happening hear, your accuracy will reduce that’s why we called as non-linear nature and we will see what is the solution to classify this type of data</a:t>
            </a:r>
          </a:p>
          <a:p>
            <a:r>
              <a:rPr lang="en-US" sz="1400" dirty="0" smtClean="0"/>
              <a:t>Now we will see the margin significance , if you compare the diagram every thing is same and 2 classes are equally divided but the difference is decision boundray . One is straight hyperplance &amp; other hyperplance</a:t>
            </a:r>
          </a:p>
          <a:p>
            <a:r>
              <a:rPr lang="en-US" sz="1400" dirty="0" smtClean="0"/>
              <a:t>As per diagram m2&gt;&gt;m1 To build the model on this type of data we will use MAXIMUM width consider. That is called as maximum margin hyperplane  </a:t>
            </a:r>
          </a:p>
          <a:p>
            <a:r>
              <a:rPr lang="en-US" sz="1400" dirty="0" smtClean="0"/>
              <a:t>As the m1 margin is very less compared to m2  we will use the m2 classifier to classify for quadrilateral and circle</a:t>
            </a:r>
          </a:p>
          <a:p>
            <a:r>
              <a:rPr lang="en-US" sz="1400" dirty="0" smtClean="0"/>
              <a:t>Maximum width to be used for better prediction &amp; when you used new points or more points you will get the more accuracy</a:t>
            </a:r>
          </a:p>
          <a:p>
            <a:r>
              <a:rPr lang="en-US" sz="1400" dirty="0" smtClean="0"/>
              <a:t>MMH should select for better accuracy &amp; reduce the error</a:t>
            </a:r>
          </a:p>
          <a:p>
            <a:r>
              <a:rPr lang="en-US" sz="1400" dirty="0" smtClean="0"/>
              <a:t>Misclassification will be more in M1 &amp; no miss classification will be M2 and you will get less accuracy &amp; you will build the better model</a:t>
            </a:r>
          </a:p>
          <a:p>
            <a:r>
              <a:rPr lang="en-US" sz="1400" dirty="0" smtClean="0"/>
              <a:t>We understand linearity data and non-linearity data</a:t>
            </a:r>
          </a:p>
          <a:p>
            <a:r>
              <a:rPr lang="en-US" sz="1400" dirty="0" smtClean="0"/>
              <a:t>Next we will see to non-linear svm &amp; kernal function</a:t>
            </a:r>
          </a:p>
          <a:p>
            <a:endParaRPr lang="en-US" sz="1400" dirty="0" smtClean="0"/>
          </a:p>
          <a:p>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41434"/>
          </a:xfrm>
        </p:spPr>
        <p:txBody>
          <a:bodyPr/>
          <a:lstStyle/>
          <a:p>
            <a:r>
              <a:rPr lang="en-US" sz="2400" dirty="0" smtClean="0"/>
              <a:t>NON-LINEAR SVM &amp; KERNAL FUNCTION</a:t>
            </a:r>
            <a:endParaRPr lang="en-US" sz="2400" dirty="0"/>
          </a:p>
        </p:txBody>
      </p:sp>
      <p:sp>
        <p:nvSpPr>
          <p:cNvPr id="3" name="Text Placeholder 2"/>
          <p:cNvSpPr>
            <a:spLocks noGrp="1"/>
          </p:cNvSpPr>
          <p:nvPr>
            <p:ph type="body" idx="1"/>
          </p:nvPr>
        </p:nvSpPr>
        <p:spPr>
          <a:xfrm>
            <a:off x="0" y="515006"/>
            <a:ext cx="9144000" cy="4628493"/>
          </a:xfrm>
        </p:spPr>
        <p:txBody>
          <a:bodyPr/>
          <a:lstStyle/>
          <a:p>
            <a:r>
              <a:rPr lang="en-US" sz="1400" dirty="0" smtClean="0"/>
              <a:t>Non-linear svm is used when data cannot be classify by draw a straight line &amp; if I draw a line on non-linear data set occur on misclassification so what is the solution for it. Now we have to use tricks called as kernal fuction</a:t>
            </a:r>
          </a:p>
          <a:p>
            <a:r>
              <a:rPr lang="en-US" sz="1400" dirty="0" smtClean="0"/>
              <a:t>Kernal function it takes low dimension feature space and converts high dimensional feature space</a:t>
            </a:r>
          </a:p>
          <a:p>
            <a:r>
              <a:rPr lang="en-US" sz="1400" dirty="0" smtClean="0"/>
              <a:t>When you feed input data to kernal  which is non-separable &amp; after convert to high dimensional space then it become separable and then we will classify</a:t>
            </a:r>
          </a:p>
          <a:p>
            <a:r>
              <a:rPr lang="en-US" sz="1400" dirty="0" smtClean="0"/>
              <a:t>As per diagram 1Dimension you cannot classify 2 classes now I have give this to kernal to convert to High dimensional</a:t>
            </a:r>
          </a:p>
          <a:p>
            <a:r>
              <a:rPr lang="en-US" sz="1400" dirty="0" smtClean="0"/>
              <a:t>If your data is 2Dimension then using kernal funtion will convert input as 2D and 3d will visualize and you can classify easily and nearest datapoint are hyperplan called as support vector</a:t>
            </a:r>
          </a:p>
          <a:p>
            <a:r>
              <a:rPr lang="en-US" sz="1400" dirty="0" smtClean="0"/>
              <a:t>Using kernal function activity non-linear data can be separable</a:t>
            </a:r>
          </a:p>
          <a:p>
            <a:endParaRPr lang="en-US" sz="1400" dirty="0" smtClean="0"/>
          </a:p>
          <a:p>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41434"/>
          </a:xfrm>
        </p:spPr>
        <p:txBody>
          <a:bodyPr/>
          <a:lstStyle/>
          <a:p>
            <a:r>
              <a:rPr lang="en-US" sz="2400" dirty="0" smtClean="0"/>
              <a:t>DECISSION TREE ALGORITHM</a:t>
            </a:r>
            <a:endParaRPr lang="en-US" sz="2400" dirty="0"/>
          </a:p>
        </p:txBody>
      </p:sp>
      <p:sp>
        <p:nvSpPr>
          <p:cNvPr id="3" name="Text Placeholder 2"/>
          <p:cNvSpPr>
            <a:spLocks noGrp="1"/>
          </p:cNvSpPr>
          <p:nvPr>
            <p:ph type="body" idx="1"/>
          </p:nvPr>
        </p:nvSpPr>
        <p:spPr>
          <a:xfrm>
            <a:off x="0" y="546538"/>
            <a:ext cx="9144000" cy="4596962"/>
          </a:xfrm>
        </p:spPr>
        <p:txBody>
          <a:bodyPr/>
          <a:lstStyle/>
          <a:p>
            <a:r>
              <a:rPr lang="en-US" sz="1400" dirty="0" smtClean="0"/>
              <a:t>We will create a tree and tree will support us to make a decision &amp; please check with diagram and I will give you nice explanation &amp; every dataset you have to find the target attribute . In this dataset we have 4 attributes &amp; 10 entries</a:t>
            </a:r>
          </a:p>
          <a:p>
            <a:r>
              <a:rPr lang="en-US" sz="1400" dirty="0" smtClean="0"/>
              <a:t>Profit is target attribute &amp; we will found information gain of target attribute then we will find the entropy. Last step is find out ( GAIN= IG – E(A) ) to build the decision tree</a:t>
            </a:r>
          </a:p>
          <a:p>
            <a:r>
              <a:rPr lang="en-US" sz="1400" dirty="0" smtClean="0"/>
              <a:t>We will find the gain for 3 attributes &amp; maximum no. gains’ attributes become root node for the decision tree</a:t>
            </a:r>
          </a:p>
          <a:p>
            <a:r>
              <a:rPr lang="en-US" sz="1400" dirty="0" smtClean="0"/>
              <a:t>P lets say down &amp; N is lets say Up remember log of 2 base 2 is always 1</a:t>
            </a:r>
          </a:p>
          <a:p>
            <a:r>
              <a:rPr lang="en-US" sz="1400" dirty="0" smtClean="0"/>
              <a:t>If you have to find the entropy of the attribute then you have to make up the below table &amp; columns are nothing but possible output of the target attribute</a:t>
            </a:r>
          </a:p>
          <a:p>
            <a:r>
              <a:rPr lang="en-US" sz="1400" dirty="0" smtClean="0"/>
              <a:t>IG = 1, E(Age) = 0.4  &lt;&lt; Gain (age)= 1 – 0.4 = 0.6 &gt;&gt;  &lt;&lt; GAIN (Competition) = 0.124 &gt;&gt;  &lt;&lt;Gain(Type) = 0&gt;&gt;</a:t>
            </a:r>
          </a:p>
          <a:p>
            <a:r>
              <a:rPr lang="en-US" sz="1400" dirty="0" smtClean="0"/>
              <a:t>The Maximum gain is Age so age become the root node , </a:t>
            </a:r>
          </a:p>
          <a:p>
            <a:r>
              <a:rPr lang="en-US" sz="1400" dirty="0" smtClean="0"/>
              <a:t>Age attributes OLD,MID &amp; NEW are 3 variants to construct the tree . Old has 3 down so put that into left new has 4 up so consider as right but Mid has 2 up and 2 down so we will calculate to another node</a:t>
            </a:r>
          </a:p>
          <a:p>
            <a:r>
              <a:rPr lang="en-US" sz="1400" dirty="0" smtClean="0"/>
              <a:t>Same way if you look at competition attiribute then we will found the YES will goes to down and NO will goes to down</a:t>
            </a:r>
          </a:p>
          <a:p>
            <a:r>
              <a:rPr lang="en-US" sz="1400" dirty="0" smtClean="0"/>
              <a:t>This is the way you have to create the tree  &amp; this is called the decission tree</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93485"/>
          </a:xfrm>
        </p:spPr>
        <p:txBody>
          <a:bodyPr/>
          <a:lstStyle/>
          <a:p>
            <a:r>
              <a:rPr lang="en-US" sz="2400" dirty="0" smtClean="0"/>
              <a:t>ENSAMBLE LEARNING</a:t>
            </a:r>
            <a:endParaRPr lang="en-US" sz="2400" dirty="0"/>
          </a:p>
        </p:txBody>
      </p:sp>
      <p:sp>
        <p:nvSpPr>
          <p:cNvPr id="3" name="Text Placeholder 2"/>
          <p:cNvSpPr>
            <a:spLocks noGrp="1"/>
          </p:cNvSpPr>
          <p:nvPr>
            <p:ph type="body" idx="1"/>
          </p:nvPr>
        </p:nvSpPr>
        <p:spPr>
          <a:xfrm>
            <a:off x="0" y="435430"/>
            <a:ext cx="9144000" cy="4708070"/>
          </a:xfrm>
        </p:spPr>
        <p:txBody>
          <a:bodyPr/>
          <a:lstStyle/>
          <a:p>
            <a:r>
              <a:rPr lang="en-US" sz="1400" dirty="0" smtClean="0"/>
              <a:t>A person qualified one exam he started thinking can I do BE or can I do enginerring or not this type of problem can troble him so to clear his doubt he went to his dad . So his dad definitely give some decission, so tel me is that correct decission given by his dad and given 1 decission the kid can figure out can I go to enginerring or not so in that case the accuracy is very less &amp; may the student will face lot of problems in upcoming feature </a:t>
            </a:r>
          </a:p>
          <a:p>
            <a:r>
              <a:rPr lang="en-US" sz="1400" dirty="0" smtClean="0"/>
              <a:t>Instead of consulting one person if you consult many people and ask everybody to confirm can I do engineering or not so you take a decision based on that decission this is called Ensamble learning</a:t>
            </a:r>
          </a:p>
          <a:p>
            <a:r>
              <a:rPr lang="en-US" sz="1400" dirty="0" smtClean="0"/>
              <a:t>You cannot depend on one model for o/p  &amp; you can consider multiple model and based on different model o/p you will choose the final decission that is called ensamble learning</a:t>
            </a:r>
          </a:p>
          <a:p>
            <a:r>
              <a:rPr lang="en-US" sz="1400" dirty="0" smtClean="0"/>
              <a:t>From L1,L2______L6 those are called base learner (student who asked question earlier) &amp; they are trained by training data &amp; they are used different algorithms L1 can used decission tree algorithm, L2 can learn KNN algorithm, L3-svm, S4- Logistic to maintain the diversity of the o/p &amp; this type of situation called as Hitrogeneous situation or HITROGENEOUS ENSAMBLE </a:t>
            </a:r>
          </a:p>
          <a:p>
            <a:r>
              <a:rPr lang="en-US" sz="1400" dirty="0" smtClean="0"/>
              <a:t>What happen if all base learner used only one algorithm i.e. SVM so in that case the diversity of O/P will reduced , if you want to use diversity of used one algorithm then used different training dataset and on that cased base learner also called week learner or we can say that model or classifier  &amp; we combine the O/P of classifier to generate a strong classifier</a:t>
            </a:r>
          </a:p>
          <a:p>
            <a:r>
              <a:rPr lang="en-US" sz="1400" dirty="0" smtClean="0"/>
              <a:t>Why I said this classifier as strong classifer because predictive power of this classifier more stronger then L1 to L6 . Precission &amp; accuracy much higher then L1 to L6 Error rate is very much less compare to L1 to L6</a:t>
            </a:r>
          </a:p>
          <a:p>
            <a:r>
              <a:rPr lang="en-US" sz="1400" dirty="0" smtClean="0"/>
              <a:t>This is called as Ensamble learning</a:t>
            </a:r>
          </a:p>
          <a:p>
            <a:pPr>
              <a:buNone/>
            </a:pPr>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509666"/>
          </a:xfrm>
        </p:spPr>
        <p:txBody>
          <a:bodyPr/>
          <a:lstStyle/>
          <a:p>
            <a:r>
              <a:rPr lang="en-US" sz="2400" dirty="0" smtClean="0"/>
              <a:t>ENSAMBLED METHOD – (BAGGING METHOD)</a:t>
            </a:r>
            <a:endParaRPr lang="en-US" sz="2400" dirty="0"/>
          </a:p>
        </p:txBody>
      </p:sp>
      <p:sp>
        <p:nvSpPr>
          <p:cNvPr id="3" name="Text Placeholder 2"/>
          <p:cNvSpPr>
            <a:spLocks noGrp="1"/>
          </p:cNvSpPr>
          <p:nvPr>
            <p:ph type="body" idx="1"/>
          </p:nvPr>
        </p:nvSpPr>
        <p:spPr>
          <a:xfrm>
            <a:off x="0" y="509667"/>
            <a:ext cx="9144000" cy="4633834"/>
          </a:xfrm>
        </p:spPr>
        <p:txBody>
          <a:bodyPr/>
          <a:lstStyle/>
          <a:p>
            <a:r>
              <a:rPr lang="en-US" sz="1400" dirty="0" smtClean="0"/>
              <a:t>Begging method or Begging technique is the one of the popular ensamble method. Begging technique also called as bootstraping aggregation</a:t>
            </a:r>
          </a:p>
          <a:p>
            <a:r>
              <a:rPr lang="en-US" sz="1400" dirty="0" smtClean="0"/>
              <a:t>First consider as original training data &amp; let me pull sample data from orginial training data &amp; create a new dataset called D1,D2,D3 till Dn . </a:t>
            </a:r>
          </a:p>
          <a:p>
            <a:r>
              <a:rPr lang="en-US" sz="1400" dirty="0" smtClean="0"/>
              <a:t>When I take the data from original training data with Random sampling with replacement that means let say1st records which is available in original data that 1</a:t>
            </a:r>
            <a:r>
              <a:rPr lang="en-US" sz="1400" baseline="30000" dirty="0" smtClean="0"/>
              <a:t>st</a:t>
            </a:r>
            <a:r>
              <a:rPr lang="en-US" sz="1400" dirty="0" smtClean="0"/>
              <a:t> records might be available in D1,D2,D3 till Dn that’s why I said random sampling with replacment this is one scenario</a:t>
            </a:r>
          </a:p>
          <a:p>
            <a:r>
              <a:rPr lang="en-US" sz="1400" dirty="0" smtClean="0"/>
              <a:t>Other scenario is lets say 15</a:t>
            </a:r>
            <a:r>
              <a:rPr lang="en-US" sz="1400" baseline="30000" dirty="0" smtClean="0"/>
              <a:t>th</a:t>
            </a:r>
            <a:r>
              <a:rPr lang="en-US" sz="1400" dirty="0" smtClean="0"/>
              <a:t> no. record available in original data and 15</a:t>
            </a:r>
            <a:r>
              <a:rPr lang="en-US" sz="1400" baseline="30000" dirty="0" smtClean="0"/>
              <a:t>th</a:t>
            </a:r>
            <a:r>
              <a:rPr lang="en-US" sz="1400" dirty="0" smtClean="0"/>
              <a:t> No record might available in D1 but might not available in any other dataset this is also one possibilities this is called as bootstrap sample or multiple dataset</a:t>
            </a:r>
          </a:p>
          <a:p>
            <a:r>
              <a:rPr lang="en-US" sz="1400" dirty="0" smtClean="0"/>
              <a:t>D1,d2,d3 are called as multiple sample or bootstraped sample &amp; now we see why we generated, we generate this bootstrap becase we can train to classifier, d1 – c1, d2 – c2 now the classifier has trained &amp; I combined all classifier and generate called final ensambled classifier as C* or final ensamble model</a:t>
            </a:r>
          </a:p>
          <a:p>
            <a:r>
              <a:rPr lang="en-US" sz="1400" dirty="0" smtClean="0"/>
              <a:t>This is very strong classifier compared to others because accuracy ,predictive power is very high compare to other classifier &amp; error rate is very less , so C* - strong learner &amp; d1,d2,d3 are the weak learner</a:t>
            </a:r>
          </a:p>
          <a:p>
            <a:r>
              <a:rPr lang="en-US" sz="1400" dirty="0" smtClean="0"/>
              <a:t>Example of one classification problem – assigned  one test data to X tuple to c1,c2 till cn , 2 classes available (class1 &amp; class2)  I am asking question to week classifier X belongs to which class then C1 said -  cla1, C2 said – cla2, C3 said – Cla3 but when I asking to Final ensamble C* -- it will go for VOTING option and it will find for which got more no. of votes so finally C* will confirm the X test data belongs to class 1</a:t>
            </a:r>
          </a:p>
          <a:p>
            <a:r>
              <a:rPr lang="en-US" sz="1400" dirty="0" smtClean="0"/>
              <a:t>When we had classification problem then we used the voting option</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64695"/>
          </a:xfrm>
        </p:spPr>
        <p:txBody>
          <a:bodyPr/>
          <a:lstStyle/>
          <a:p>
            <a:r>
              <a:rPr lang="en-US" sz="2400" dirty="0" smtClean="0"/>
              <a:t>ENSAMBLE METHOD – BOOSTING TECHNIQUE</a:t>
            </a:r>
            <a:endParaRPr lang="en-US" sz="2400" dirty="0"/>
          </a:p>
        </p:txBody>
      </p:sp>
      <p:sp>
        <p:nvSpPr>
          <p:cNvPr id="3" name="Text Placeholder 2"/>
          <p:cNvSpPr>
            <a:spLocks noGrp="1"/>
          </p:cNvSpPr>
          <p:nvPr>
            <p:ph type="body" idx="1"/>
          </p:nvPr>
        </p:nvSpPr>
        <p:spPr>
          <a:xfrm>
            <a:off x="0" y="614597"/>
            <a:ext cx="9144000" cy="4528903"/>
          </a:xfrm>
        </p:spPr>
        <p:txBody>
          <a:bodyPr/>
          <a:lstStyle/>
          <a:p>
            <a:r>
              <a:rPr lang="en-US" sz="1400" dirty="0" smtClean="0"/>
              <a:t>Boosting technique is the sequential ensamble method &amp; it follows one sequence</a:t>
            </a:r>
          </a:p>
          <a:p>
            <a:r>
              <a:rPr lang="en-US" sz="1400" dirty="0" smtClean="0"/>
              <a:t>Exploit the dependency in the model &amp; I have original training data D and D has instances or records or records or samples &amp; let me fix on instances </a:t>
            </a:r>
          </a:p>
          <a:p>
            <a:r>
              <a:rPr lang="en-US" sz="1400" dirty="0" smtClean="0"/>
              <a:t>Let me attach weights to correspond instances ( 1-w1, 2-w2, 3-w3 ----- n – wn and all weights are equal i.e. they will equal probable to D1 that means what ever records I created for D1 that might be equal as D probability right.</a:t>
            </a:r>
          </a:p>
          <a:p>
            <a:r>
              <a:rPr lang="en-US" sz="1400" dirty="0" smtClean="0"/>
              <a:t>By using random sampling I created my D1 dataset and based on D1 dataset I trained to M1 now the twist hear is for my model M1 is created for testing purpose and I give entire D input to M1 for testing again (I have 2 clas)</a:t>
            </a:r>
          </a:p>
          <a:p>
            <a:r>
              <a:rPr lang="en-US" sz="1400" dirty="0" smtClean="0"/>
              <a:t>M1 will tell the instance 1,instance 2… instanceN belong to which class &amp; its not correct that M1 will classify perfectly there might be misclassification happen ex. Inst 4 belong to cla 0 but model M1 says  instance 4 belongs to cla 4 which is misclassification &amp; lets say inst 4, ins 6, inst 7 miss classified by M1 </a:t>
            </a:r>
          </a:p>
          <a:p>
            <a:r>
              <a:rPr lang="en-US" sz="1400" dirty="0" smtClean="0"/>
              <a:t>Now let me create D2 from original training dataset  from random sampleing and build the model M2 but again you have to updatae or adjust the weight and focus on those instances which reported as wrong classification at M1</a:t>
            </a:r>
          </a:p>
          <a:p>
            <a:r>
              <a:rPr lang="en-US" sz="1400" dirty="0" smtClean="0"/>
              <a:t>At the time of created D2 from D by random sampling the higher weights of w4,w6,w7 probability has increased compared to other weights to get the place in D2 as compared with other instances</a:t>
            </a:r>
          </a:p>
          <a:p>
            <a:r>
              <a:rPr lang="en-US" sz="1400" dirty="0" smtClean="0"/>
              <a:t>What ever misclassified happened in M1 those instance would sit in the D2 training dataset and created model M2</a:t>
            </a:r>
          </a:p>
          <a:p>
            <a:r>
              <a:rPr lang="en-US" sz="1400" dirty="0" smtClean="0"/>
              <a:t>For testing give input as D to train the M2 model again few misclassification will happen for ins 2 &amp; inst 3</a:t>
            </a:r>
          </a:p>
          <a:p>
            <a:r>
              <a:rPr lang="en-US" sz="1400" dirty="0" smtClean="0"/>
              <a:t>Same thing would happen to D3 and created model D3 again few misclassify will happen and same will repet till Mn</a:t>
            </a:r>
          </a:p>
          <a:p>
            <a:r>
              <a:rPr lang="en-US" sz="1400" dirty="0" smtClean="0"/>
              <a:t>Finally you combined all models and consider as stong model call M* strong model</a:t>
            </a:r>
          </a:p>
          <a:p>
            <a:r>
              <a:rPr lang="en-US" sz="1400" dirty="0" smtClean="0"/>
              <a:t>Now from test data not training data you gave Y tuple  given to all week models M1,M2—Mn)  to identify these Y tuple belongs to which class then final M* use the voting technique and tell you the perfect answer</a:t>
            </a:r>
          </a:p>
          <a:p>
            <a:endParaRPr lang="en-US" sz="1400" dirty="0" smtClean="0"/>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41434"/>
          </a:xfrm>
        </p:spPr>
        <p:txBody>
          <a:bodyPr/>
          <a:lstStyle/>
          <a:p>
            <a:r>
              <a:rPr lang="en-US" sz="2400" dirty="0" smtClean="0"/>
              <a:t>ENSAMBLE METHOD – VOTING CLASSIFIER</a:t>
            </a:r>
            <a:endParaRPr lang="en-US" sz="2400" dirty="0"/>
          </a:p>
        </p:txBody>
      </p:sp>
      <p:sp>
        <p:nvSpPr>
          <p:cNvPr id="3" name="Text Placeholder 2"/>
          <p:cNvSpPr>
            <a:spLocks noGrp="1"/>
          </p:cNvSpPr>
          <p:nvPr>
            <p:ph type="body" idx="1"/>
          </p:nvPr>
        </p:nvSpPr>
        <p:spPr>
          <a:xfrm>
            <a:off x="0" y="504497"/>
            <a:ext cx="9144000" cy="4639003"/>
          </a:xfrm>
        </p:spPr>
        <p:txBody>
          <a:bodyPr/>
          <a:lstStyle/>
          <a:p>
            <a:r>
              <a:rPr lang="en-US" sz="1400" dirty="0" smtClean="0"/>
              <a:t>Voting classifier are 2 types – Hard voting &amp; soft voting</a:t>
            </a:r>
          </a:p>
          <a:p>
            <a:r>
              <a:rPr lang="en-US" sz="1400" dirty="0" smtClean="0"/>
              <a:t>classifier means we can understand that something I need to do with the classes with test data either  this class belong 0 class or 1</a:t>
            </a:r>
            <a:r>
              <a:rPr lang="en-US" sz="1400" baseline="30000" dirty="0" smtClean="0"/>
              <a:t>st</a:t>
            </a:r>
            <a:r>
              <a:rPr lang="en-US" sz="1400" dirty="0" smtClean="0"/>
              <a:t> class </a:t>
            </a:r>
          </a:p>
          <a:p>
            <a:r>
              <a:rPr lang="en-US" sz="1400" dirty="0" smtClean="0"/>
              <a:t>Original we had training data trained to N classifier &amp; Y test tuple given to each classifier and asking to all classifier this test tuple belong to which class 0 or 1</a:t>
            </a:r>
          </a:p>
          <a:p>
            <a:r>
              <a:rPr lang="en-US" sz="1400" dirty="0" smtClean="0"/>
              <a:t>Based on majority of classifier prediction higher no. of votes final prediction we can say that this class belong to class 1</a:t>
            </a:r>
          </a:p>
          <a:p>
            <a:r>
              <a:rPr lang="en-US" sz="1400" dirty="0" smtClean="0"/>
              <a:t>Mod  (lets say N=3 ) I am dealing with 3 classifier &amp; I am asking to classifier and tell me the final prediction C1-1,C2-1,C3-0 so in this case we are checking with majority Y – mod {1, 1, 0} we check the majority &amp; this is hardvoting</a:t>
            </a:r>
          </a:p>
          <a:p>
            <a:r>
              <a:rPr lang="en-US" sz="1400" dirty="0" smtClean="0"/>
              <a:t>Softvoting – we are not looking at majority &amp; we are looking at predictive probability lets say N = 3 given to Y test data and just want to know belong to which class, soft computing tells that I will give just probability </a:t>
            </a:r>
          </a:p>
          <a:p>
            <a:r>
              <a:rPr lang="en-US" sz="1400" dirty="0" smtClean="0"/>
              <a:t>As per below example on probability we can say that C1 classifers given probability of 90% belongs to 0 class 10% belongs class 1, C2 classifier – 80-20% respact to class 0 &amp; class 1, C3 class – 40 -60% respact to class 0 &amp; 1</a:t>
            </a:r>
          </a:p>
          <a:p>
            <a:r>
              <a:rPr lang="en-US" sz="1400" dirty="0" smtClean="0"/>
              <a:t>Final we will take average of related to class 0 of all the classifer  . Class 0 provides = 70% class 1 = 30%</a:t>
            </a:r>
          </a:p>
          <a:p>
            <a:r>
              <a:rPr lang="en-US" sz="1400" dirty="0" smtClean="0"/>
              <a:t>Final we consider that Y test tuple belongs to class 0. This is called softvoting or soft computing</a:t>
            </a:r>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ctrTitle"/>
          </p:nvPr>
        </p:nvSpPr>
        <p:spPr>
          <a:xfrm>
            <a:off x="685800" y="114300"/>
            <a:ext cx="777240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OVERFITTING &amp; UNDERFITTING</a:t>
            </a:r>
            <a:endParaRPr sz="2400" dirty="0"/>
          </a:p>
        </p:txBody>
      </p:sp>
      <p:sp>
        <p:nvSpPr>
          <p:cNvPr id="79" name="Google Shape;79;p15"/>
          <p:cNvSpPr txBox="1">
            <a:spLocks noGrp="1"/>
          </p:cNvSpPr>
          <p:nvPr>
            <p:ph type="subTitle" idx="1"/>
          </p:nvPr>
        </p:nvSpPr>
        <p:spPr>
          <a:xfrm>
            <a:off x="0" y="325250"/>
            <a:ext cx="9144000" cy="4967400"/>
          </a:xfrm>
          <a:prstGeom prst="rect">
            <a:avLst/>
          </a:prstGeom>
          <a:noFill/>
          <a:ln>
            <a:noFill/>
          </a:ln>
        </p:spPr>
        <p:txBody>
          <a:bodyPr spcFirstLastPara="1" wrap="square" lIns="91425" tIns="45700" rIns="91425" bIns="45700" anchor="t" anchorCtr="0">
            <a:noAutofit/>
          </a:bodyPr>
          <a:lstStyle/>
          <a:p>
            <a:pPr marL="457200" lvl="0" indent="0" algn="l" rtl="0">
              <a:spcBef>
                <a:spcPts val="0"/>
              </a:spcBef>
              <a:spcAft>
                <a:spcPts val="0"/>
              </a:spcAft>
              <a:buNone/>
            </a:pPr>
            <a:endParaRPr sz="1400" dirty="0"/>
          </a:p>
          <a:p>
            <a:pPr marL="0" lvl="0" indent="-88900" algn="l" rtl="0">
              <a:spcBef>
                <a:spcPts val="0"/>
              </a:spcBef>
              <a:spcAft>
                <a:spcPts val="0"/>
              </a:spcAft>
              <a:buClr>
                <a:srgbClr val="888888"/>
              </a:buClr>
              <a:buSzPts val="1400"/>
              <a:buFont typeface="Arial"/>
              <a:buChar char="•"/>
            </a:pPr>
            <a:r>
              <a:rPr lang="en-GB" sz="1400" dirty="0"/>
              <a:t> </a:t>
            </a:r>
            <a:r>
              <a:rPr lang="en-GB" sz="1400" dirty="0">
                <a:latin typeface="Calibri"/>
                <a:ea typeface="Calibri"/>
                <a:cs typeface="Calibri"/>
                <a:sym typeface="Calibri"/>
              </a:rPr>
              <a:t>I will explain what is overfitting and underfitting, how to visualize with realtime examples</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As per A- diagram graph line you called as model or function or hypothesis and this would be the out put of training data &amp; at the time of training the data model will generate and we can represent the model using A-diagram</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Those points are data points &amp; if that graph line will cover all the datapoints that is called as overfitting</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As per the B-diagram data points are completely separated with the line and few data points are near to the line that is called as underfitting</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As per the C-diagram neither overfit nor underfit that is called as best fit line.</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(Underfit exam- Ball) I trained to model stating if any object is round shape then called as Ball. On this cased we given only one features or one attribute given to the model to identify to object. Attribute is round</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Now I have to test the model, so I give orange to the testing phase , at that time model predict that this is ball because at the training phased we give only one condition as round, orange also round phase then model predict as that is ball but actually that is not ball that is orange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If you think why model gives you the wrong information because of less no. of features or less no. of attributes. If you trained the model with less no. of features then we get underfitting problems</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Now for overfitting if you give more data then model will confuse,model will confuse and occure with overfitting problems. If we given more features then we face this issue</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Ball example attributes – Round shape, we can play, not eatable, Radius should not more then 5cm . Thease features given to the training model. Testing phase Now it will check all attributes Ball is round shape - yes, we can play – yes, could not eat – yes, Radius is less then 5c.m – NO because I give to basket ball that’s why all conditions are not matched , model unable to identify either ball is ball or basket ball. </a:t>
            </a:r>
            <a:endParaRPr sz="1400" dirty="0">
              <a:latin typeface="Calibri"/>
              <a:ea typeface="Calibri"/>
              <a:cs typeface="Calibri"/>
              <a:sym typeface="Calibri"/>
            </a:endParaRPr>
          </a:p>
          <a:p>
            <a:pPr marL="0" lvl="0" indent="0" algn="l" rtl="0">
              <a:spcBef>
                <a:spcPts val="320"/>
              </a:spcBef>
              <a:spcAft>
                <a:spcPts val="0"/>
              </a:spcAft>
              <a:buClr>
                <a:srgbClr val="888888"/>
              </a:buClr>
              <a:buSzPts val="1600"/>
              <a:buFont typeface="Arial"/>
              <a:buNone/>
            </a:pPr>
            <a:endParaRPr sz="1400" dirty="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420413"/>
          </a:xfrm>
        </p:spPr>
        <p:txBody>
          <a:bodyPr/>
          <a:lstStyle/>
          <a:p>
            <a:r>
              <a:rPr lang="en-US" sz="2400" dirty="0" smtClean="0"/>
              <a:t>RANDOM FOREST</a:t>
            </a:r>
            <a:endParaRPr lang="en-US" sz="2400" dirty="0"/>
          </a:p>
        </p:txBody>
      </p:sp>
      <p:sp>
        <p:nvSpPr>
          <p:cNvPr id="3" name="Text Placeholder 2"/>
          <p:cNvSpPr>
            <a:spLocks noGrp="1"/>
          </p:cNvSpPr>
          <p:nvPr>
            <p:ph type="body" idx="1"/>
          </p:nvPr>
        </p:nvSpPr>
        <p:spPr>
          <a:xfrm>
            <a:off x="0" y="483477"/>
            <a:ext cx="9144000" cy="4660024"/>
          </a:xfrm>
        </p:spPr>
        <p:txBody>
          <a:bodyPr/>
          <a:lstStyle/>
          <a:p>
            <a:r>
              <a:rPr lang="en-US" sz="1400" dirty="0" smtClean="0"/>
              <a:t>Today we are talking about forest, in forest lot of plants are availabe &amp; you can able to see different tree structure </a:t>
            </a:r>
          </a:p>
          <a:p>
            <a:r>
              <a:rPr lang="en-US" sz="1400" dirty="0" smtClean="0"/>
              <a:t>Random forest is kind of ensamble classifier which is using decision tree algorithm in a randomise way, example you can pick up anything in random fashion and you build a decission tree. Let me tell what is random forest algorithm</a:t>
            </a:r>
          </a:p>
          <a:p>
            <a:r>
              <a:rPr lang="en-US" sz="1400" dirty="0" smtClean="0"/>
              <a:t>Let me take one training data called OD (original dataset) attributes are A,B,C &amp; TARGET (T) classes are (Y/N) &amp; you have 5 records and I Need to make a first step to build the decision tree first thing you have to generate BOOT STRAP DATASET (BT) dataset</a:t>
            </a:r>
          </a:p>
          <a:p>
            <a:r>
              <a:rPr lang="en-US" sz="1400" dirty="0" smtClean="0"/>
              <a:t>How to create Bootstrap dataset on this case you have to sampling (randomly pick any records or sample from OT) it can be duplicate and repeated no issue &amp; Lets say you build the bootstrap dataset on random basis this is one way to build the random basis and other way to randomness is when you build the DT using this BT dataset. when you finalize the node you have to use the subset of variable on each step.</a:t>
            </a:r>
          </a:p>
          <a:p>
            <a:r>
              <a:rPr lang="en-US" sz="1400" dirty="0" smtClean="0"/>
              <a:t>As per the below example I have 3 variable so if I consider any 1 to be my root node then other 2 would be the subset</a:t>
            </a:r>
          </a:p>
          <a:p>
            <a:r>
              <a:rPr lang="en-US" sz="1400" dirty="0" smtClean="0"/>
              <a:t>Bootstrap dataset generated using random sample &amp; 2</a:t>
            </a:r>
            <a:r>
              <a:rPr lang="en-US" sz="1400" baseline="30000" dirty="0" smtClean="0"/>
              <a:t>nd</a:t>
            </a:r>
            <a:r>
              <a:rPr lang="en-US" sz="1400" dirty="0" smtClean="0"/>
              <a:t> one of the randomness is used for building the DT randomly you take any 2 variable at each step you should take and take any one become a root node &amp; you should figure out out of 2 variable which will separate perfect you will declare a node to that attribute</a:t>
            </a:r>
          </a:p>
          <a:p>
            <a:r>
              <a:rPr lang="en-US" sz="1400" dirty="0" smtClean="0"/>
              <a:t>Again you build the decision tree by using random sampling from original dataset &amp; you have to select the subset of variable on each step and you should create a decision tree &amp; continue to build as much as DT you want</a:t>
            </a:r>
          </a:p>
          <a:p>
            <a:r>
              <a:rPr lang="en-US" sz="1400" dirty="0" smtClean="0"/>
              <a:t>Now I assign test tuple to identify A, B, C , Target </a:t>
            </a:r>
            <a:r>
              <a:rPr lang="en-US" sz="1400" dirty="0" smtClean="0">
                <a:sym typeface="Wingdings" pitchFamily="2" charset="2"/>
              </a:rPr>
              <a:t> is that belong to Y or N &amp; we will get the opinion from all DT</a:t>
            </a:r>
          </a:p>
          <a:p>
            <a:r>
              <a:rPr lang="en-US" sz="1400" dirty="0" smtClean="0"/>
              <a:t>We have to get the out put data from every decision tree and &amp; go for voting option</a:t>
            </a:r>
          </a:p>
          <a:p>
            <a:r>
              <a:rPr lang="en-US" sz="1400" dirty="0" smtClean="0"/>
              <a:t>We come to know Y test tuple belongs to ‘Y’ classification</a:t>
            </a:r>
          </a:p>
          <a:p>
            <a:r>
              <a:rPr lang="en-US" sz="1400" dirty="0" smtClean="0"/>
              <a:t>End statament – if you consider 1 DT or 1 model or 1 classifier it will be less accurate as compared with multiple DT &amp; this is called random forest &amp; we used ensambled learner,  bagging concept in Random forest</a:t>
            </a:r>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388883"/>
          </a:xfrm>
        </p:spPr>
        <p:txBody>
          <a:bodyPr/>
          <a:lstStyle/>
          <a:p>
            <a:r>
              <a:rPr lang="en-US" sz="2000" dirty="0" smtClean="0"/>
              <a:t>DBSCAN( DENSITY BASED SPECIAL CLUSTERING OF APPLICATION WITH NOISE</a:t>
            </a:r>
            <a:endParaRPr lang="en-US" sz="2000" dirty="0"/>
          </a:p>
        </p:txBody>
      </p:sp>
      <p:sp>
        <p:nvSpPr>
          <p:cNvPr id="3" name="Text Placeholder 2"/>
          <p:cNvSpPr>
            <a:spLocks noGrp="1"/>
          </p:cNvSpPr>
          <p:nvPr>
            <p:ph type="body" idx="1"/>
          </p:nvPr>
        </p:nvSpPr>
        <p:spPr>
          <a:xfrm>
            <a:off x="0" y="493986"/>
            <a:ext cx="9144000" cy="4649514"/>
          </a:xfrm>
        </p:spPr>
        <p:txBody>
          <a:bodyPr/>
          <a:lstStyle/>
          <a:p>
            <a:r>
              <a:rPr lang="en-US" sz="1400" dirty="0" smtClean="0"/>
              <a:t>Let me take few points from clustering diagram and I will show you what is DBSCAN</a:t>
            </a:r>
          </a:p>
          <a:p>
            <a:r>
              <a:rPr lang="en-US" sz="1400" dirty="0" smtClean="0"/>
              <a:t>This is one clustering algorithm based on density, based on density parameter we will create clustering</a:t>
            </a:r>
          </a:p>
          <a:p>
            <a:r>
              <a:rPr lang="en-US" sz="1400" dirty="0" smtClean="0"/>
              <a:t>No. of points which are located in given area is called as density &amp; remember you always give 2 major input given to this algorithm – 1&gt; Epsilon 2&gt; Minimum points</a:t>
            </a:r>
          </a:p>
          <a:p>
            <a:r>
              <a:rPr lang="en-US" sz="1400" dirty="0" smtClean="0"/>
              <a:t>Epsilon is simple radius of the circle how lets see the below diagram &amp; how many min point inside the circle </a:t>
            </a:r>
          </a:p>
          <a:p>
            <a:r>
              <a:rPr lang="en-US" sz="1400" dirty="0" smtClean="0"/>
              <a:t>If you draw the circle distance between core point to draw the circle is called Epsilon and if you draw min 3 point then ‘a ‘is called as core point</a:t>
            </a:r>
          </a:p>
          <a:p>
            <a:r>
              <a:rPr lang="en-US" sz="1400" dirty="0" smtClean="0"/>
              <a:t>Let me draw the circle based on core point R &amp; I will make min point 3 and same draw the 3 digram </a:t>
            </a:r>
          </a:p>
          <a:p>
            <a:r>
              <a:rPr lang="en-US" sz="1400" dirty="0" smtClean="0"/>
              <a:t>So same way you have to diagram 3 points should available min 3 points</a:t>
            </a:r>
          </a:p>
          <a:p>
            <a:r>
              <a:rPr lang="en-US" sz="1400" dirty="0" smtClean="0"/>
              <a:t>But if you check the P circle we don’t have any 3 points then what is called , this is called as boundry point &amp; noise point</a:t>
            </a:r>
          </a:p>
          <a:p>
            <a:r>
              <a:rPr lang="en-US" sz="1400" dirty="0" smtClean="0"/>
              <a:t>Boundary point is neighbor of core point &amp; noise point is neither core point or boundary point and this is called as outlier &amp; this noise point’s biggest advantage is robust to outlier and it can identify outlier</a:t>
            </a:r>
          </a:p>
          <a:p>
            <a:r>
              <a:rPr lang="en-US" sz="1400" dirty="0" smtClean="0"/>
              <a:t>If you check the below diagram cluster data point &amp; the point which are not closer to any data point is called outlier</a:t>
            </a:r>
          </a:p>
          <a:p>
            <a:r>
              <a:rPr lang="en-US" sz="1400" dirty="0" smtClean="0"/>
              <a:t>Last point we will see as Directly density – reachable point ‘Q’ is directly density reachable to point ‘P’ then you required 2 condition – 1&gt; point Q must be neighbor of point ‘P’ 2&gt; point P must be core point</a:t>
            </a:r>
          </a:p>
          <a:p>
            <a:r>
              <a:rPr lang="en-US" sz="1400" dirty="0" smtClean="0"/>
              <a:t>So point Q is directly density reachable from point P</a:t>
            </a:r>
          </a:p>
          <a:p>
            <a:r>
              <a:rPr lang="en-US" sz="1400" dirty="0" smtClean="0"/>
              <a:t>Finally how to form cluster you know what is core point, boundry point &amp; outlier.</a:t>
            </a:r>
          </a:p>
          <a:p>
            <a:endParaRPr lang="en-US" sz="1400" dirty="0" smtClean="0"/>
          </a:p>
          <a:p>
            <a:pPr>
              <a:buNone/>
            </a:pPr>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30924"/>
          </a:xfrm>
        </p:spPr>
        <p:txBody>
          <a:bodyPr/>
          <a:lstStyle/>
          <a:p>
            <a:r>
              <a:rPr lang="en-US" sz="2400" dirty="0" smtClean="0"/>
              <a:t>K-MEANS  CLUSTERING ALGORITHM</a:t>
            </a:r>
            <a:endParaRPr lang="en-US" sz="2400" dirty="0"/>
          </a:p>
        </p:txBody>
      </p:sp>
      <p:sp>
        <p:nvSpPr>
          <p:cNvPr id="3" name="Text Placeholder 2"/>
          <p:cNvSpPr>
            <a:spLocks noGrp="1"/>
          </p:cNvSpPr>
          <p:nvPr>
            <p:ph type="body" idx="1"/>
          </p:nvPr>
        </p:nvSpPr>
        <p:spPr>
          <a:xfrm>
            <a:off x="0" y="483477"/>
            <a:ext cx="9144000" cy="4660024"/>
          </a:xfrm>
        </p:spPr>
        <p:txBody>
          <a:bodyPr/>
          <a:lstStyle/>
          <a:p>
            <a:r>
              <a:rPr lang="en-US" sz="1400" dirty="0" smtClean="0"/>
              <a:t>12 entry given in the data in terms of height and weight &amp; I have to create cluster K1 &amp; k2 </a:t>
            </a:r>
          </a:p>
          <a:p>
            <a:r>
              <a:rPr lang="en-US" sz="1400" dirty="0" smtClean="0"/>
              <a:t>Based on centroid concept I have to create the cluster, 1</a:t>
            </a:r>
            <a:r>
              <a:rPr lang="en-US" sz="1400" baseline="30000" dirty="0" smtClean="0"/>
              <a:t>st</a:t>
            </a:r>
            <a:r>
              <a:rPr lang="en-US" sz="1400" dirty="0" smtClean="0"/>
              <a:t> row I have taken as K1 centroid &amp; 2</a:t>
            </a:r>
            <a:r>
              <a:rPr lang="en-US" sz="1400" baseline="30000" dirty="0" smtClean="0"/>
              <a:t>nd</a:t>
            </a:r>
            <a:r>
              <a:rPr lang="en-US" sz="1400" dirty="0" smtClean="0"/>
              <a:t> row I have taken as K2 centroid &amp; same way remaining 10 rows we will decide these are belongs to which clusters</a:t>
            </a:r>
          </a:p>
          <a:p>
            <a:r>
              <a:rPr lang="en-US" sz="1400" dirty="0" smtClean="0"/>
              <a:t>We will find the euclidian distance as between the observed value and centroid value </a:t>
            </a:r>
          </a:p>
          <a:p>
            <a:r>
              <a:rPr lang="en-US" sz="1400" dirty="0" smtClean="0"/>
              <a:t>Remaining 10 rows will work as observed value and centrold value . (X- HEIGHT, Y –WEIGHT) X0-Observed value of height &amp; XC – Centroid value, Y0 – Observed value of weight, YC – Centroid value</a:t>
            </a:r>
          </a:p>
          <a:p>
            <a:r>
              <a:rPr lang="en-US" sz="1400" dirty="0" smtClean="0"/>
              <a:t>Now we will find the Euclidian distance of 3</a:t>
            </a:r>
            <a:r>
              <a:rPr lang="en-US" sz="1400" baseline="30000" dirty="0" smtClean="0"/>
              <a:t>rd</a:t>
            </a:r>
            <a:r>
              <a:rPr lang="en-US" sz="1400" dirty="0" smtClean="0"/>
              <a:t> row &amp; we got the value as per the below diagram explanation</a:t>
            </a:r>
          </a:p>
          <a:p>
            <a:r>
              <a:rPr lang="en-US" sz="1400" dirty="0" smtClean="0"/>
              <a:t>Always remember one point if you get the lower values then that entry goes to that cluster , as per the example lower value we got in 3</a:t>
            </a:r>
            <a:r>
              <a:rPr lang="en-US" sz="1400" baseline="30000" dirty="0" smtClean="0"/>
              <a:t>rd</a:t>
            </a:r>
            <a:r>
              <a:rPr lang="en-US" sz="1400" dirty="0" smtClean="0"/>
              <a:t> entry finally 3</a:t>
            </a:r>
            <a:r>
              <a:rPr lang="en-US" sz="1400" baseline="30000" dirty="0" smtClean="0"/>
              <a:t>rd</a:t>
            </a:r>
            <a:r>
              <a:rPr lang="en-US" sz="1400" dirty="0" smtClean="0"/>
              <a:t> goes to K2 Cluster</a:t>
            </a:r>
          </a:p>
          <a:p>
            <a:r>
              <a:rPr lang="en-US" sz="1400" dirty="0" smtClean="0"/>
              <a:t>Once we came to know that one row went to one cluster then we have to create a new centroid and you have to new centroid calculation</a:t>
            </a:r>
          </a:p>
          <a:p>
            <a:r>
              <a:rPr lang="en-US" sz="1400" dirty="0" smtClean="0"/>
              <a:t>K1 centroid is constant and new centrod become K2 as 3</a:t>
            </a:r>
            <a:r>
              <a:rPr lang="en-US" sz="1400" baseline="30000" dirty="0" smtClean="0"/>
              <a:t>rd</a:t>
            </a:r>
            <a:r>
              <a:rPr lang="en-US" sz="1400" dirty="0" smtClean="0"/>
              <a:t> row &amp; you just find the average</a:t>
            </a:r>
          </a:p>
          <a:p>
            <a:r>
              <a:rPr lang="en-US" sz="1400" dirty="0" smtClean="0"/>
              <a:t>Same way you have to continue until the last step</a:t>
            </a:r>
          </a:p>
          <a:p>
            <a:r>
              <a:rPr lang="en-US" sz="1400" dirty="0" smtClean="0"/>
              <a:t>As per the given entry based on euclidian distance we will figure out more cluster formed on K1 &amp; less cluster formed on K2</a:t>
            </a:r>
          </a:p>
          <a:p>
            <a:r>
              <a:rPr lang="en-US" sz="1400" dirty="0" smtClean="0"/>
              <a:t>This is all about k-means clustering algorthim</a:t>
            </a:r>
          </a:p>
          <a:p>
            <a:pPr>
              <a:buNone/>
            </a:pPr>
            <a:endParaRPr lang="en-US" sz="1400" dirty="0" smtClean="0"/>
          </a:p>
          <a:p>
            <a:endParaRPr lang="en-US" sz="1400" dirty="0" smtClean="0"/>
          </a:p>
          <a:p>
            <a:endParaRPr lang="en-US" sz="1400" dirty="0" smtClean="0"/>
          </a:p>
          <a:p>
            <a:pPr>
              <a:buNone/>
            </a:pPr>
            <a:endParaRPr lang="en-US" sz="1400" dirty="0" smtClean="0"/>
          </a:p>
          <a:p>
            <a:endParaRPr lang="en-US" sz="1400" dirty="0" smtClean="0"/>
          </a:p>
          <a:p>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93986"/>
          </a:xfrm>
        </p:spPr>
        <p:txBody>
          <a:bodyPr/>
          <a:lstStyle/>
          <a:p>
            <a:r>
              <a:rPr lang="en-US" sz="2400" dirty="0" smtClean="0"/>
              <a:t>HIERARCHICAL CLUSTERING</a:t>
            </a:r>
            <a:endParaRPr lang="en-US" sz="2400" dirty="0"/>
          </a:p>
        </p:txBody>
      </p:sp>
      <p:sp>
        <p:nvSpPr>
          <p:cNvPr id="3" name="Text Placeholder 2"/>
          <p:cNvSpPr>
            <a:spLocks noGrp="1"/>
          </p:cNvSpPr>
          <p:nvPr>
            <p:ph type="body" idx="1"/>
          </p:nvPr>
        </p:nvSpPr>
        <p:spPr>
          <a:xfrm>
            <a:off x="0" y="483477"/>
            <a:ext cx="9144000" cy="4660024"/>
          </a:xfrm>
        </p:spPr>
        <p:txBody>
          <a:bodyPr/>
          <a:lstStyle/>
          <a:p>
            <a:r>
              <a:rPr lang="en-US" sz="1400" dirty="0" smtClean="0"/>
              <a:t>Agglomerative clustering &amp; Divisive clustering</a:t>
            </a:r>
          </a:p>
          <a:p>
            <a:r>
              <a:rPr lang="en-US" sz="1400" dirty="0" smtClean="0"/>
              <a:t>Lets see what is mean by clustering – group of points at one group as K1 &amp; K2 &amp; if you pick any 2 point between one cluster so definitely some similarity would be availabe between 2 data points that’s why they belongs to one cluster</a:t>
            </a:r>
          </a:p>
          <a:p>
            <a:r>
              <a:rPr lang="en-US" sz="1400" dirty="0" smtClean="0"/>
              <a:t>These 2 points have some dissimilarity that’s the reason they belongs to different cluster</a:t>
            </a:r>
          </a:p>
          <a:p>
            <a:r>
              <a:rPr lang="en-US" sz="1400" dirty="0" smtClean="0"/>
              <a:t>I have 5 data points A, B, C, D, E which I already plotted  , now I will create cluster how we will look this</a:t>
            </a:r>
          </a:p>
          <a:p>
            <a:r>
              <a:rPr lang="en-US" sz="1400" dirty="0" smtClean="0"/>
              <a:t>We will look at below diagram- by observation we will see some data points , Point A &amp; B are closer so let me make into one cluster</a:t>
            </a:r>
          </a:p>
          <a:p>
            <a:r>
              <a:rPr lang="en-US" sz="1400" dirty="0" smtClean="0"/>
              <a:t>Data point C &amp; D belongs to one cluster now we will check the point E also belongs to C,D</a:t>
            </a:r>
          </a:p>
          <a:p>
            <a:r>
              <a:rPr lang="en-US" sz="1400" dirty="0" smtClean="0"/>
              <a:t>Now we are building the hierarchical clustering </a:t>
            </a:r>
          </a:p>
          <a:p>
            <a:r>
              <a:rPr lang="en-US" sz="1400" dirty="0" smtClean="0"/>
              <a:t>Agglomeratve is nothing but start with individual data items  and building clustering this is called bottom to up approch &amp; this bottom to up represent is called (DENDROGRAM)</a:t>
            </a:r>
          </a:p>
          <a:p>
            <a:r>
              <a:rPr lang="en-US" sz="1400" dirty="0" smtClean="0"/>
              <a:t>Agglomerative followed Bottom to up &amp;&amp; Divisive followed Top to bottom approach</a:t>
            </a:r>
          </a:p>
          <a:p>
            <a:r>
              <a:rPr lang="en-US" sz="1400" dirty="0" smtClean="0"/>
              <a:t>I create one cluster for now I will make divisive or divide into multiple cluster   </a:t>
            </a:r>
          </a:p>
          <a:p>
            <a:r>
              <a:rPr lang="en-US" sz="1400" dirty="0" smtClean="0"/>
              <a:t>Agglomerative we have individual data point and we keep clustering till one cluster from (bottom to up )</a:t>
            </a:r>
          </a:p>
          <a:p>
            <a:r>
              <a:rPr lang="en-US" sz="1400" dirty="0" smtClean="0"/>
              <a:t>Divisive we have one cluster with all data point and divide them till individual point (top to bottom)</a:t>
            </a:r>
          </a:p>
          <a:p>
            <a:r>
              <a:rPr lang="en-US" sz="1400" dirty="0" smtClean="0"/>
              <a:t>We will look at the below example what is agglomerative single linkage technique</a:t>
            </a:r>
          </a:p>
          <a:p>
            <a:r>
              <a:rPr lang="en-US" sz="1400" dirty="0" smtClean="0"/>
              <a:t>Lets take the 5 data points from P1 – P5 and we will start making clustering using bottom up approch</a:t>
            </a:r>
          </a:p>
          <a:p>
            <a:r>
              <a:rPr lang="en-US" sz="1400" dirty="0" smtClean="0"/>
              <a:t>We consider diagonal as 0 &amp;  9 is the distance b/w p1 &amp; p2 and so on &amp; (p1,p1) data point is 0</a:t>
            </a:r>
          </a:p>
          <a:p>
            <a:r>
              <a:rPr lang="en-US" sz="1400" dirty="0" smtClean="0"/>
              <a:t>We have to find out the smaller no &amp; minimum no. 2 is the distance b/w P3 &amp; P5, now u could have been understand that I form a cluster of [P3,P5]</a:t>
            </a:r>
          </a:p>
          <a:p>
            <a:endParaRPr lang="en-US" sz="1400" dirty="0" smtClean="0"/>
          </a:p>
          <a:p>
            <a:endParaRPr lang="en-US" sz="1400" dirty="0" smtClean="0"/>
          </a:p>
          <a:p>
            <a:endParaRPr lang="en-US" sz="1400" dirty="0" smtClean="0"/>
          </a:p>
          <a:p>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399393"/>
          </a:xfrm>
        </p:spPr>
        <p:txBody>
          <a:bodyPr/>
          <a:lstStyle/>
          <a:p>
            <a:r>
              <a:rPr lang="en-US" sz="2400" dirty="0" smtClean="0"/>
              <a:t>AGGLOMERATIVE (SINGLE &amp; COMPLEX LINKAGE)</a:t>
            </a:r>
            <a:endParaRPr lang="en-US" sz="2400" dirty="0"/>
          </a:p>
        </p:txBody>
      </p:sp>
      <p:sp>
        <p:nvSpPr>
          <p:cNvPr id="3" name="Text Placeholder 2"/>
          <p:cNvSpPr>
            <a:spLocks noGrp="1"/>
          </p:cNvSpPr>
          <p:nvPr>
            <p:ph type="body" idx="1"/>
          </p:nvPr>
        </p:nvSpPr>
        <p:spPr>
          <a:xfrm>
            <a:off x="0" y="430924"/>
            <a:ext cx="9144000" cy="4712576"/>
          </a:xfrm>
        </p:spPr>
        <p:txBody>
          <a:bodyPr/>
          <a:lstStyle/>
          <a:p>
            <a:r>
              <a:rPr lang="en-US" sz="1400" dirty="0" smtClean="0"/>
              <a:t>I can represent using Dendrogram and now look at the next </a:t>
            </a:r>
            <a:r>
              <a:rPr lang="en-US" sz="1400" dirty="0" smtClean="0"/>
              <a:t>DISTANCE matrix</a:t>
            </a:r>
            <a:endParaRPr lang="en-US" sz="1400" dirty="0" smtClean="0"/>
          </a:p>
          <a:p>
            <a:r>
              <a:rPr lang="en-US" sz="1400" dirty="0" smtClean="0"/>
              <a:t>For this also diagnal would be zero</a:t>
            </a:r>
          </a:p>
          <a:p>
            <a:r>
              <a:rPr lang="en-US" sz="1400" dirty="0" smtClean="0"/>
              <a:t>Now we have to find the distance between [P3,P5] &amp; (P1)</a:t>
            </a:r>
          </a:p>
          <a:p>
            <a:r>
              <a:rPr lang="en-US" sz="1400" dirty="0" smtClean="0"/>
              <a:t>Single linkage technique you should always go for minimum value &amp; complex linkage technique you should always go for maximum value</a:t>
            </a:r>
          </a:p>
          <a:p>
            <a:r>
              <a:rPr lang="en-US" sz="1400" dirty="0" smtClean="0"/>
              <a:t>We have to find the distance b/w (p1, [p3,p5]), (p2, [p3,p5]), (p4,[p3,p5])</a:t>
            </a:r>
          </a:p>
          <a:p>
            <a:r>
              <a:rPr lang="en-US" sz="1400" dirty="0" smtClean="0"/>
              <a:t>After calculation distance everything we will find the final dendogram of agglomerative clustering using bottom up approach</a:t>
            </a:r>
          </a:p>
          <a:p>
            <a:endParaRPr lang="en-US" sz="1400" dirty="0" smtClean="0"/>
          </a:p>
          <a:p>
            <a:r>
              <a:rPr lang="en-US" sz="1400" dirty="0" smtClean="0"/>
              <a:t>Agglomerative clustering using complex linkup</a:t>
            </a:r>
          </a:p>
          <a:p>
            <a:r>
              <a:rPr lang="en-US" sz="1400" dirty="0" smtClean="0"/>
              <a:t>Same data points we used hear also</a:t>
            </a:r>
          </a:p>
          <a:p>
            <a:r>
              <a:rPr lang="en-US" sz="1400" dirty="0" smtClean="0"/>
              <a:t>Instead of minimum distance we will use maximum distance</a:t>
            </a:r>
          </a:p>
          <a:p>
            <a:r>
              <a:rPr lang="en-US" sz="1400" dirty="0" smtClean="0"/>
              <a:t> </a:t>
            </a:r>
          </a:p>
          <a:p>
            <a:endParaRPr lang="en-US" sz="1400" dirty="0" smtClean="0"/>
          </a:p>
          <a:p>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420414"/>
          </a:xfrm>
        </p:spPr>
        <p:txBody>
          <a:bodyPr/>
          <a:lstStyle/>
          <a:p>
            <a:r>
              <a:rPr lang="en-US" sz="2400" dirty="0" smtClean="0"/>
              <a:t>RECOMMENDATION SYSTEM</a:t>
            </a:r>
            <a:endParaRPr lang="en-US" sz="2400" dirty="0"/>
          </a:p>
        </p:txBody>
      </p:sp>
      <p:sp>
        <p:nvSpPr>
          <p:cNvPr id="3" name="Text Placeholder 2"/>
          <p:cNvSpPr>
            <a:spLocks noGrp="1"/>
          </p:cNvSpPr>
          <p:nvPr>
            <p:ph type="body" idx="1"/>
          </p:nvPr>
        </p:nvSpPr>
        <p:spPr>
          <a:xfrm>
            <a:off x="0" y="462456"/>
            <a:ext cx="9144000" cy="4681045"/>
          </a:xfrm>
        </p:spPr>
        <p:txBody>
          <a:bodyPr/>
          <a:lstStyle/>
          <a:p>
            <a:r>
              <a:rPr lang="en-US" sz="1400" dirty="0" smtClean="0"/>
              <a:t>If you look at the youtube , amazon so then there is option called recommed is available &amp; next time when  you login to amzon your interest item is pop up automatically that mean machine can identified your interest and machine is recommend to check that product.</a:t>
            </a:r>
          </a:p>
          <a:p>
            <a:r>
              <a:rPr lang="en-US" sz="1400" dirty="0" smtClean="0"/>
              <a:t>If you go to google play store and if you download add then down you can get lot of recommended app, why they are doing because might sell will increase and they can gain profit</a:t>
            </a:r>
          </a:p>
          <a:p>
            <a:r>
              <a:rPr lang="en-US" sz="1400" dirty="0" smtClean="0"/>
              <a:t>2 technique – content based &amp; collaboration filtering</a:t>
            </a:r>
          </a:p>
          <a:p>
            <a:r>
              <a:rPr lang="en-US" sz="1400" dirty="0" smtClean="0"/>
              <a:t>Lets talk about the movies – Movie is an (items/products) </a:t>
            </a:r>
          </a:p>
          <a:p>
            <a:r>
              <a:rPr lang="en-US" sz="1400" dirty="0" smtClean="0"/>
              <a:t>Lets User (U1) likes to watch Movie - M1 &amp; genre is Advantures type, user U1 gives 5 star &amp; again u1 watched another movie M2 and gave rating as 4 star</a:t>
            </a:r>
          </a:p>
          <a:p>
            <a:r>
              <a:rPr lang="en-US" sz="1400" dirty="0" smtClean="0"/>
              <a:t>Both cases similarity is adventures genra and lets say new movie (M3) from adventurs genra </a:t>
            </a:r>
          </a:p>
          <a:p>
            <a:r>
              <a:rPr lang="en-US" sz="1400" dirty="0" smtClean="0"/>
              <a:t>Based on content based technique machine can recommend based on past history </a:t>
            </a:r>
          </a:p>
          <a:p>
            <a:endParaRPr lang="en-US" sz="1400" dirty="0" smtClean="0"/>
          </a:p>
          <a:p>
            <a:r>
              <a:rPr lang="en-US" sz="1400" dirty="0" smtClean="0"/>
              <a:t>Now I have 2 users – U1 &amp; U2 ( U1 watched M1, M2 &amp; coinsidently U2 watch same movie M1,M2</a:t>
            </a:r>
          </a:p>
          <a:p>
            <a:r>
              <a:rPr lang="en-US" sz="1400" dirty="0" smtClean="0"/>
              <a:t>U1 gave 5star for M1, 4 star for M2 // U2 also gave 5 star to same movie M1, 5star to M2</a:t>
            </a:r>
          </a:p>
          <a:p>
            <a:r>
              <a:rPr lang="en-US" sz="1400" dirty="0" smtClean="0"/>
              <a:t>Now new movie M3 watched by M1 and marked as 4 star // user U2 has not seen that movie yet </a:t>
            </a:r>
          </a:p>
          <a:p>
            <a:r>
              <a:rPr lang="en-US" sz="1400" dirty="0" smtClean="0"/>
              <a:t>So machine is recommend M3 movie to U2 user to go and watch movie ,user similarity happened this scenario</a:t>
            </a:r>
          </a:p>
          <a:p>
            <a:r>
              <a:rPr lang="en-US" sz="1400" dirty="0" smtClean="0"/>
              <a:t>There is high possibility that U2 also watch this movie and U2 would liked this movie and gave some rating this is called Collaborative filtering</a:t>
            </a:r>
          </a:p>
          <a:p>
            <a:r>
              <a:rPr lang="en-US" sz="1400" dirty="0" smtClean="0"/>
              <a:t>Content based technique we are looking at ITEM SIMILARITY or CONTENT SIMILARITY</a:t>
            </a:r>
          </a:p>
          <a:p>
            <a:r>
              <a:rPr lang="en-US" sz="1400" dirty="0" smtClean="0"/>
              <a:t>Collaborative filtering we are looking at USER SIMILARITY &amp; USERS MENTALITY </a:t>
            </a:r>
          </a:p>
          <a:p>
            <a:endParaRPr lang="en-US" sz="1400" dirty="0" smtClean="0"/>
          </a:p>
          <a:p>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ctrTitle"/>
          </p:nvPr>
        </p:nvSpPr>
        <p:spPr>
          <a:xfrm>
            <a:off x="685800" y="1"/>
            <a:ext cx="7772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MULTICLASS CLASSIFICATION</a:t>
            </a:r>
            <a:endParaRPr sz="2400" dirty="0"/>
          </a:p>
        </p:txBody>
      </p:sp>
      <p:sp>
        <p:nvSpPr>
          <p:cNvPr id="85" name="Google Shape;85;p16"/>
          <p:cNvSpPr txBox="1">
            <a:spLocks noGrp="1"/>
          </p:cNvSpPr>
          <p:nvPr>
            <p:ph type="subTitle" idx="1"/>
          </p:nvPr>
        </p:nvSpPr>
        <p:spPr>
          <a:xfrm>
            <a:off x="0" y="620050"/>
            <a:ext cx="9144000" cy="4457700"/>
          </a:xfrm>
          <a:prstGeom prst="rect">
            <a:avLst/>
          </a:prstGeom>
          <a:noFill/>
          <a:ln>
            <a:noFill/>
          </a:ln>
        </p:spPr>
        <p:txBody>
          <a:bodyPr spcFirstLastPara="1" wrap="square" lIns="91425" tIns="45700" rIns="91425" bIns="45700" anchor="t" anchorCtr="0">
            <a:noAutofit/>
          </a:bodyPr>
          <a:lstStyle/>
          <a:p>
            <a:pPr marL="0" lvl="0" indent="-101600" algn="l" rtl="0">
              <a:spcBef>
                <a:spcPts val="0"/>
              </a:spcBef>
              <a:spcAft>
                <a:spcPts val="0"/>
              </a:spcAft>
              <a:buClr>
                <a:srgbClr val="888888"/>
              </a:buClr>
              <a:buSzPts val="1600"/>
              <a:buFont typeface="Arial"/>
              <a:buChar char="•"/>
            </a:pPr>
            <a:r>
              <a:rPr lang="en-GB" sz="1600" dirty="0"/>
              <a:t> </a:t>
            </a:r>
            <a:r>
              <a:rPr lang="en-GB" sz="1400" dirty="0">
                <a:latin typeface="Calibri"/>
                <a:ea typeface="Calibri"/>
                <a:cs typeface="Calibri"/>
                <a:sym typeface="Calibri"/>
              </a:rPr>
              <a:t>what is one-vs-all classifier, I will teach you with practicle example</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As per diagram F1,F2,F3 features belongs to (C1-class,C2-class,C3-class) to generate the classifier</a:t>
            </a:r>
            <a:endParaRPr sz="1400" dirty="0">
              <a:latin typeface="Calibri"/>
              <a:ea typeface="Calibri"/>
              <a:cs typeface="Calibri"/>
              <a:sym typeface="Calibri"/>
            </a:endParaRPr>
          </a:p>
          <a:p>
            <a:pPr marL="0" lvl="0" indent="0" algn="l" rtl="0">
              <a:spcBef>
                <a:spcPts val="320"/>
              </a:spcBef>
              <a:spcAft>
                <a:spcPts val="0"/>
              </a:spcAft>
              <a:buClr>
                <a:srgbClr val="888888"/>
              </a:buClr>
              <a:buSzPts val="1600"/>
              <a:buNone/>
            </a:pPr>
            <a:r>
              <a:rPr lang="en-GB" sz="1600" dirty="0"/>
              <a:t>   </a:t>
            </a:r>
            <a:endParaRPr dirty="0"/>
          </a:p>
          <a:p>
            <a:pPr marL="0" lvl="0" indent="0" algn="l" rtl="0">
              <a:spcBef>
                <a:spcPts val="320"/>
              </a:spcBef>
              <a:spcAft>
                <a:spcPts val="0"/>
              </a:spcAft>
              <a:buClr>
                <a:srgbClr val="888888"/>
              </a:buClr>
              <a:buSzPts val="1600"/>
              <a:buNone/>
            </a:pPr>
            <a:endParaRPr sz="1600" dirty="0"/>
          </a:p>
          <a:p>
            <a:pPr marL="0" lvl="0" indent="0" algn="l" rtl="0">
              <a:spcBef>
                <a:spcPts val="320"/>
              </a:spcBef>
              <a:spcAft>
                <a:spcPts val="0"/>
              </a:spcAft>
              <a:buClr>
                <a:srgbClr val="888888"/>
              </a:buClr>
              <a:buSzPts val="1600"/>
              <a:buNone/>
            </a:pPr>
            <a:endParaRPr sz="1600" dirty="0"/>
          </a:p>
          <a:p>
            <a:pPr marL="0" lvl="0" indent="-88900" algn="l" rtl="0">
              <a:spcBef>
                <a:spcPts val="280"/>
              </a:spcBef>
              <a:spcAft>
                <a:spcPts val="0"/>
              </a:spcAft>
              <a:buClr>
                <a:srgbClr val="888888"/>
              </a:buClr>
              <a:buSzPts val="1400"/>
              <a:buFont typeface="Arial"/>
              <a:buChar char="•"/>
            </a:pPr>
            <a:r>
              <a:rPr lang="en-GB" sz="1400" dirty="0"/>
              <a:t> </a:t>
            </a:r>
            <a:r>
              <a:rPr lang="en-GB" sz="1400" dirty="0">
                <a:latin typeface="Calibri"/>
                <a:ea typeface="Calibri"/>
                <a:cs typeface="Calibri"/>
                <a:sym typeface="Calibri"/>
              </a:rPr>
              <a:t>Training the data and write an algorithm and generated as model output using classifier</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Classifier will generate as per the no. of classes available in your dataset in ONE-VS-ALL classifier</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c1,c2,c3 are the training dataset given to algorithm to generate classifier associated with m1,m2,m3</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m1,m2,m3 – classifier c1,c2,c3 – classes</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F1,F2,F3 is the test tuple given to m1,m2,m3 classifier given as I/P</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f1,f2,f3 for this test tuple M1 classifier will generate +ve response probability of 0.90 for the class C1 and M2 classifier will geneate –ve response with probability of 0.30 for class C1 and M3 classifier will generate     -ve response with probability of 0.70 for class C1.. So if you consider which is strongest possibility.. This is all one-vs-all</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 will explain List, tuple everything when I teach you in python</a:t>
            </a:r>
            <a:endParaRPr sz="1400" dirty="0">
              <a:latin typeface="Calibri"/>
              <a:ea typeface="Calibri"/>
              <a:cs typeface="Calibri"/>
              <a:sym typeface="Calibri"/>
            </a:endParaRPr>
          </a:p>
          <a:p>
            <a:pPr marL="0" lvl="0" indent="0" algn="l" rtl="0">
              <a:spcBef>
                <a:spcPts val="320"/>
              </a:spcBef>
              <a:spcAft>
                <a:spcPts val="0"/>
              </a:spcAft>
              <a:buClr>
                <a:srgbClr val="888888"/>
              </a:buClr>
              <a:buSzPts val="1600"/>
              <a:buNone/>
            </a:pPr>
            <a:endParaRPr sz="1600" dirty="0"/>
          </a:p>
          <a:p>
            <a:pPr marL="0" lvl="0" indent="0" algn="l" rtl="0">
              <a:spcBef>
                <a:spcPts val="320"/>
              </a:spcBef>
              <a:spcAft>
                <a:spcPts val="0"/>
              </a:spcAft>
              <a:buClr>
                <a:srgbClr val="888888"/>
              </a:buClr>
              <a:buSzPts val="1600"/>
              <a:buFont typeface="Arial"/>
              <a:buNone/>
            </a:pPr>
            <a:endParaRPr sz="1600" dirty="0"/>
          </a:p>
          <a:p>
            <a:pPr marL="0" lvl="0" indent="0" algn="l" rtl="0">
              <a:spcBef>
                <a:spcPts val="320"/>
              </a:spcBef>
              <a:spcAft>
                <a:spcPts val="0"/>
              </a:spcAft>
              <a:buClr>
                <a:srgbClr val="888888"/>
              </a:buClr>
              <a:buSzPts val="1600"/>
              <a:buNone/>
            </a:pPr>
            <a:endParaRPr sz="1600" dirty="0"/>
          </a:p>
          <a:p>
            <a:pPr marL="0" lvl="0" indent="0" algn="l" rtl="0">
              <a:spcBef>
                <a:spcPts val="320"/>
              </a:spcBef>
              <a:spcAft>
                <a:spcPts val="0"/>
              </a:spcAft>
              <a:buClr>
                <a:srgbClr val="888888"/>
              </a:buClr>
              <a:buSzPts val="1600"/>
              <a:buFont typeface="Arial"/>
              <a:buNone/>
            </a:pPr>
            <a:endParaRPr sz="1600" dirty="0"/>
          </a:p>
        </p:txBody>
      </p:sp>
      <p:sp>
        <p:nvSpPr>
          <p:cNvPr id="86" name="Google Shape;86;p16"/>
          <p:cNvSpPr/>
          <p:nvPr/>
        </p:nvSpPr>
        <p:spPr>
          <a:xfrm>
            <a:off x="990600" y="1257300"/>
            <a:ext cx="1600200" cy="40005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Training data</a:t>
            </a:r>
            <a:endParaRPr sz="1800" b="0" i="0" u="none" strike="noStrike" cap="none" dirty="0">
              <a:solidFill>
                <a:schemeClr val="lt1"/>
              </a:solidFill>
              <a:latin typeface="Calibri"/>
              <a:ea typeface="Calibri"/>
              <a:cs typeface="Calibri"/>
              <a:sym typeface="Calibri"/>
            </a:endParaRPr>
          </a:p>
        </p:txBody>
      </p:sp>
      <p:sp>
        <p:nvSpPr>
          <p:cNvPr id="87" name="Google Shape;87;p16"/>
          <p:cNvSpPr/>
          <p:nvPr/>
        </p:nvSpPr>
        <p:spPr>
          <a:xfrm>
            <a:off x="4724400" y="1257300"/>
            <a:ext cx="1600200" cy="40005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Model</a:t>
            </a:r>
            <a:endParaRPr sz="1800" b="0" i="0" u="none" strike="noStrike" cap="none" dirty="0">
              <a:solidFill>
                <a:schemeClr val="lt1"/>
              </a:solidFill>
              <a:latin typeface="Calibri"/>
              <a:ea typeface="Calibri"/>
              <a:cs typeface="Calibri"/>
              <a:sym typeface="Calibri"/>
            </a:endParaRPr>
          </a:p>
        </p:txBody>
      </p:sp>
      <p:sp>
        <p:nvSpPr>
          <p:cNvPr id="88" name="Google Shape;88;p16"/>
          <p:cNvSpPr/>
          <p:nvPr/>
        </p:nvSpPr>
        <p:spPr>
          <a:xfrm>
            <a:off x="2895600" y="1257300"/>
            <a:ext cx="1600200" cy="40005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b="0" i="0" u="none" strike="noStrike" cap="none" dirty="0">
                <a:solidFill>
                  <a:schemeClr val="lt1"/>
                </a:solidFill>
                <a:latin typeface="Calibri"/>
                <a:ea typeface="Calibri"/>
                <a:cs typeface="Calibri"/>
                <a:sym typeface="Calibri"/>
              </a:rPr>
              <a:t>Algorithm</a:t>
            </a:r>
            <a:endParaRPr sz="1800" b="0" i="0" u="none" strike="noStrike" cap="none" dirty="0">
              <a:solidFill>
                <a:schemeClr val="lt1"/>
              </a:solidFill>
              <a:latin typeface="Calibri"/>
              <a:ea typeface="Calibri"/>
              <a:cs typeface="Calibri"/>
              <a:sym typeface="Calibri"/>
            </a:endParaRPr>
          </a:p>
        </p:txBody>
      </p:sp>
      <p:cxnSp>
        <p:nvCxnSpPr>
          <p:cNvPr id="89" name="Google Shape;89;p16"/>
          <p:cNvCxnSpPr>
            <a:stCxn id="86" idx="6"/>
            <a:endCxn id="88" idx="2"/>
          </p:cNvCxnSpPr>
          <p:nvPr/>
        </p:nvCxnSpPr>
        <p:spPr>
          <a:xfrm>
            <a:off x="2590800" y="1457325"/>
            <a:ext cx="304800" cy="0"/>
          </a:xfrm>
          <a:prstGeom prst="straightConnector1">
            <a:avLst/>
          </a:prstGeom>
          <a:noFill/>
          <a:ln w="9525" cap="flat" cmpd="sng">
            <a:solidFill>
              <a:srgbClr val="4A7DBA"/>
            </a:solidFill>
            <a:prstDash val="solid"/>
            <a:round/>
            <a:headEnd type="none" w="sm" len="sm"/>
            <a:tailEnd type="none" w="sm" len="sm"/>
          </a:ln>
        </p:spPr>
      </p:cxnSp>
      <p:cxnSp>
        <p:nvCxnSpPr>
          <p:cNvPr id="90" name="Google Shape;90;p16"/>
          <p:cNvCxnSpPr/>
          <p:nvPr/>
        </p:nvCxnSpPr>
        <p:spPr>
          <a:xfrm>
            <a:off x="4419600" y="1428752"/>
            <a:ext cx="304800" cy="1191"/>
          </a:xfrm>
          <a:prstGeom prst="straightConnector1">
            <a:avLst/>
          </a:prstGeom>
          <a:noFill/>
          <a:ln w="9525" cap="flat" cmpd="sng">
            <a:solidFill>
              <a:srgbClr val="4A7DBA"/>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685800" y="6"/>
            <a:ext cx="7772400" cy="4571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PCA TECHNIQUE</a:t>
            </a:r>
            <a:endParaRPr sz="2400" dirty="0"/>
          </a:p>
        </p:txBody>
      </p:sp>
      <p:sp>
        <p:nvSpPr>
          <p:cNvPr id="96" name="Google Shape;96;p17"/>
          <p:cNvSpPr txBox="1">
            <a:spLocks noGrp="1"/>
          </p:cNvSpPr>
          <p:nvPr>
            <p:ph type="subTitle" idx="1"/>
          </p:nvPr>
        </p:nvSpPr>
        <p:spPr>
          <a:xfrm>
            <a:off x="0" y="514350"/>
            <a:ext cx="9144000" cy="4629150"/>
          </a:xfrm>
          <a:prstGeom prst="rect">
            <a:avLst/>
          </a:prstGeom>
          <a:noFill/>
          <a:ln>
            <a:noFill/>
          </a:ln>
        </p:spPr>
        <p:txBody>
          <a:bodyPr spcFirstLastPara="1" wrap="square" lIns="91425" tIns="45700" rIns="91425" bIns="45700" anchor="t" anchorCtr="0">
            <a:noAutofit/>
          </a:bodyPr>
          <a:lstStyle/>
          <a:p>
            <a:pPr marL="0" lvl="0" indent="-88900" algn="l" rtl="0">
              <a:spcBef>
                <a:spcPts val="0"/>
              </a:spcBef>
              <a:spcAft>
                <a:spcPts val="0"/>
              </a:spcAft>
              <a:buClr>
                <a:srgbClr val="888888"/>
              </a:buClr>
              <a:buSzPts val="1400"/>
              <a:buFont typeface="Calibri"/>
              <a:buChar char="•"/>
            </a:pPr>
            <a:r>
              <a:rPr lang="en-GB" sz="1400" dirty="0">
                <a:latin typeface="Calibri"/>
                <a:ea typeface="Calibri"/>
                <a:cs typeface="Calibri"/>
                <a:sym typeface="Calibri"/>
              </a:rPr>
              <a:t> PCA (Principle Component Analysis) for when we used this technique and what is the need of PCA. Is this really important and for what problem we used this</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used pca for overfitting problems, in overfitting we given more features or more attributes during the train phase model confused for that problem PCA technique will reduce the overfitting problem. So pca will reduce the overfitting problem</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It is also called as dimensional reduction technique and it will convert high dimensional to low dimension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we have to find pc (principal component) based on different view</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Using view-a 2d can be look like 1D and that is look like a straight line to reduce the complexcit PC1</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Using view-b also you can imagine draw a line to look like as straight line call PC2</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No. of pc can be less then equal to no. of attributes given as a data for building the model</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If more pc will generate then we always higher importance to pc1 </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PCA Examples -  as per given table I assigned 2 attributes of X &amp; Y and 10 records</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Please find the mean of X’ – 1.81 Y’ – 1.91 and find the covariance matrix of COV(x,x) COV(x,y)</a:t>
            </a:r>
            <a:endParaRPr sz="1400" dirty="0">
              <a:latin typeface="Calibri"/>
              <a:ea typeface="Calibri"/>
              <a:cs typeface="Calibri"/>
              <a:sym typeface="Calibri"/>
            </a:endParaRPr>
          </a:p>
          <a:p>
            <a:pPr marL="0" lvl="0" indent="0" algn="l" rtl="0">
              <a:spcBef>
                <a:spcPts val="280"/>
              </a:spcBef>
              <a:spcAft>
                <a:spcPts val="0"/>
              </a:spcAft>
              <a:buClr>
                <a:srgbClr val="888888"/>
              </a:buClr>
              <a:buSzPts val="1400"/>
              <a:buNone/>
            </a:pPr>
            <a:r>
              <a:rPr lang="en-GB" sz="1400" dirty="0">
                <a:latin typeface="Calibri"/>
                <a:ea typeface="Calibri"/>
                <a:cs typeface="Calibri"/>
                <a:sym typeface="Calibri"/>
              </a:rPr>
              <a:t>COV(Y,X) COV(Y,Y)</a:t>
            </a:r>
            <a:endParaRPr sz="1400" dirty="0">
              <a:latin typeface="Calibri"/>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a:ea typeface="Calibri"/>
                <a:cs typeface="Calibri"/>
                <a:sym typeface="Calibri"/>
              </a:rPr>
              <a:t> EIGENVALUE AND EIGENVECTOR can also be used in PCA but not that much required as of now</a:t>
            </a:r>
            <a:endParaRPr sz="1400" dirty="0">
              <a:latin typeface="Calibri"/>
              <a:ea typeface="Calibri"/>
              <a:cs typeface="Calibri"/>
              <a:sym typeface="Calibri"/>
            </a:endParaRPr>
          </a:p>
          <a:p>
            <a:pPr marL="0" lvl="0" indent="0" algn="l" rtl="0">
              <a:spcBef>
                <a:spcPts val="320"/>
              </a:spcBef>
              <a:spcAft>
                <a:spcPts val="0"/>
              </a:spcAft>
              <a:buClr>
                <a:srgbClr val="888888"/>
              </a:buClr>
              <a:buSzPts val="1600"/>
              <a:buFont typeface="Arial"/>
              <a:buNone/>
            </a:pPr>
            <a:endParaRPr sz="1600" dirty="0"/>
          </a:p>
          <a:p>
            <a:pPr marL="0" lvl="0" indent="0" algn="l" rtl="0">
              <a:spcBef>
                <a:spcPts val="320"/>
              </a:spcBef>
              <a:spcAft>
                <a:spcPts val="0"/>
              </a:spcAft>
              <a:buClr>
                <a:srgbClr val="888888"/>
              </a:buClr>
              <a:buSzPts val="1600"/>
              <a:buNone/>
            </a:pPr>
            <a:r>
              <a:rPr lang="en-GB" sz="1600" dirty="0"/>
              <a:t>  </a:t>
            </a:r>
            <a:endParaRPr sz="1600" dirty="0"/>
          </a:p>
          <a:p>
            <a:pPr marL="0" lvl="0" indent="0" algn="l" rtl="0">
              <a:spcBef>
                <a:spcPts val="320"/>
              </a:spcBef>
              <a:spcAft>
                <a:spcPts val="0"/>
              </a:spcAft>
              <a:buClr>
                <a:srgbClr val="888888"/>
              </a:buClr>
              <a:buSzPts val="1600"/>
              <a:buFont typeface="Arial"/>
              <a:buNone/>
            </a:pP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ctrTitle"/>
          </p:nvPr>
        </p:nvSpPr>
        <p:spPr>
          <a:xfrm>
            <a:off x="685800" y="1"/>
            <a:ext cx="7772400" cy="285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FEATURE SELECTION TECHNIQUE</a:t>
            </a:r>
            <a:endParaRPr sz="2400" dirty="0"/>
          </a:p>
        </p:txBody>
      </p:sp>
      <p:sp>
        <p:nvSpPr>
          <p:cNvPr id="102" name="Google Shape;102;p18"/>
          <p:cNvSpPr txBox="1">
            <a:spLocks noGrp="1"/>
          </p:cNvSpPr>
          <p:nvPr>
            <p:ph type="subTitle" idx="1"/>
          </p:nvPr>
        </p:nvSpPr>
        <p:spPr>
          <a:xfrm>
            <a:off x="0" y="285600"/>
            <a:ext cx="9144000" cy="4857900"/>
          </a:xfrm>
          <a:prstGeom prst="rect">
            <a:avLst/>
          </a:prstGeom>
          <a:noFill/>
          <a:ln>
            <a:noFill/>
          </a:ln>
        </p:spPr>
        <p:txBody>
          <a:bodyPr spcFirstLastPara="1" wrap="square" lIns="91425" tIns="45700" rIns="91425" bIns="45700" anchor="t" anchorCtr="0">
            <a:noAutofit/>
          </a:bodyPr>
          <a:lstStyle/>
          <a:p>
            <a:pPr marL="0" lvl="0" indent="-101600" algn="l" rtl="0">
              <a:spcBef>
                <a:spcPts val="0"/>
              </a:spcBef>
              <a:spcAft>
                <a:spcPts val="0"/>
              </a:spcAft>
              <a:buClr>
                <a:srgbClr val="888888"/>
              </a:buClr>
              <a:buSzPts val="1600"/>
              <a:buFont typeface="Arial"/>
              <a:buChar char="•"/>
            </a:pPr>
            <a:r>
              <a:rPr lang="en-GB" sz="1600" dirty="0"/>
              <a:t> </a:t>
            </a:r>
            <a:r>
              <a:rPr lang="en-GB" sz="1200" dirty="0">
                <a:latin typeface="Calibri"/>
                <a:ea typeface="Calibri"/>
                <a:cs typeface="Calibri"/>
                <a:sym typeface="Calibri"/>
              </a:rPr>
              <a:t>What is mean be  feature selection or attribute selection why this is very important</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In dataset whatever attribute you have you can give it to the datset for training and model will generate and you will build the model that way also problem if you don’t find the correct attributes then you wont get accurate prediction explain with examples</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We have to remove the noisy data that means not important feature you have to remove this is also one part of the datacleansing step and if you build the model with noisy data then you wont get accuracy prediction and your business will go down because of wrong features</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That’s why we have to find OPTIMAL FEATURES by remove noisy data and we will give these optimal feature to training data</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Using 3 techniques you can do feature selection – FILTER METHOD,WRAPPER METHOD,EMBEDDED MET</a:t>
            </a:r>
            <a:endParaRPr sz="1200" dirty="0">
              <a:latin typeface="Calibri"/>
              <a:ea typeface="Calibri"/>
              <a:cs typeface="Calibri"/>
              <a:sym typeface="Calibri"/>
            </a:endParaRPr>
          </a:p>
          <a:p>
            <a:pPr marL="0" lvl="0" indent="0" algn="l" rtl="0">
              <a:spcBef>
                <a:spcPts val="280"/>
              </a:spcBef>
              <a:spcAft>
                <a:spcPts val="0"/>
              </a:spcAft>
              <a:buClr>
                <a:srgbClr val="888888"/>
              </a:buClr>
              <a:buSzPts val="1400"/>
              <a:buNone/>
            </a:pPr>
            <a:r>
              <a:rPr lang="en-GB" sz="1200" dirty="0">
                <a:latin typeface="Calibri"/>
                <a:ea typeface="Calibri"/>
                <a:cs typeface="Calibri"/>
                <a:sym typeface="Calibri"/>
              </a:rPr>
              <a:t>Fiter Method– informaton gain method(IG), Chi-square test, correlation coefficient //  Wrapper Method – Recursive feature elimination, Genetic Algorithims // Embedded methods – Decission Tree</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First I have to check how much A -attributes with T-target variable, e.g – if A attributes are increasing downward same way if Target attributes are increasing downward that means both are corelated with each other so A attribute can be called as Relavant Attributes and we will check this in Filter methods </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Lets check with other scenario if B attributes not corelated with anything with T, e.g – B attributes if you have studnets roll no. 1,2,3  and target variabel – Pass or fail so there is doesnot make sense which is both are irrelavent attributes. In this type of senareion we have to eliminate this type of attributes</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Wrapper meth – (A &amp; T) attribute given to the training phase and generate the model M1 next I will check (AB &amp; T)  attributes given to the training phase and generate another model-M2, ABC &amp; T – M3,AC-M4.. Using this way we generate multiple models different set of features to find the accurate model out of which subset so that we can identify also feature seleciton, subset will choose </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It will take more time to and its more expensive so that’s why we used wrapper method, wrapper method is more computational expensive and you can interact with overfitting problem </a:t>
            </a:r>
            <a:endParaRPr sz="1200" dirty="0">
              <a:latin typeface="Calibri"/>
              <a:ea typeface="Calibri"/>
              <a:cs typeface="Calibri"/>
              <a:sym typeface="Calibri"/>
            </a:endParaRPr>
          </a:p>
          <a:p>
            <a:pPr marL="0" lvl="0" indent="-76200" algn="l" rtl="0">
              <a:spcBef>
                <a:spcPts val="280"/>
              </a:spcBef>
              <a:spcAft>
                <a:spcPts val="0"/>
              </a:spcAft>
              <a:buClr>
                <a:srgbClr val="888888"/>
              </a:buClr>
              <a:buSzPts val="1200"/>
              <a:buFont typeface="Calibri"/>
              <a:buChar char="•"/>
            </a:pPr>
            <a:r>
              <a:rPr lang="en-GB" sz="1200" dirty="0">
                <a:latin typeface="Calibri"/>
                <a:ea typeface="Calibri"/>
                <a:cs typeface="Calibri"/>
                <a:sym typeface="Calibri"/>
              </a:rPr>
              <a:t> Embedded method is similare to Wrapper method , embedded method is computaionally less expensive we will see the decission tree and you not interact with overfitting problems</a:t>
            </a:r>
            <a:endParaRPr sz="1200" dirty="0">
              <a:latin typeface="Calibri"/>
              <a:ea typeface="Calibri"/>
              <a:cs typeface="Calibri"/>
              <a:sym typeface="Calibri"/>
            </a:endParaRPr>
          </a:p>
          <a:p>
            <a:pPr marL="0" lvl="0" indent="0" algn="l" rtl="0">
              <a:spcBef>
                <a:spcPts val="320"/>
              </a:spcBef>
              <a:spcAft>
                <a:spcPts val="0"/>
              </a:spcAft>
              <a:buClr>
                <a:srgbClr val="888888"/>
              </a:buClr>
              <a:buSzPts val="1600"/>
              <a:buFont typeface="Arial"/>
              <a:buNone/>
            </a:pPr>
            <a:endParaRPr sz="12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ctrTitle"/>
          </p:nvPr>
        </p:nvSpPr>
        <p:spPr>
          <a:xfrm>
            <a:off x="0" y="6"/>
            <a:ext cx="9144000" cy="400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GB" sz="2400" dirty="0"/>
              <a:t>REGRESSION ANALYSIS</a:t>
            </a:r>
            <a:endParaRPr sz="2400" dirty="0"/>
          </a:p>
        </p:txBody>
      </p:sp>
      <p:sp>
        <p:nvSpPr>
          <p:cNvPr id="108" name="Google Shape;108;p19"/>
          <p:cNvSpPr txBox="1">
            <a:spLocks noGrp="1"/>
          </p:cNvSpPr>
          <p:nvPr>
            <p:ph type="subTitle" idx="1"/>
          </p:nvPr>
        </p:nvSpPr>
        <p:spPr>
          <a:xfrm>
            <a:off x="0" y="313300"/>
            <a:ext cx="9144000" cy="4830300"/>
          </a:xfrm>
          <a:prstGeom prst="rect">
            <a:avLst/>
          </a:prstGeom>
          <a:noFill/>
          <a:ln>
            <a:noFill/>
          </a:ln>
        </p:spPr>
        <p:txBody>
          <a:bodyPr spcFirstLastPara="1" wrap="square" lIns="91425" tIns="45700" rIns="91425" bIns="45700" anchor="t" anchorCtr="0">
            <a:noAutofit/>
          </a:bodyPr>
          <a:lstStyle/>
          <a:p>
            <a:pPr marL="0" lvl="0" indent="-101600" algn="l" rtl="0">
              <a:spcBef>
                <a:spcPts val="0"/>
              </a:spcBef>
              <a:spcAft>
                <a:spcPts val="0"/>
              </a:spcAft>
              <a:buClr>
                <a:srgbClr val="888888"/>
              </a:buClr>
              <a:buSzPts val="1600"/>
              <a:buFont typeface="Arial"/>
              <a:buChar char="•"/>
            </a:pPr>
            <a:r>
              <a:rPr lang="en-GB" sz="1600" dirty="0"/>
              <a:t> </a:t>
            </a:r>
            <a:r>
              <a:rPr lang="en-GB" sz="1400" dirty="0">
                <a:latin typeface="Calibri" pitchFamily="34" charset="0"/>
                <a:ea typeface="Calibri"/>
                <a:cs typeface="Calibri"/>
                <a:sym typeface="Calibri"/>
              </a:rPr>
              <a:t>Regression are 2 types – Linear regression, Logistic Regression</a:t>
            </a:r>
            <a:endParaRPr sz="1400" dirty="0">
              <a:latin typeface="Calibri" pitchFamily="34" charset="0"/>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pitchFamily="34" charset="0"/>
                <a:ea typeface="Calibri"/>
                <a:cs typeface="Calibri"/>
                <a:sym typeface="Calibri"/>
              </a:rPr>
              <a:t> Linear regression we have to find the relationship between independent and dependent variable</a:t>
            </a:r>
            <a:endParaRPr sz="1400" dirty="0">
              <a:latin typeface="Calibri" pitchFamily="34" charset="0"/>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pitchFamily="34" charset="0"/>
                <a:ea typeface="Calibri"/>
                <a:cs typeface="Calibri"/>
                <a:sym typeface="Calibri"/>
              </a:rPr>
              <a:t> Linear Regression – 1&gt; Dependent variable are continuous in nature 2&gt;Linear relationship 3&gt;if I have 1-Inde and 1-Dep var then that is called as simple linear regression4&gt; if  I have 1-dependent variable and more then 1 dependent variable then that is called as Multiple Linear Regression  5&gt; y= mx+c (LR) // </a:t>
            </a:r>
            <a:endParaRPr sz="1400" dirty="0">
              <a:latin typeface="Calibri" pitchFamily="34" charset="0"/>
              <a:ea typeface="Calibri"/>
              <a:cs typeface="Calibri"/>
              <a:sym typeface="Calibri"/>
            </a:endParaRPr>
          </a:p>
          <a:p>
            <a:pPr marL="0" lvl="0" indent="0" algn="l" rtl="0">
              <a:spcBef>
                <a:spcPts val="280"/>
              </a:spcBef>
              <a:spcAft>
                <a:spcPts val="0"/>
              </a:spcAft>
              <a:buClr>
                <a:srgbClr val="888888"/>
              </a:buClr>
              <a:buSzPts val="1400"/>
              <a:buNone/>
            </a:pPr>
            <a:r>
              <a:rPr lang="en-GB" sz="1400" dirty="0">
                <a:latin typeface="Calibri" pitchFamily="34" charset="0"/>
                <a:ea typeface="Calibri"/>
                <a:cs typeface="Calibri"/>
                <a:sym typeface="Calibri"/>
              </a:rPr>
              <a:t>y =m1+m1x1+m2x2+--+MnXn+$(epslon)  </a:t>
            </a:r>
            <a:endParaRPr sz="1400" dirty="0">
              <a:latin typeface="Calibri" pitchFamily="34" charset="0"/>
              <a:ea typeface="Calibri"/>
              <a:cs typeface="Calibri"/>
              <a:sym typeface="Calibri"/>
            </a:endParaRPr>
          </a:p>
          <a:p>
            <a:pPr marL="0" lvl="0" indent="-88900" algn="l" rtl="0">
              <a:spcBef>
                <a:spcPts val="280"/>
              </a:spcBef>
              <a:spcAft>
                <a:spcPts val="0"/>
              </a:spcAft>
              <a:buClr>
                <a:srgbClr val="888888"/>
              </a:buClr>
              <a:buSzPts val="1400"/>
              <a:buFont typeface="Calibri"/>
              <a:buChar char="•"/>
            </a:pPr>
            <a:r>
              <a:rPr lang="en-GB" sz="1400" dirty="0">
                <a:latin typeface="Calibri" pitchFamily="34" charset="0"/>
                <a:ea typeface="Calibri"/>
                <a:cs typeface="Calibri"/>
                <a:sym typeface="Calibri"/>
              </a:rPr>
              <a:t> Logistic Regression -  1&gt;Dependent variable is binary that  means –  (1-True success) (0-False or failure) 2&gt; goal is to find </a:t>
            </a:r>
            <a:r>
              <a:rPr lang="en-GB" sz="1400" dirty="0" smtClean="0">
                <a:latin typeface="Calibri" pitchFamily="34" charset="0"/>
                <a:ea typeface="Calibri"/>
                <a:cs typeface="Calibri"/>
                <a:sym typeface="Calibri"/>
              </a:rPr>
              <a:t>best fit </a:t>
            </a:r>
            <a:r>
              <a:rPr lang="en-GB" sz="1400" dirty="0">
                <a:latin typeface="Calibri" pitchFamily="34" charset="0"/>
                <a:ea typeface="Calibri"/>
                <a:cs typeface="Calibri"/>
                <a:sym typeface="Calibri"/>
              </a:rPr>
              <a:t>model for I &amp; D variable relationship 3&gt; </a:t>
            </a:r>
            <a:r>
              <a:rPr lang="en-GB" sz="1400" dirty="0" smtClean="0">
                <a:latin typeface="Calibri" pitchFamily="34" charset="0"/>
                <a:ea typeface="Calibri"/>
                <a:cs typeface="Calibri"/>
                <a:sym typeface="Calibri"/>
              </a:rPr>
              <a:t>independent </a:t>
            </a:r>
            <a:r>
              <a:rPr lang="en-GB" sz="1400" dirty="0">
                <a:latin typeface="Calibri" pitchFamily="34" charset="0"/>
                <a:ea typeface="Calibri"/>
                <a:cs typeface="Calibri"/>
                <a:sym typeface="Calibri"/>
              </a:rPr>
              <a:t>variable cab be continuous or binary 4&gt; also called as </a:t>
            </a:r>
            <a:r>
              <a:rPr lang="en-GB" sz="1400" dirty="0" smtClean="0">
                <a:latin typeface="Calibri" pitchFamily="34" charset="0"/>
                <a:ea typeface="Calibri"/>
                <a:cs typeface="Calibri"/>
                <a:sym typeface="Calibri"/>
              </a:rPr>
              <a:t>Logit +R</a:t>
            </a:r>
          </a:p>
          <a:p>
            <a:pPr marL="0" lvl="0" indent="-88900" algn="l" rtl="0">
              <a:spcBef>
                <a:spcPts val="280"/>
              </a:spcBef>
              <a:spcAft>
                <a:spcPts val="0"/>
              </a:spcAft>
              <a:buClr>
                <a:srgbClr val="888888"/>
              </a:buClr>
              <a:buSzPts val="1400"/>
            </a:pPr>
            <a:r>
              <a:rPr lang="en-GB" sz="1400" dirty="0" smtClean="0">
                <a:latin typeface="Calibri" pitchFamily="34" charset="0"/>
                <a:ea typeface="Calibri"/>
                <a:cs typeface="Calibri"/>
                <a:sym typeface="Calibri"/>
              </a:rPr>
              <a:t>5&gt; Used in machine learning 6&gt; Deals with probability to measure the relation between dependent and independent variable</a:t>
            </a:r>
            <a:endParaRPr sz="1400" dirty="0">
              <a:latin typeface="Calibri" pitchFamily="34" charset="0"/>
              <a:ea typeface="Calibri"/>
              <a:cs typeface="Calibri"/>
              <a:sym typeface="Calibri"/>
            </a:endParaRPr>
          </a:p>
          <a:p>
            <a:pPr marL="0" lvl="0" indent="0" algn="l" rtl="0">
              <a:spcBef>
                <a:spcPts val="320"/>
              </a:spcBef>
              <a:spcAft>
                <a:spcPts val="0"/>
              </a:spcAft>
              <a:buClr>
                <a:srgbClr val="888888"/>
              </a:buClr>
              <a:buSzPts val="1600"/>
              <a:buFont typeface="Arial"/>
              <a:buNone/>
            </a:pPr>
            <a:endParaRPr sz="1400" dirty="0">
              <a:latin typeface="Calibri"/>
              <a:ea typeface="Calibri"/>
              <a:cs typeface="Calibri"/>
              <a:sym typeface="Calibri"/>
            </a:endParaRPr>
          </a:p>
          <a:p>
            <a:pPr marL="0" lvl="0" indent="0" algn="l" rtl="0">
              <a:spcBef>
                <a:spcPts val="320"/>
              </a:spcBef>
              <a:spcAft>
                <a:spcPts val="0"/>
              </a:spcAft>
              <a:buClr>
                <a:srgbClr val="888888"/>
              </a:buClr>
              <a:buSzPts val="1600"/>
              <a:buFont typeface="Arial"/>
              <a:buNone/>
            </a:pPr>
            <a:endParaRPr sz="1400"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
            <a:ext cx="8520600" cy="433137"/>
          </a:xfrm>
        </p:spPr>
        <p:txBody>
          <a:bodyPr/>
          <a:lstStyle/>
          <a:p>
            <a:r>
              <a:rPr lang="en-US" sz="2000" dirty="0" smtClean="0"/>
              <a:t>CONFUSION MATRIX,ACCURACY,ERROR RATE,PRECISION,RECALL</a:t>
            </a:r>
            <a:endParaRPr lang="en-US" sz="2000" dirty="0"/>
          </a:p>
        </p:txBody>
      </p:sp>
      <p:sp>
        <p:nvSpPr>
          <p:cNvPr id="3" name="Text Placeholder 2"/>
          <p:cNvSpPr>
            <a:spLocks noGrp="1"/>
          </p:cNvSpPr>
          <p:nvPr>
            <p:ph type="body" idx="1"/>
          </p:nvPr>
        </p:nvSpPr>
        <p:spPr>
          <a:xfrm>
            <a:off x="0" y="385012"/>
            <a:ext cx="9144000" cy="4758488"/>
          </a:xfrm>
        </p:spPr>
        <p:txBody>
          <a:bodyPr/>
          <a:lstStyle/>
          <a:p>
            <a:pPr>
              <a:buFont typeface="Arial" pitchFamily="34" charset="0"/>
              <a:buChar char="•"/>
            </a:pPr>
            <a:r>
              <a:rPr lang="en-US" sz="1400" dirty="0" smtClean="0">
                <a:latin typeface="Calibri" pitchFamily="34" charset="0"/>
              </a:rPr>
              <a:t>In Confusion matrix is always need to understand what is  2 values – Actual value &amp; Predicted value </a:t>
            </a:r>
          </a:p>
          <a:p>
            <a:pPr>
              <a:buFont typeface="Arial" pitchFamily="34" charset="0"/>
              <a:buChar char="•"/>
            </a:pPr>
            <a:r>
              <a:rPr lang="en-US" sz="1400" dirty="0" smtClean="0">
                <a:latin typeface="Calibri" pitchFamily="34" charset="0"/>
              </a:rPr>
              <a:t>Actual means which is true since beginning &amp; after observation we will found some new prediction</a:t>
            </a:r>
          </a:p>
          <a:p>
            <a:pPr>
              <a:buFont typeface="Arial" pitchFamily="34" charset="0"/>
              <a:buChar char="•"/>
            </a:pPr>
            <a:r>
              <a:rPr lang="en-US" sz="1400" dirty="0" smtClean="0">
                <a:latin typeface="Calibri" pitchFamily="34" charset="0"/>
              </a:rPr>
              <a:t>What actual value it was but after research or observe what prediction value to compare  (e.g.  -   pt. went to doctor for the treatment for the actual disease lets say stomach pain . (A- PT. &amp; P-DOCTOR)</a:t>
            </a:r>
          </a:p>
          <a:p>
            <a:pPr>
              <a:buFont typeface="Arial" pitchFamily="34" charset="0"/>
              <a:buChar char="•"/>
            </a:pPr>
            <a:r>
              <a:rPr lang="en-US" sz="1400" dirty="0" smtClean="0">
                <a:latin typeface="Calibri" pitchFamily="34" charset="0"/>
              </a:rPr>
              <a:t>Pt. saying No fever but doc also checked and predicted as no fever that is called as TRUE NEGATIVE (TN)</a:t>
            </a:r>
          </a:p>
          <a:p>
            <a:pPr>
              <a:buFont typeface="Arial" pitchFamily="34" charset="0"/>
              <a:buChar char="•"/>
            </a:pPr>
            <a:r>
              <a:rPr lang="en-US" sz="1400" dirty="0" smtClean="0">
                <a:latin typeface="Calibri" pitchFamily="34" charset="0"/>
              </a:rPr>
              <a:t>Pt. saying Fever but doc checked and predicted No fever that is called as False NEGATIVE (FN)</a:t>
            </a:r>
          </a:p>
          <a:p>
            <a:pPr>
              <a:buFont typeface="Arial" pitchFamily="34" charset="0"/>
              <a:buChar char="•"/>
            </a:pPr>
            <a:r>
              <a:rPr lang="en-US" sz="1400" dirty="0" smtClean="0">
                <a:latin typeface="Calibri" pitchFamily="34" charset="0"/>
              </a:rPr>
              <a:t>Pt. saying NO fever but doc saying you have fever then FALSE POSITIVE (FP)</a:t>
            </a:r>
          </a:p>
          <a:p>
            <a:pPr>
              <a:buFont typeface="Arial" pitchFamily="34" charset="0"/>
              <a:buChar char="•"/>
            </a:pPr>
            <a:r>
              <a:rPr lang="en-US" sz="1400" dirty="0" smtClean="0">
                <a:latin typeface="Calibri" pitchFamily="34" charset="0"/>
              </a:rPr>
              <a:t>Pt. saying Fever but doc also predicted that he is fever pt. then that is called TRUE POSITIVE (TP)</a:t>
            </a:r>
          </a:p>
          <a:p>
            <a:pPr>
              <a:buFont typeface="Arial" pitchFamily="34" charset="0"/>
              <a:buChar char="•"/>
            </a:pPr>
            <a:r>
              <a:rPr lang="en-US" sz="1400" dirty="0" smtClean="0">
                <a:latin typeface="Calibri" pitchFamily="34" charset="0"/>
              </a:rPr>
              <a:t>FP is called as TYPE-1 error  &amp; FN is called as TYPE-2 error</a:t>
            </a:r>
          </a:p>
          <a:p>
            <a:pPr>
              <a:buFont typeface="Arial" pitchFamily="34" charset="0"/>
              <a:buChar char="•"/>
            </a:pPr>
            <a:r>
              <a:rPr lang="en-US" sz="1400" dirty="0" smtClean="0">
                <a:latin typeface="Calibri" pitchFamily="34" charset="0"/>
              </a:rPr>
              <a:t>E.g. I have 165 sample where as – 60 samples are actually  no disease &amp; 105 sample are actually disease</a:t>
            </a:r>
          </a:p>
          <a:p>
            <a:pPr>
              <a:buFont typeface="Arial" pitchFamily="34" charset="0"/>
              <a:buChar char="•"/>
            </a:pPr>
            <a:r>
              <a:rPr lang="en-US" sz="1400" dirty="0" smtClean="0">
                <a:latin typeface="Calibri" pitchFamily="34" charset="0"/>
              </a:rPr>
              <a:t>55 sample are predicted no and 110 sample are predicted yes</a:t>
            </a:r>
          </a:p>
          <a:p>
            <a:pPr>
              <a:buFont typeface="Arial" pitchFamily="34" charset="0"/>
              <a:buChar char="•"/>
            </a:pPr>
            <a:r>
              <a:rPr lang="en-US" sz="1400" dirty="0" smtClean="0">
                <a:latin typeface="Calibri" pitchFamily="34" charset="0"/>
              </a:rPr>
              <a:t>Accuracy calculation – (TP + TN / TOTAL) /////////  ERROR RATE = (1- ACCURACY) OR (FP+FN/TOT)</a:t>
            </a:r>
          </a:p>
          <a:p>
            <a:pPr>
              <a:buFont typeface="Arial" pitchFamily="34" charset="0"/>
              <a:buChar char="•"/>
            </a:pPr>
            <a:r>
              <a:rPr lang="en-US" sz="1400" dirty="0" smtClean="0">
                <a:latin typeface="Calibri" pitchFamily="34" charset="0"/>
              </a:rPr>
              <a:t>Precession &amp; Recall for both numerator TP must be same but only denometer would change</a:t>
            </a:r>
          </a:p>
          <a:p>
            <a:pPr>
              <a:buFont typeface="Arial" pitchFamily="34" charset="0"/>
              <a:buChar char="•"/>
            </a:pPr>
            <a:r>
              <a:rPr lang="en-US" sz="1400" dirty="0" smtClean="0">
                <a:latin typeface="Calibri" pitchFamily="34" charset="0"/>
              </a:rPr>
              <a:t>Precision -  TP/predicted yes &amp; recall – TP /Actual yes</a:t>
            </a:r>
          </a:p>
          <a:p>
            <a:pPr>
              <a:buFont typeface="Arial" pitchFamily="34" charset="0"/>
              <a:buChar char="•"/>
            </a:pPr>
            <a:r>
              <a:rPr lang="en-US" sz="1400" dirty="0" smtClean="0">
                <a:latin typeface="Calibri" pitchFamily="34" charset="0"/>
              </a:rPr>
              <a:t>If you go for F2F round u might they will tell you to calculate precision and recall </a:t>
            </a:r>
          </a:p>
          <a:p>
            <a:pPr>
              <a:buFont typeface="Arial" pitchFamily="34" charset="0"/>
              <a:buChar char="•"/>
            </a:pPr>
            <a:r>
              <a:rPr lang="en-US" sz="1400" dirty="0" smtClean="0">
                <a:latin typeface="Calibri" pitchFamily="34" charset="0"/>
              </a:rPr>
              <a:t>I explained you in detail about what is TP,TN,FP,FN</a:t>
            </a:r>
          </a:p>
          <a:p>
            <a:pPr>
              <a:buFont typeface="Arial" pitchFamily="34" charset="0"/>
              <a:buChar char="•"/>
            </a:pPr>
            <a:endParaRPr lang="en-US" sz="1400" dirty="0" smtClean="0">
              <a:latin typeface="Calibri" pitchFamily="34" charset="0"/>
            </a:endParaRPr>
          </a:p>
          <a:p>
            <a:pPr>
              <a:buFont typeface="Arial" pitchFamily="34" charset="0"/>
              <a:buChar char="•"/>
            </a:pPr>
            <a:endParaRPr lang="en-US" sz="1400" dirty="0" smtClean="0">
              <a:latin typeface="Calibri" pitchFamily="34" charset="0"/>
            </a:endParaRPr>
          </a:p>
          <a:p>
            <a:pPr>
              <a:buFont typeface="Arial" pitchFamily="34" charset="0"/>
              <a:buChar char="•"/>
            </a:pPr>
            <a:endParaRPr lang="en-US" sz="1400" dirty="0" smtClean="0">
              <a:latin typeface="Calibri" pitchFamily="34" charset="0"/>
            </a:endParaRPr>
          </a:p>
          <a:p>
            <a:pPr>
              <a:buFont typeface="Arial" pitchFamily="34" charset="0"/>
              <a:buChar char="•"/>
            </a:pPr>
            <a:endParaRPr lang="en-US" sz="1400" dirty="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
            <a:ext cx="8520600" cy="449178"/>
          </a:xfrm>
        </p:spPr>
        <p:txBody>
          <a:bodyPr/>
          <a:lstStyle/>
          <a:p>
            <a:pPr algn="ctr"/>
            <a:r>
              <a:rPr lang="en-US" sz="2400" dirty="0" smtClean="0"/>
              <a:t>CURSE OF DIMENSIONALITY</a:t>
            </a:r>
            <a:endParaRPr lang="en-US" sz="2400" dirty="0"/>
          </a:p>
        </p:txBody>
      </p:sp>
      <p:sp>
        <p:nvSpPr>
          <p:cNvPr id="3" name="Text Placeholder 2"/>
          <p:cNvSpPr>
            <a:spLocks noGrp="1"/>
          </p:cNvSpPr>
          <p:nvPr>
            <p:ph type="body" idx="1"/>
          </p:nvPr>
        </p:nvSpPr>
        <p:spPr>
          <a:xfrm>
            <a:off x="0" y="497307"/>
            <a:ext cx="9144000" cy="4646194"/>
          </a:xfrm>
        </p:spPr>
        <p:txBody>
          <a:bodyPr/>
          <a:lstStyle/>
          <a:p>
            <a:r>
              <a:rPr lang="en-US" sz="1200" dirty="0" smtClean="0">
                <a:latin typeface="Calibri" pitchFamily="34" charset="0"/>
              </a:rPr>
              <a:t>What is dimension let us discuss first. In a give dataset whatever the features or attributes that is nothing but dimensions</a:t>
            </a:r>
          </a:p>
          <a:p>
            <a:r>
              <a:rPr lang="en-US" sz="1200" dirty="0" smtClean="0">
                <a:latin typeface="Calibri" pitchFamily="34" charset="0"/>
              </a:rPr>
              <a:t>Example I have to generate a model  how the model will create when you give your dataset to training phase the output will generate that is called as model e.x – I created different model – m1,m2,m3,m4,m5,m6,m7</a:t>
            </a:r>
          </a:p>
          <a:p>
            <a:r>
              <a:rPr lang="en-US" sz="1200" dirty="0" smtClean="0">
                <a:latin typeface="Calibri" pitchFamily="34" charset="0"/>
              </a:rPr>
              <a:t>To generate model how many features or no. of attributes or no. of dimension  given a dataset but feature would be different from model to model, m1 I gave only 2 feature, m2 – 4 feature, m3-8 features, m4-10 feature,m5-12,m6-100,m7-1000 features I assigned</a:t>
            </a:r>
          </a:p>
          <a:p>
            <a:r>
              <a:rPr lang="en-US" sz="1200" dirty="0" smtClean="0">
                <a:latin typeface="Calibri" pitchFamily="34" charset="0"/>
              </a:rPr>
              <a:t>If you compare from m1 to m7 then slowly  features are increasing that what is the different between generate model and no. of features given what is the relation between these two – if you given more dimensions then your model will more accuracy with more data. in this example m1 is less accurate with m2 , m2 is &lt; accurate m3 so on.</a:t>
            </a:r>
          </a:p>
          <a:p>
            <a:r>
              <a:rPr lang="en-US" sz="1200" dirty="0" smtClean="0">
                <a:latin typeface="Calibri" pitchFamily="34" charset="0"/>
              </a:rPr>
              <a:t>If I give more features that means if I add 0 and create a model m8,m9 with adding 0 then do you think I will get more accuracy NO and this is not true but this is true until certain threshold limit, </a:t>
            </a:r>
          </a:p>
          <a:p>
            <a:r>
              <a:rPr lang="en-US" sz="1200" dirty="0" smtClean="0">
                <a:latin typeface="Calibri" pitchFamily="34" charset="0"/>
              </a:rPr>
              <a:t>Let me set the threshold limit till 12 attributes (m5) because this model m5 I found as less accurate compare to other</a:t>
            </a:r>
          </a:p>
          <a:p>
            <a:r>
              <a:rPr lang="en-US" sz="1200" dirty="0" smtClean="0">
                <a:latin typeface="Calibri" pitchFamily="34" charset="0"/>
              </a:rPr>
              <a:t>M5 have error rate is very less, compare to other m4,m3,m1 &amp; if I attribute 13 still I found the more error rate</a:t>
            </a:r>
          </a:p>
          <a:p>
            <a:r>
              <a:rPr lang="en-US" sz="1200" dirty="0" smtClean="0">
                <a:latin typeface="Calibri" pitchFamily="34" charset="0"/>
              </a:rPr>
              <a:t>Real time example –I create a model I assign the features to identify a ball – sphera, not eatable, play, Red.. Ball should be sphere shape, should not eatable, can play with the ball, if the colour is red then only consider a ball</a:t>
            </a:r>
          </a:p>
          <a:p>
            <a:r>
              <a:rPr lang="en-US" sz="1200" dirty="0" smtClean="0">
                <a:latin typeface="Calibri" pitchFamily="34" charset="0"/>
              </a:rPr>
              <a:t>Instead of ball I gave orange as on object infront of model-  this is not ball as per orange is eatable so model predict the this is not a ball</a:t>
            </a:r>
          </a:p>
          <a:p>
            <a:r>
              <a:rPr lang="en-US" sz="1200" dirty="0" smtClean="0">
                <a:latin typeface="Calibri" pitchFamily="34" charset="0"/>
              </a:rPr>
              <a:t>2</a:t>
            </a:r>
            <a:r>
              <a:rPr lang="en-US" sz="1200" baseline="30000" dirty="0" smtClean="0">
                <a:latin typeface="Calibri" pitchFamily="34" charset="0"/>
              </a:rPr>
              <a:t>nd</a:t>
            </a:r>
            <a:r>
              <a:rPr lang="en-US" sz="1200" dirty="0" smtClean="0">
                <a:latin typeface="Calibri" pitchFamily="34" charset="0"/>
              </a:rPr>
              <a:t> example I gave ball is an object – but I select white ball then again model predict that not a ball even though it’s a ball , in this criteria red is irrelavant feature, colour whatever it maybe red is not required because of this feature model confused to identify the ball and also accuracy reduced and high error rate . If real time senario if your model predict instead of x member y member predicts then company would loss &amp; red color would by my thrashold this is called to be curse of dimensionality</a:t>
            </a:r>
          </a:p>
          <a:p>
            <a:r>
              <a:rPr lang="en-US" sz="1200" dirty="0" smtClean="0">
                <a:latin typeface="Calibri" pitchFamily="34" charset="0"/>
              </a:rPr>
              <a:t>Because model will confuse with more attributes so you need to assign a correct features to build the model</a:t>
            </a:r>
          </a:p>
          <a:p>
            <a:endParaRPr lang="en-US" sz="1400" dirty="0" smtClean="0">
              <a:latin typeface="Calibri"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29664</TotalTime>
  <Words>10550</Words>
  <Application>Microsoft Office PowerPoint</Application>
  <PresentationFormat>On-screen Show (16:9)</PresentationFormat>
  <Paragraphs>492</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MACHINE LEARNING</vt:lpstr>
      <vt:lpstr>TRAINING &amp; TESTING PHASE</vt:lpstr>
      <vt:lpstr>OVERFITTING &amp; UNDERFITTING</vt:lpstr>
      <vt:lpstr>MULTICLASS CLASSIFICATION</vt:lpstr>
      <vt:lpstr>PCA TECHNIQUE</vt:lpstr>
      <vt:lpstr>FEATURE SELECTION TECHNIQUE</vt:lpstr>
      <vt:lpstr>REGRESSION ANALYSIS</vt:lpstr>
      <vt:lpstr>CONFUSION MATRIX,ACCURACY,ERROR RATE,PRECISION,RECALL</vt:lpstr>
      <vt:lpstr>CURSE OF DIMENSIONALITY</vt:lpstr>
      <vt:lpstr>MANAGING MISSING FEATURES</vt:lpstr>
      <vt:lpstr>MANAGING CATEGORICAL DATA</vt:lpstr>
      <vt:lpstr>LINEAR REGRESSION</vt:lpstr>
      <vt:lpstr>POLYNOMIAL REGRESSION</vt:lpstr>
      <vt:lpstr>REGULARIZATION TECHNIQUE - RIDGE REGRESSION</vt:lpstr>
      <vt:lpstr>LASSO REGRESSION &amp; ELASTICNET REGRESSION</vt:lpstr>
      <vt:lpstr>CONDITIONAL PROBABILITY</vt:lpstr>
      <vt:lpstr>BAYE’S THEOREM</vt:lpstr>
      <vt:lpstr>NAIVE BAYES CLASSIFIER ALGORITHM</vt:lpstr>
      <vt:lpstr>BACK PROPAGATION ALGORITHM/BACK PROPAGATION OF ERROR-PART1</vt:lpstr>
      <vt:lpstr>BACK PROPAGATION ALGORITHM/BACK PROPAGATION OF ERROR-PART2</vt:lpstr>
      <vt:lpstr>NAIVE BAYES VARIANTS</vt:lpstr>
      <vt:lpstr>SUPPORT VECTOR MACHINE (SVM) – PART 1</vt:lpstr>
      <vt:lpstr>SVM(SUPPORT VECTOR MACHINE)- PART2</vt:lpstr>
      <vt:lpstr>NON-LINEAR SVM &amp; KERNAL FUNCTION</vt:lpstr>
      <vt:lpstr>DECISSION TREE ALGORITHM</vt:lpstr>
      <vt:lpstr>ENSAMBLE LEARNING</vt:lpstr>
      <vt:lpstr>ENSAMBLED METHOD – (BAGGING METHOD)</vt:lpstr>
      <vt:lpstr>ENSAMBLE METHOD – BOOSTING TECHNIQUE</vt:lpstr>
      <vt:lpstr>ENSAMBLE METHOD – VOTING CLASSIFIER</vt:lpstr>
      <vt:lpstr>RANDOM FOREST</vt:lpstr>
      <vt:lpstr>DBSCAN( DENSITY BASED SPECIAL CLUSTERING OF APPLICATION WITH NOISE</vt:lpstr>
      <vt:lpstr>K-MEANS  CLUSTERING ALGORITHM</vt:lpstr>
      <vt:lpstr>HIERARCHICAL CLUSTERING</vt:lpstr>
      <vt:lpstr>AGGLOMERATIVE (SINGLE &amp; COMPLEX LINKAGE)</vt:lpstr>
      <vt:lpstr>RECOMMENDATION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kodi prakash senapati</cp:lastModifiedBy>
  <cp:revision>397</cp:revision>
  <dcterms:modified xsi:type="dcterms:W3CDTF">2020-05-22T18:22:22Z</dcterms:modified>
</cp:coreProperties>
</file>