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6" r:id="rId8"/>
    <p:sldId id="267" r:id="rId9"/>
    <p:sldId id="268" r:id="rId10"/>
    <p:sldId id="846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F0BA-502D-0A90-15D2-DEF0D1AF2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FA6E-36E1-713F-5714-927C0F446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DC7BE-DFB0-1B66-FED7-CA410D30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4841-52CC-5F92-5880-D100227C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B1DDE-4903-F8BC-1B4C-BBBAE086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20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AA8B-C0D4-1FA2-6AC6-27F3C7A4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92844-92F3-74FE-85BD-D89377633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1DD30-B9F7-ABCA-BFEB-ADC15F0A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78203-1761-6533-6BCC-FD9EDA46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63FD9-5E30-45CF-3340-7925CFF8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7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0AF5B-B3BD-2BD3-0BE6-1B6881836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36D0D-2D10-BE07-8AD1-22529D9E5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D4811-975D-1687-B527-928A54E3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51801-0479-DAC5-C8A9-66459C53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228A8-7602-87FC-58BB-50546A22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9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CA5A-396B-D548-7F81-16E0E99F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3116-A7D0-9218-DBE3-985ADF077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A1CF8-A378-4D20-7B71-69C80920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F8F2-447E-CA1A-F372-53E322A9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667C2-F224-55AE-922A-7F61BDCC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C331-C13E-53E6-511B-754B8586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E0AA4-2BF9-5125-08C9-8563C5340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5DA1C-BEE6-7351-C799-37FA50F3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28A7-5D9F-90D4-D724-9A3C2C1F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CFA49-6202-7670-C480-CE1953ED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87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98CE-AD6A-ADD0-97EA-BA97DDA2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AB39-E39A-A26E-3290-9C8CAC184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7B-731E-590B-9B05-2419309B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250C9-CF35-E7FF-85F1-599A7C5F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0F859-DF20-1958-1889-5976FD7E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70845-C3C5-F40B-D5D3-33ECD0D9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15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15AC-FCE9-6263-697C-139E6724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18CEF-6F22-62C6-EDFE-AA6702C0C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4C5FD-6287-88B8-4088-C8F7103A0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4DE79-B207-F481-31C3-C47CCE103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70FEC-EEA9-DCA2-C34C-DDB05487F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E18FF-9C33-8D79-75BF-A60D9C82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5BFA7-F65A-4093-911F-77FB5D2A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372B2-C434-3DA7-D217-6ED59A01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55CF-8852-60D3-DFB9-7F328202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8521E-E8F3-15C3-4025-40A17590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4F3E0-6AFD-F677-08BF-E19471DF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DCE37-9219-49BA-5767-6FAD639D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03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DCFE8-7639-997B-0B4E-F41424B8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CC853-32C1-58F0-2930-8A41DB70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D08AB-9BAA-E392-3AF4-282F44C6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27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10B8-9774-F66D-CC28-F3023866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F93B-5F18-D4D8-E11A-01BA0DFF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5D1B3-683A-68AC-4CB3-FE3A5A195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0DD93-6BA0-BF57-E3AB-2F546CAD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D7853-FC33-0662-289D-3C2B17C1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12194-AFAA-FF29-2A23-B381D4C2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56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8A7A-1999-CE5A-E697-3941E96F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EA0CD-87E4-007B-238E-3249B7308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FCC76-6056-A164-454D-24FF628C5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B793-1356-763C-7ECE-AF851FF1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7F848-05D4-D07D-BC19-D0CDE725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1BBEA-61D1-414A-9CE0-C7057BD7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880D-2EAC-C4FD-C329-C9A5C00E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9E8A1-A214-D632-5119-269E56A4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2E98-ABBF-C1D3-9194-78C10C81E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97950-2ED6-3568-AF7D-F1F8FCF12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35340-9952-0AD6-3D05-D48915309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98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Bp1XyvMvedg&amp;t=7086s" TargetMode="External"/><Relationship Id="rId13" Type="http://schemas.openxmlformats.org/officeDocument/2006/relationships/hyperlink" Target="https://www.youtube.com/watch?v=2n-RIgSNnwQ&amp;t=8628s" TargetMode="External"/><Relationship Id="rId3" Type="http://schemas.openxmlformats.org/officeDocument/2006/relationships/hyperlink" Target="https://www.youtube.com/watch?v=Xp1MnygECUs" TargetMode="External"/><Relationship Id="rId7" Type="http://schemas.openxmlformats.org/officeDocument/2006/relationships/hyperlink" Target="https://www.youtube.com/watch?v=eDN6fAWLNNE&amp;t=5425s" TargetMode="External"/><Relationship Id="rId12" Type="http://schemas.openxmlformats.org/officeDocument/2006/relationships/hyperlink" Target="https://www.youtube.com/watch?v=LR2r3QR_SD8&amp;t=8273s" TargetMode="External"/><Relationship Id="rId2" Type="http://schemas.openxmlformats.org/officeDocument/2006/relationships/hyperlink" Target="https://www.youtube.com/watch?v=SDStCnlITT8" TargetMode="External"/><Relationship Id="rId16" Type="http://schemas.openxmlformats.org/officeDocument/2006/relationships/hyperlink" Target="https://www.youtube.com/watch?v=cFYyQn5Moh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BDrXdvNh19Q&amp;t=5684s" TargetMode="External"/><Relationship Id="rId11" Type="http://schemas.openxmlformats.org/officeDocument/2006/relationships/hyperlink" Target="https://www.youtube.com/watch?v=0gqlrw-6I0s" TargetMode="External"/><Relationship Id="rId5" Type="http://schemas.openxmlformats.org/officeDocument/2006/relationships/hyperlink" Target="https://www.youtube.com/watch?v=MAkXifYHnuw&amp;t=1320s" TargetMode="External"/><Relationship Id="rId15" Type="http://schemas.openxmlformats.org/officeDocument/2006/relationships/hyperlink" Target="https://www.youtube.com/watch?v=ai-v9KNUZ1Q&amp;t=6088s" TargetMode="External"/><Relationship Id="rId10" Type="http://schemas.openxmlformats.org/officeDocument/2006/relationships/hyperlink" Target="https://www.youtube.com/watch?v=8nWjvn8ZKtU&amp;t=7553s" TargetMode="External"/><Relationship Id="rId4" Type="http://schemas.openxmlformats.org/officeDocument/2006/relationships/hyperlink" Target="https://www.youtube.com/watch?v=v0w9LXXrsys" TargetMode="External"/><Relationship Id="rId9" Type="http://schemas.openxmlformats.org/officeDocument/2006/relationships/hyperlink" Target="https://www.youtube.com/watch?v=s-xhKH-e8ig&amp;t=5844s" TargetMode="External"/><Relationship Id="rId14" Type="http://schemas.openxmlformats.org/officeDocument/2006/relationships/hyperlink" Target="https://www.youtube.com/watch?v=HvqtHmeblvQ&amp;list=PLVlQHNRLflP81c99eg7UhkVZxwPvhTddM&amp;index=3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_JF-dQQVQuI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s://youtu.be/0mkDESyaY0U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ZEsk_lMmt8s" TargetMode="External"/><Relationship Id="rId5" Type="http://schemas.openxmlformats.org/officeDocument/2006/relationships/hyperlink" Target="https://youtu.be/gStlVJp8T4Q" TargetMode="External"/><Relationship Id="rId10" Type="http://schemas.openxmlformats.org/officeDocument/2006/relationships/hyperlink" Target="https://youtu.be/Hd_y2kxIlNk" TargetMode="External"/><Relationship Id="rId4" Type="http://schemas.openxmlformats.org/officeDocument/2006/relationships/hyperlink" Target="https://youtu.be/fI13-OYNmcw" TargetMode="External"/><Relationship Id="rId9" Type="http://schemas.openxmlformats.org/officeDocument/2006/relationships/hyperlink" Target="https://youtu.be/jzMIbZmfgA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89E49-1FA6-276F-E8EC-89AC07A0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42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C020-124A-9E56-04DB-8411A0F9F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5806"/>
            <a:ext cx="12192000" cy="688259"/>
          </a:xfrm>
        </p:spPr>
        <p:txBody>
          <a:bodyPr>
            <a:normAutofit fontScale="90000"/>
          </a:bodyPr>
          <a:lstStyle/>
          <a:p>
            <a:r>
              <a:rPr lang="en-IN" dirty="0">
                <a:highlight>
                  <a:srgbClr val="00FF00"/>
                </a:highlight>
              </a:rPr>
              <a:t>Previous workshop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4D09C-18BA-E5D1-BAF0-542DEB0CA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34065"/>
            <a:ext cx="12192000" cy="5923935"/>
          </a:xfrm>
        </p:spPr>
        <p:txBody>
          <a:bodyPr>
            <a:noAutofit/>
          </a:bodyPr>
          <a:lstStyle/>
          <a:p>
            <a:pPr lvl="0" indent="-3240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ChatGPT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https://www.youtube.com/watch?v=SDStCnlITT8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Generative AI Workshop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https://www.youtube.com/watch?v=Xp1MnygECUs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LARGE LANGUAGE MODEL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https://www.youtube.com/watch?v=v0w9LXXrsys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 AI with </a:t>
            </a:r>
            <a:r>
              <a:rPr lang="en-IN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Langchain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OpenAI &amp; </a:t>
            </a:r>
            <a:r>
              <a:rPr lang="en-IN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LLMops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https://www.youtube.com/watch?v=MAkXifYHnuw&amp;t=1320s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Google Generative AI | Gemini AI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https://www.youtube.com/watch?v=BDrXdvNh19Q&amp;t=5684s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LLM Model Using Lama 3,Hugging Face &amp; </a:t>
            </a:r>
            <a:r>
              <a:rPr lang="en-IN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Ollama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https://www.youtube.com/watch?v=eDN6fAWLNNE&amp;t=5425s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GEMMA-9B Integration with GROQ, HUGGINGFACE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youtube.com/</a:t>
            </a:r>
            <a:r>
              <a:rPr lang="en-IN" sz="1800" b="1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watch?v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=Bp1XyvMvedg&amp;t=7086s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NLP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9"/>
              </a:rPr>
              <a:t>https://www.youtube.com/watch?v=s-xhKH-e8ig&amp;t=5844s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RAG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0"/>
              </a:rPr>
              <a:t>https://www.youtube.com/watch?v=8nWjvn8ZKtU&amp;t=7553s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AGENTIC AI_PART-1 ||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CREW AI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1"/>
              </a:rPr>
              <a:t>https://www.youtube.com/watch?v=0gqlrw-6I0s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indent="-32400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STABLE DIFFUSION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2"/>
              </a:rPr>
              <a:t>https://www.youtube.com/watch?v=LR2r3QR_SD8&amp;t=8273s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-32400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prompt engineer(part-1)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3"/>
              </a:rPr>
              <a:t>https://www.youtube.com/watch?v=2n-RIgSNnwQ&amp;t=8628s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-32400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prompt engineer(part-2)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4"/>
              </a:rPr>
              <a:t>https://www.youtube.com/watch?v=HvqtHmeblvQ&amp;list=PLVlQHNRLflP81c99eg7UhkVZxwPvhTddM&amp;index=39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24000" algn="l">
              <a:lnSpc>
                <a:spcPct val="100000"/>
              </a:lnSpc>
              <a:buFont typeface="+mj-lt"/>
              <a:buAutoNum type="arabicPeriod"/>
            </a:pPr>
            <a:r>
              <a:rPr lang="en-IN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Deepseek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5"/>
              </a:rPr>
              <a:t>https://www.youtube.com/watch?v=ai-v9KNUZ1Q&amp;t=6088s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24000" algn="l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AGENTIC AI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6"/>
              </a:rPr>
              <a:t>https://www.youtube.com/watch?v=cFYyQn5Mohc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24000" algn="l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Eda_LLM</a:t>
            </a:r>
            <a:r>
              <a:rPr lang="en-IN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(mistral, </a:t>
            </a:r>
            <a:r>
              <a:rPr lang="en-IN" sz="18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ollama</a:t>
            </a:r>
            <a:r>
              <a:rPr lang="en-IN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Gradio</a:t>
            </a:r>
            <a:r>
              <a:rPr lang="en-IN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IN" sz="1800" b="1" kern="100" dirty="0">
                <a:latin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1800" b="1" u="sng" kern="100" dirty="0">
                <a:solidFill>
                  <a:srgbClr val="46788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https://www.youtube.com/watch?v=NM8XwKw-d7k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42900" algn="l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42900" algn="l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99905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white rectangular frame with white text&#10;&#10;Description automatically generated">
            <a:extLst>
              <a:ext uri="{FF2B5EF4-FFF2-40B4-BE49-F238E27FC236}">
                <a16:creationId xmlns:a16="http://schemas.microsoft.com/office/drawing/2014/main" id="{6B117133-B610-A6B8-1A70-49469B5B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09" r="-1" b="18749"/>
          <a:stretch/>
        </p:blipFill>
        <p:spPr>
          <a:xfrm>
            <a:off x="457202" y="804920"/>
            <a:ext cx="5426764" cy="1938797"/>
          </a:xfrm>
          <a:prstGeom prst="rect">
            <a:avLst/>
          </a:prstGeom>
        </p:spPr>
      </p:pic>
      <p:pic>
        <p:nvPicPr>
          <p:cNvPr id="3" name="Picture 2" descr="A black cube with a white and black symbol on it&#10;&#10;Description automatically generated">
            <a:extLst>
              <a:ext uri="{FF2B5EF4-FFF2-40B4-BE49-F238E27FC236}">
                <a16:creationId xmlns:a16="http://schemas.microsoft.com/office/drawing/2014/main" id="{932BDA41-DB71-5883-D530-66B7AA3F9A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57" r="2" b="1892"/>
          <a:stretch/>
        </p:blipFill>
        <p:spPr>
          <a:xfrm>
            <a:off x="457201" y="4041458"/>
            <a:ext cx="5426764" cy="1939836"/>
          </a:xfrm>
          <a:prstGeom prst="rect">
            <a:avLst/>
          </a:prstGeom>
        </p:spPr>
      </p:pic>
      <p:pic>
        <p:nvPicPr>
          <p:cNvPr id="7" name="Picture 6" descr="A qr code with a logo&#10;&#10;AI-generated content may be incorrect.">
            <a:extLst>
              <a:ext uri="{FF2B5EF4-FFF2-40B4-BE49-F238E27FC236}">
                <a16:creationId xmlns:a16="http://schemas.microsoft.com/office/drawing/2014/main" id="{6057EDF7-DB1D-F4EF-99E7-7AA1B5325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21" y="228600"/>
            <a:ext cx="6007790" cy="63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1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456D93-4EBC-767E-AFC3-D700BC4F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0181" y="270751"/>
            <a:ext cx="3221730" cy="89800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bg1"/>
                </a:solidFill>
                <a:highlight>
                  <a:srgbClr val="000080"/>
                </a:highlight>
                <a:latin typeface="+mj-lt"/>
                <a:ea typeface="+mj-ea"/>
                <a:cs typeface="+mj-cs"/>
              </a:rPr>
              <a:t>AGENDA </a:t>
            </a:r>
            <a:r>
              <a:rPr lang="en-US" sz="4800" kern="1200" dirty="0">
                <a:solidFill>
                  <a:schemeClr val="bg1"/>
                </a:solidFill>
                <a:highlight>
                  <a:srgbClr val="000080"/>
                </a:highlight>
                <a:latin typeface="+mj-lt"/>
                <a:ea typeface="+mj-ea"/>
                <a:cs typeface="+mj-cs"/>
                <a:sym typeface="Wingdings" panose="05000000000000000000" pitchFamily="2" charset="2"/>
              </a:rPr>
              <a:t></a:t>
            </a:r>
            <a:endParaRPr lang="en-US" sz="4800" kern="1200" dirty="0">
              <a:solidFill>
                <a:schemeClr val="bg1"/>
              </a:solidFill>
              <a:highlight>
                <a:srgbClr val="00008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B39E-5013-2748-3189-3066354B5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97712"/>
            <a:ext cx="12093677" cy="5726649"/>
          </a:xfrm>
          <a:noFill/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1- My Introduction </a:t>
            </a:r>
            <a:r>
              <a:rPr lang="en-US" sz="4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</a:p>
          <a:p>
            <a:pPr algn="l"/>
            <a:r>
              <a:rPr lang="en-US" sz="3200" u="sng" dirty="0">
                <a:solidFill>
                  <a:schemeClr val="bg1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https://www.linkedin.com/in/kodi-prakash-senapati-a95a60182/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sym typeface="Wingdings" panose="05000000000000000000" pitchFamily="2" charset="2"/>
              </a:rPr>
              <a:t>2- Introduction to EDA </a:t>
            </a:r>
          </a:p>
          <a:p>
            <a:pPr algn="l"/>
            <a:r>
              <a:rPr lang="en-US" sz="3000" u="sng" dirty="0">
                <a:solidFill>
                  <a:schemeClr val="bg1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youtube.com/watch?v=tTT7XJO30cM&amp;t=7557s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sym typeface="Wingdings" panose="05000000000000000000" pitchFamily="2" charset="2"/>
              </a:rPr>
              <a:t>3- Introduce to LLM Model </a:t>
            </a:r>
          </a:p>
          <a:p>
            <a:pPr algn="l"/>
            <a:r>
              <a:rPr lang="en-US" sz="3500" u="sng" dirty="0">
                <a:solidFill>
                  <a:schemeClr val="bg1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youtube.com/watch?v=v0w9LXXrsys&amp;t=5404s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sym typeface="Wingdings" panose="05000000000000000000" pitchFamily="2" charset="2"/>
              </a:rPr>
              <a:t>4- End-End Project  </a:t>
            </a:r>
          </a:p>
          <a:p>
            <a:pPr algn="l"/>
            <a:r>
              <a:rPr lang="en-US" sz="3500" dirty="0" err="1">
                <a:solidFill>
                  <a:schemeClr val="bg1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Ollama</a:t>
            </a:r>
            <a:r>
              <a:rPr lang="en-US" sz="3500" dirty="0">
                <a:solidFill>
                  <a:schemeClr val="bg1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, Mistral, </a:t>
            </a:r>
            <a:r>
              <a:rPr lang="en-US" sz="3500" dirty="0" err="1">
                <a:solidFill>
                  <a:schemeClr val="bg1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Gradio</a:t>
            </a:r>
            <a:r>
              <a:rPr lang="en-US" sz="3500" dirty="0">
                <a:solidFill>
                  <a:schemeClr val="bg1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 UI 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sym typeface="Wingdings" panose="05000000000000000000" pitchFamily="2" charset="2"/>
              </a:rPr>
              <a:t>5- Gen AI, Agentic AI, FSDS New Batch Schedule</a:t>
            </a:r>
          </a:p>
          <a:p>
            <a:pPr algn="l"/>
            <a:r>
              <a:rPr lang="en-US" sz="3300" dirty="0">
                <a:solidFill>
                  <a:schemeClr val="bg1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Meeting Id:  2519 342 3910 &amp; Password: 112233 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sym typeface="Wingdings" panose="05000000000000000000" pitchFamily="2" charset="2"/>
              </a:rPr>
              <a:t>6- Existing Workshop Link</a:t>
            </a:r>
          </a:p>
        </p:txBody>
      </p:sp>
    </p:spTree>
    <p:extLst>
      <p:ext uri="{BB962C8B-B14F-4D97-AF65-F5344CB8AC3E}">
        <p14:creationId xmlns:p14="http://schemas.microsoft.com/office/powerpoint/2010/main" val="127970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D19389-8094-25DA-6770-09495C234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881A8-4A6B-700E-8EE1-A19B7286B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029" y="769615"/>
            <a:ext cx="9144000" cy="1048299"/>
          </a:xfrm>
        </p:spPr>
        <p:txBody>
          <a:bodyPr>
            <a:normAutofit/>
          </a:bodyPr>
          <a:lstStyle/>
          <a:p>
            <a:r>
              <a:rPr lang="en-IN" sz="6400" b="1" dirty="0">
                <a:solidFill>
                  <a:schemeClr val="accent2">
                    <a:lumMod val="75000"/>
                  </a:schemeClr>
                </a:solidFill>
              </a:rPr>
              <a:t>WHAT IS EDA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0B435-EF22-23D7-5CAE-8FEB0EC86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463" y="1907459"/>
            <a:ext cx="10999072" cy="3476565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dirty="0"/>
              <a:t>EDA (Exploratory Data Analysis) is the process of analyzing and visualizing a dataset to understand its characteristics before applying any machine learning models or statistical techniques.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dirty="0"/>
              <a:t> It helps identify patterns, relationships, missing values, and anomalies in the data.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IN" sz="3200" b="1" dirty="0">
                <a:solidFill>
                  <a:schemeClr val="accent5">
                    <a:lumMod val="75000"/>
                  </a:schemeClr>
                </a:solidFill>
              </a:rPr>
              <a:t>Python Libraries</a:t>
            </a:r>
            <a:r>
              <a:rPr lang="en-IN" sz="3200" dirty="0"/>
              <a:t>: Pandas, Matplotlib, Seaborn, </a:t>
            </a:r>
            <a:r>
              <a:rPr lang="en-IN" sz="3200" dirty="0" err="1"/>
              <a:t>Plotly</a:t>
            </a:r>
            <a:endParaRPr lang="en-IN" sz="32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0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E37197-3FC9-0918-E021-AD8A8959B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023-58E5-D94B-2915-E533F10A2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5597"/>
            <a:ext cx="7108723" cy="8754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Key Steps in EDA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CBCEA6-3078-485D-0915-C48968F6462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1356852"/>
            <a:ext cx="7270811" cy="55011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Understanding the Data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Load the dataset and check its structure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.head(), .info(), and .describe().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Handling Missing Values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Identify and treat missing values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</a:rPr>
              <a:t>isnull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().sum().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Checking Data Types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Ensure data types are appropriate for analysis.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Identifying Outliers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Use box plots to detect anomalies.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Visualizing Data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Use histograms, scatter plots, heatmaps, and pair plots to explore relationships.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Feature Correlation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Analyze how features are related using correlation matrices.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Feature Engineering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Create new meaningful features from existing ones. </a:t>
            </a:r>
          </a:p>
        </p:txBody>
      </p:sp>
      <p:pic>
        <p:nvPicPr>
          <p:cNvPr id="14" name="Picture 13" descr="Typebar ready to print a question mark">
            <a:extLst>
              <a:ext uri="{FF2B5EF4-FFF2-40B4-BE49-F238E27FC236}">
                <a16:creationId xmlns:a16="http://schemas.microsoft.com/office/drawing/2014/main" id="{8BC3BD88-FC99-CE43-2991-9B1DAA1A54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08" r="29493" b="-1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354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88C76C-5B55-450F-AE3B-6D50C5D4A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754" y="0"/>
            <a:ext cx="473178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40BA3-F77F-9DA5-3281-7D868DAC2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1441"/>
            <a:ext cx="4506686" cy="4342815"/>
          </a:xfrm>
        </p:spPr>
        <p:txBody>
          <a:bodyPr anchor="b">
            <a:noAutofit/>
          </a:bodyPr>
          <a:lstStyle/>
          <a:p>
            <a:r>
              <a:rPr lang="en-IN" sz="5400" b="1" dirty="0">
                <a:solidFill>
                  <a:srgbClr val="595959"/>
                </a:solidFill>
              </a:rPr>
              <a:t>LLM </a:t>
            </a:r>
            <a:br>
              <a:rPr lang="en-IN" sz="5400" b="1" dirty="0">
                <a:solidFill>
                  <a:srgbClr val="595959"/>
                </a:solidFill>
              </a:rPr>
            </a:br>
            <a:r>
              <a:rPr lang="en-IN" sz="5400" b="1" dirty="0">
                <a:solidFill>
                  <a:srgbClr val="595959"/>
                </a:solidFill>
              </a:rPr>
              <a:t>(LARGE LANGUAGE MODEL)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0762E0-82EE-284F-887F-AAEF79A9D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2842"/>
              </p:ext>
            </p:extLst>
          </p:nvPr>
        </p:nvGraphicFramePr>
        <p:xfrm>
          <a:off x="4731782" y="108857"/>
          <a:ext cx="7460218" cy="6624839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3419482">
                  <a:extLst>
                    <a:ext uri="{9D8B030D-6E8A-4147-A177-3AD203B41FA5}">
                      <a16:colId xmlns:a16="http://schemas.microsoft.com/office/drawing/2014/main" val="526649060"/>
                    </a:ext>
                  </a:extLst>
                </a:gridCol>
                <a:gridCol w="4040736">
                  <a:extLst>
                    <a:ext uri="{9D8B030D-6E8A-4147-A177-3AD203B41FA5}">
                      <a16:colId xmlns:a16="http://schemas.microsoft.com/office/drawing/2014/main" val="2305711887"/>
                    </a:ext>
                  </a:extLst>
                </a:gridCol>
              </a:tblGrid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  <a:highlight>
                            <a:srgbClr val="000080"/>
                          </a:highlight>
                        </a:rPr>
                        <a:t>Company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highlight>
                          <a:srgbClr val="00008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  <a:highlight>
                            <a:srgbClr val="000080"/>
                          </a:highlight>
                        </a:rPr>
                        <a:t>LLM Name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highlight>
                          <a:srgbClr val="00008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934622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OpenAI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GPT-4.5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962273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Anthropic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Claude 3.7 Sonnet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077593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Google DeepMind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Gemini 2.0 Pro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082792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Alibaba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Qwen 2.5-Max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118933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Deep Seek</a:t>
                      </a:r>
                      <a:endParaRPr lang="en-IN" sz="24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DeepSeek R1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006903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Meta AI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Llama 3.1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22024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Mistral AI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Mistral Large 2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055777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Mistral AI</a:t>
                      </a:r>
                      <a:endParaRPr lang="en-IN" sz="24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Mixtral 8x22B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70328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Nvidia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Nemotron-4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388371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Microsoft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Phi-3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110026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Cohere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Command R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36634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xAI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Grok-1</a:t>
                      </a:r>
                      <a:endParaRPr lang="en-IN" sz="24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95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13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E695A2-110E-3CF8-6B3E-AA59FF04E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5B81C-E06A-C6B9-1217-EE35E1F6E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570" y="2079170"/>
            <a:ext cx="2641600" cy="95794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Project </a:t>
            </a:r>
            <a:r>
              <a:rPr lang="en-US" sz="4400" b="1" kern="12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</a:t>
            </a:r>
            <a:endParaRPr lang="en-US" sz="4400" b="1" kern="1200" dirty="0">
              <a:solidFill>
                <a:schemeClr val="tx1"/>
              </a:solidFill>
              <a:highlight>
                <a:srgbClr val="FF0000"/>
              </a:highlight>
              <a:latin typeface="+mj-lt"/>
              <a:ea typeface="+mj-ea"/>
              <a:cs typeface="+mj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7A7A5BF-E9ED-5BC2-FE45-4F916F322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8114" y="185057"/>
            <a:ext cx="8773430" cy="6672943"/>
          </a:xfrm>
        </p:spPr>
        <p:txBody>
          <a:bodyPr vert="horz" lIns="91440" tIns="45720" rIns="91440" bIns="45720" rtlCol="0">
            <a:normAutofit/>
          </a:bodyPr>
          <a:lstStyle/>
          <a:p>
            <a:pPr marL="800100" indent="-571500" algn="l"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marL="800100" indent="-571500" algn="l"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Programming Language </a:t>
            </a: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 Python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Python Concept  Loops &amp; Function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IDE  Vs Code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Ollama</a:t>
            </a: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  Build LLM locally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LLM Model  Mistral AI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Frontend UI  </a:t>
            </a:r>
            <a:r>
              <a:rPr lang="en-US" sz="2800" dirty="0" err="1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Gradio</a:t>
            </a: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 UI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Dataset  Titanic Dataset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GitHub link </a:t>
            </a:r>
            <a:r>
              <a:rPr lang="en-US" sz="2800" u="sng" dirty="0">
                <a:solidFill>
                  <a:srgbClr val="FFFF00">
                    <a:alpha val="80000"/>
                  </a:srgbClr>
                </a:solidFill>
                <a:sym typeface="Wingdings" panose="05000000000000000000" pitchFamily="2" charset="2"/>
              </a:rPr>
              <a:t>https://github.com/kodigitaccount/EDA_INTEGRATION_LLM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alpha val="80000"/>
                </a:schemeClr>
              </a:solidFill>
              <a:sym typeface="Wingdings" panose="05000000000000000000" pitchFamily="2" charset="2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34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D49B08-8A39-970C-5354-51957FA9E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C8D55-4CC8-F14A-78AB-69A3B9739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"/>
            <a:ext cx="10515600" cy="77288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</a:rPr>
              <a:t>Ollama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6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14C7C-610C-733E-8218-545F2BDBF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3" y="1034143"/>
            <a:ext cx="11876314" cy="51428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 err="1"/>
              <a:t>Ollama</a:t>
            </a:r>
            <a:r>
              <a:rPr lang="en-US" sz="2200" dirty="0"/>
              <a:t> is a tool that lets you </a:t>
            </a:r>
            <a:r>
              <a:rPr lang="en-US" sz="2200" b="1" dirty="0"/>
              <a:t>run Large Language Models (LLMs) locally</a:t>
            </a:r>
            <a:r>
              <a:rPr lang="en-US" sz="2200" dirty="0"/>
              <a:t> on your computer.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It is designed for easy deployment and management of open-source LLMs like </a:t>
            </a:r>
            <a:r>
              <a:rPr lang="en-US" sz="2200" b="1" dirty="0"/>
              <a:t>Llama 2, Mistral, Gemma, </a:t>
            </a:r>
            <a:r>
              <a:rPr lang="en-US" sz="2200" b="1" dirty="0" err="1"/>
              <a:t>Deeseek</a:t>
            </a:r>
            <a:r>
              <a:rPr lang="en-US" sz="2200" b="1" dirty="0"/>
              <a:t> and more</a:t>
            </a:r>
            <a:r>
              <a:rPr lang="en-US" sz="2200" dirty="0"/>
              <a:t> without needing a cloud-based API.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highlight>
                <a:srgbClr val="000080"/>
              </a:highlight>
            </a:endParaRPr>
          </a:p>
          <a:p>
            <a:pPr algn="l"/>
            <a:r>
              <a:rPr lang="en-US" sz="3600" b="1" dirty="0">
                <a:highlight>
                  <a:srgbClr val="00FFFF"/>
                </a:highlight>
              </a:rPr>
              <a:t>Key Features of </a:t>
            </a:r>
            <a:r>
              <a:rPr lang="en-US" sz="3600" b="1" dirty="0" err="1">
                <a:highlight>
                  <a:srgbClr val="00FFFF"/>
                </a:highlight>
              </a:rPr>
              <a:t>Ollama</a:t>
            </a:r>
            <a:r>
              <a:rPr lang="en-US" sz="3600" b="1" dirty="0">
                <a:highlight>
                  <a:srgbClr val="00FFFF"/>
                </a:highlight>
              </a:rPr>
              <a:t> </a:t>
            </a:r>
            <a:r>
              <a:rPr lang="en-US" sz="3600" b="1" dirty="0">
                <a:highlight>
                  <a:srgbClr val="00FFFF"/>
                </a:highlight>
                <a:sym typeface="Wingdings" panose="05000000000000000000" pitchFamily="2" charset="2"/>
              </a:rPr>
              <a:t></a:t>
            </a:r>
            <a:endParaRPr lang="en-US" sz="3600" b="1" dirty="0">
              <a:highlight>
                <a:srgbClr val="00FFFF"/>
              </a:highlight>
            </a:endParaRPr>
          </a:p>
          <a:p>
            <a:pPr marL="228600" lvl="1" algn="l"/>
            <a:r>
              <a:rPr lang="en-US" sz="1800" dirty="0"/>
              <a:t>	</a:t>
            </a:r>
            <a:r>
              <a:rPr lang="en-US" sz="2400" dirty="0"/>
              <a:t>✅ </a:t>
            </a:r>
            <a:r>
              <a:rPr lang="en-US" sz="2400" b="1" dirty="0"/>
              <a:t>Run LLMs Locally</a:t>
            </a:r>
            <a:r>
              <a:rPr lang="en-US" sz="2400" dirty="0"/>
              <a:t> – No internet required after installation.</a:t>
            </a:r>
            <a:br>
              <a:rPr lang="en-US" sz="2400" dirty="0"/>
            </a:br>
            <a:r>
              <a:rPr lang="en-US" sz="2400" dirty="0"/>
              <a:t>	✅ </a:t>
            </a:r>
            <a:r>
              <a:rPr lang="en-US" sz="2400" b="1" dirty="0"/>
              <a:t>Supports Open-Source Models</a:t>
            </a:r>
            <a:r>
              <a:rPr lang="en-US" sz="2400" dirty="0"/>
              <a:t> – Llama 2, Mistral, Gemma, Phi-2, etc.</a:t>
            </a:r>
            <a:br>
              <a:rPr lang="en-US" sz="2400" dirty="0"/>
            </a:br>
            <a:r>
              <a:rPr lang="en-US" sz="2400" dirty="0"/>
              <a:t>	✅ </a:t>
            </a:r>
            <a:r>
              <a:rPr lang="en-US" sz="2400" b="1" dirty="0"/>
              <a:t>Optimized Performance</a:t>
            </a:r>
            <a:r>
              <a:rPr lang="en-US" sz="2400" dirty="0"/>
              <a:t> – Uses </a:t>
            </a:r>
            <a:r>
              <a:rPr lang="en-US" sz="2400" b="1" dirty="0"/>
              <a:t>GPU acceleration</a:t>
            </a:r>
            <a:r>
              <a:rPr lang="en-US" sz="2400" dirty="0"/>
              <a:t> for fast inference.</a:t>
            </a:r>
            <a:br>
              <a:rPr lang="en-US" sz="2400" dirty="0"/>
            </a:br>
            <a:r>
              <a:rPr lang="en-US" sz="2400" dirty="0"/>
              <a:t>	✅ </a:t>
            </a:r>
            <a:r>
              <a:rPr lang="en-US" sz="2400" b="1" dirty="0"/>
              <a:t>Simple Installation &amp; API</a:t>
            </a:r>
            <a:r>
              <a:rPr lang="en-US" sz="2400" dirty="0"/>
              <a:t> – Easy to use in apps or command-line.</a:t>
            </a:r>
            <a:br>
              <a:rPr lang="en-US" sz="2400" dirty="0"/>
            </a:br>
            <a:r>
              <a:rPr lang="en-US" sz="2400" dirty="0"/>
              <a:t>	✅ </a:t>
            </a:r>
            <a:r>
              <a:rPr lang="en-US" sz="2400" b="1" dirty="0"/>
              <a:t>Fine-Tuning Support</a:t>
            </a:r>
            <a:r>
              <a:rPr lang="en-US" sz="2400" dirty="0"/>
              <a:t> – Customize models for specific tasks.</a:t>
            </a:r>
          </a:p>
          <a:p>
            <a:pPr algn="l"/>
            <a:endParaRPr lang="en-US" sz="2200" dirty="0"/>
          </a:p>
          <a:p>
            <a:pPr algn="l"/>
            <a:r>
              <a:rPr lang="en-US" sz="2200" dirty="0"/>
              <a:t>	    </a:t>
            </a:r>
            <a:r>
              <a:rPr lang="en-US" sz="2800" b="1" dirty="0" err="1">
                <a:solidFill>
                  <a:srgbClr val="0070C0"/>
                </a:solidFill>
              </a:rPr>
              <a:t>ollama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800" b="1" dirty="0" err="1">
                <a:solidFill>
                  <a:srgbClr val="0070C0"/>
                </a:solidFill>
              </a:rPr>
              <a:t>ollama</a:t>
            </a:r>
            <a:r>
              <a:rPr lang="en-US" sz="2800" b="1" dirty="0">
                <a:solidFill>
                  <a:srgbClr val="0070C0"/>
                </a:solidFill>
              </a:rPr>
              <a:t> list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ollama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 pull mistral  </a:t>
            </a:r>
            <a:r>
              <a:rPr lang="en-US" sz="2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ollama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 run mistral</a:t>
            </a:r>
            <a:endParaRPr lang="en-US" sz="2800" b="1" dirty="0">
              <a:solidFill>
                <a:srgbClr val="0070C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6972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ABDC49-62D0-1618-0666-516EE418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4598C-9B12-2CD4-259B-40858A89A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kern="1200" dirty="0" err="1">
                <a:solidFill>
                  <a:schemeClr val="bg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Gradio</a:t>
            </a:r>
            <a:r>
              <a:rPr lang="en-US" sz="4800" kern="1200" dirty="0">
                <a:solidFill>
                  <a:schemeClr val="bg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 UI </a:t>
            </a:r>
            <a:r>
              <a:rPr lang="en-US" sz="4800" kern="1200" dirty="0">
                <a:solidFill>
                  <a:schemeClr val="bg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</a:t>
            </a:r>
            <a:endParaRPr lang="en-US" sz="4800" kern="1200" dirty="0">
              <a:solidFill>
                <a:schemeClr val="bg1"/>
              </a:solidFill>
              <a:highlight>
                <a:srgbClr val="FF00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6FE52-CE9F-33CF-B91C-24B5275B2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82" y="2217343"/>
            <a:ext cx="11857702" cy="395961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b="1" dirty="0" err="1"/>
              <a:t>Gradio</a:t>
            </a:r>
            <a:r>
              <a:rPr lang="en-US" sz="3600" b="1" dirty="0"/>
              <a:t> UI</a:t>
            </a:r>
            <a:r>
              <a:rPr lang="en-US" sz="3600" dirty="0"/>
              <a:t> is a simple way to create interactive web applications for machine learning models using Python. </a:t>
            </a:r>
          </a:p>
          <a:p>
            <a:pPr algn="l"/>
            <a:endParaRPr lang="en-US" sz="36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dirty="0"/>
              <a:t>It allows users to easily build and share AI-powered interfaces with just a few lines of code.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  <a:highlight>
                  <a:srgbClr val="800000"/>
                </a:highlight>
              </a:rPr>
              <a:t>How to Install </a:t>
            </a:r>
            <a:r>
              <a:rPr lang="en-US" sz="3600" dirty="0" err="1">
                <a:solidFill>
                  <a:schemeClr val="bg2"/>
                </a:solidFill>
                <a:highlight>
                  <a:srgbClr val="800000"/>
                </a:highlight>
              </a:rPr>
              <a:t>Gradio</a:t>
            </a:r>
            <a:r>
              <a:rPr lang="en-US" sz="3600" dirty="0">
                <a:solidFill>
                  <a:schemeClr val="bg2"/>
                </a:solidFill>
                <a:highlight>
                  <a:srgbClr val="800000"/>
                </a:highlight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 pip install </a:t>
            </a:r>
            <a:r>
              <a:rPr lang="en-US" sz="3600" dirty="0" err="1">
                <a:sym typeface="Wingdings" panose="05000000000000000000" pitchFamily="2" charset="2"/>
              </a:rPr>
              <a:t>gradio</a:t>
            </a:r>
            <a:endParaRPr lang="en-US" sz="3600" dirty="0">
              <a:sym typeface="Wingdings" panose="05000000000000000000" pitchFamily="2" charset="2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600" dirty="0">
              <a:sym typeface="Wingdings" panose="05000000000000000000" pitchFamily="2" charset="2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600" dirty="0">
              <a:sym typeface="Wingdings" panose="05000000000000000000" pitchFamily="2" charset="2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479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160E3-C0DC-A209-4051-A65843E01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EAE48C4B-3A90-42C3-BA00-6092B4771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6E24A-B68E-D12C-3861-F2D4CAFC3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329184"/>
            <a:ext cx="6894576" cy="969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New Batch Schedule</a:t>
            </a:r>
            <a:r>
              <a:rPr lang="en-US" sz="5400" b="1" kern="12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</a:t>
            </a:r>
            <a:endParaRPr lang="en-US" sz="5400" b="1" kern="1200" dirty="0">
              <a:solidFill>
                <a:schemeClr val="tx1"/>
              </a:solidFill>
              <a:highlight>
                <a:srgbClr val="FF0000"/>
              </a:highlight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qr code with a logo&#10;&#10;AI-generated content may be incorrect.">
            <a:extLst>
              <a:ext uri="{FF2B5EF4-FFF2-40B4-BE49-F238E27FC236}">
                <a16:creationId xmlns:a16="http://schemas.microsoft.com/office/drawing/2014/main" id="{769FF44D-4C52-99F5-F878-FB5B98933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" r="953" b="-1"/>
          <a:stretch/>
        </p:blipFill>
        <p:spPr>
          <a:xfrm>
            <a:off x="9765" y="15387"/>
            <a:ext cx="4431605" cy="4026697"/>
          </a:xfrm>
          <a:custGeom>
            <a:avLst/>
            <a:gdLst/>
            <a:ahLst/>
            <a:cxnLst/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</p:pic>
      <p:sp>
        <p:nvSpPr>
          <p:cNvPr id="78" name="sketch line">
            <a:extLst>
              <a:ext uri="{FF2B5EF4-FFF2-40B4-BE49-F238E27FC236}">
                <a16:creationId xmlns:a16="http://schemas.microsoft.com/office/drawing/2014/main" id="{F919E280-CA27-4214-97E6-294E0C3BC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46318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oster for a classroom and online training&#10;&#10;AI-generated content may be incorrect.">
            <a:extLst>
              <a:ext uri="{FF2B5EF4-FFF2-40B4-BE49-F238E27FC236}">
                <a16:creationId xmlns:a16="http://schemas.microsoft.com/office/drawing/2014/main" id="{6ACE76A0-9408-34E5-B895-C377C1ABF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01" r="-2" b="11324"/>
          <a:stretch/>
        </p:blipFill>
        <p:spPr>
          <a:xfrm>
            <a:off x="1" y="4057471"/>
            <a:ext cx="4441369" cy="2800529"/>
          </a:xfrm>
          <a:custGeom>
            <a:avLst/>
            <a:gdLst/>
            <a:ahLst/>
            <a:cxnLst/>
            <a:rect l="l" t="t" r="r" b="b"/>
            <a:pathLst>
              <a:path w="4051081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cubicBezTo>
                  <a:pt x="4042100" y="1477465"/>
                  <a:pt x="4059584" y="1566941"/>
                  <a:pt x="4046914" y="1661622"/>
                </a:cubicBezTo>
                <a:cubicBezTo>
                  <a:pt x="4039566" y="1720003"/>
                  <a:pt x="4037919" y="177965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00D7CE9-9135-6658-6793-9012738A7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5681" y="1434522"/>
            <a:ext cx="6491805" cy="521273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dirty="0">
                <a:highlight>
                  <a:srgbClr val="00FFFF"/>
                </a:highlight>
              </a:rPr>
              <a:t>👉 Backup Video</a:t>
            </a:r>
            <a:r>
              <a:rPr lang="en-US" b="1" dirty="0">
                <a:highlight>
                  <a:srgbClr val="00FFFF"/>
                </a:highlight>
                <a:sym typeface="Wingdings" panose="05000000000000000000" pitchFamily="2" charset="2"/>
              </a:rPr>
              <a:t></a:t>
            </a:r>
            <a:endParaRPr lang="en-US" b="1" dirty="0">
              <a:highlight>
                <a:srgbClr val="00FFFF"/>
              </a:highlight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📂Day-1 </a:t>
            </a:r>
            <a:r>
              <a:rPr lang="en-US" b="1" dirty="0">
                <a:hlinkClick r:id="rId4"/>
              </a:rPr>
              <a:t>https://youtu.be/fI13-OYNmcw</a:t>
            </a:r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📂Day-2 </a:t>
            </a:r>
            <a:r>
              <a:rPr lang="en-US" b="1" dirty="0">
                <a:hlinkClick r:id="rId5"/>
              </a:rPr>
              <a:t>https://youtu.be/gStlVJp8T4Q</a:t>
            </a:r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📂Day-3: </a:t>
            </a:r>
            <a:r>
              <a:rPr lang="en-US" b="1" dirty="0">
                <a:hlinkClick r:id="rId6"/>
              </a:rPr>
              <a:t>https://youtu.be/ZEsk_lMmt8s</a:t>
            </a:r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📂Day-4: </a:t>
            </a:r>
            <a:r>
              <a:rPr lang="en-US" b="1" dirty="0">
                <a:hlinkClick r:id="rId7"/>
              </a:rPr>
              <a:t>https://youtu.be/0mkDESyaY0U</a:t>
            </a:r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📂Day-5 </a:t>
            </a:r>
            <a:r>
              <a:rPr lang="en-US" b="1" dirty="0">
                <a:hlinkClick r:id="rId8"/>
              </a:rPr>
              <a:t>https://youtu.be/_JF-dQQVQuI</a:t>
            </a:r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📂Day-6 </a:t>
            </a:r>
            <a:r>
              <a:rPr lang="en-US" b="1" dirty="0">
                <a:hlinkClick r:id="rId9"/>
              </a:rPr>
              <a:t>https://youtu.be/jzMIbZmfgAg</a:t>
            </a:r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📂Day-7 </a:t>
            </a:r>
            <a:r>
              <a:rPr lang="en-US" b="1" dirty="0">
                <a:hlinkClick r:id="rId10"/>
              </a:rPr>
              <a:t>https://youtu.be/Hd_y2kxIlNk</a:t>
            </a:r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0FFFF"/>
                </a:highlight>
              </a:rPr>
              <a:t>Meeting Id:  2519 342 3910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0FFFF"/>
                </a:highlight>
              </a:rPr>
              <a:t>Password: 112233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22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971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PowerPoint Presentation</vt:lpstr>
      <vt:lpstr>AGENDA </vt:lpstr>
      <vt:lpstr>WHAT IS EDA ?</vt:lpstr>
      <vt:lpstr>Key Steps in EDA</vt:lpstr>
      <vt:lpstr>LLM  (LARGE LANGUAGE MODEL)</vt:lpstr>
      <vt:lpstr>Project </vt:lpstr>
      <vt:lpstr>Ollama</vt:lpstr>
      <vt:lpstr>Gradio UI </vt:lpstr>
      <vt:lpstr>New Batch Schedule</vt:lpstr>
      <vt:lpstr>Previous workshop videos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kodi prakash senapati</dc:creator>
  <cp:lastModifiedBy>kodi prakash senapati</cp:lastModifiedBy>
  <cp:revision>9</cp:revision>
  <dcterms:created xsi:type="dcterms:W3CDTF">2025-02-28T19:14:50Z</dcterms:created>
  <dcterms:modified xsi:type="dcterms:W3CDTF">2025-03-01T09:07:03Z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2025-02-28T19:20:52Z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fef07c45-9e0d-4224-8a97-78a39d8ae827</vt:lpwstr>
  </property>
  <property fmtid="{D5CDD505-2E9C-101B-9397-08002B2CF9AE}" pid="7" name="MSIP_Label_defa4170-0d19-0005-0004-bc88714345d2_ActionId">
    <vt:lpwstr>505872ae-26e8-49f9-b0b4-5c3a3e874cbe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