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4"/>
  </p:sldMasterIdLst>
  <p:sldIdLst>
    <p:sldId id="256" r:id="rId5"/>
    <p:sldId id="258" r:id="rId6"/>
    <p:sldId id="259" r:id="rId7"/>
    <p:sldId id="272" r:id="rId8"/>
    <p:sldId id="275" r:id="rId9"/>
    <p:sldId id="269" r:id="rId10"/>
    <p:sldId id="267" r:id="rId11"/>
    <p:sldId id="268" r:id="rId12"/>
    <p:sldId id="266" r:id="rId13"/>
    <p:sldId id="273" r:id="rId14"/>
    <p:sldId id="274"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70F01F8B-3CD3-4CFF-B201-046228C86166}" type="datetimeFigureOut">
              <a:rPr lang="en-US" smtClean="0"/>
              <a:pPr/>
              <a:t>5/4/2022</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44944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01F8B-3CD3-4CFF-B201-046228C86166}"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193968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F01F8B-3CD3-4CFF-B201-046228C86166}"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919741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F01F8B-3CD3-4CFF-B201-046228C86166}"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2938346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01F8B-3CD3-4CFF-B201-046228C86166}"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2368452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01F8B-3CD3-4CFF-B201-046228C86166}" type="datetimeFigureOut">
              <a:rPr lang="en-US" smtClean="0"/>
              <a:pPr/>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668056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01F8B-3CD3-4CFF-B201-046228C86166}" type="datetimeFigureOut">
              <a:rPr lang="en-US" smtClean="0"/>
              <a:pPr/>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158487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70F01F8B-3CD3-4CFF-B201-046228C86166}" type="datetimeFigureOut">
              <a:rPr lang="en-US" smtClean="0"/>
              <a:pPr/>
              <a:t>5/4/2022</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73129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01F8B-3CD3-4CFF-B201-046228C86166}" type="datetimeFigureOut">
              <a:rPr lang="en-US" smtClean="0"/>
              <a:pPr/>
              <a:t>5/4/2022</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53067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01F8B-3CD3-4CFF-B201-046228C86166}"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37906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01F8B-3CD3-4CFF-B201-046228C86166}"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262718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01F8B-3CD3-4CFF-B201-046228C86166}"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102736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01F8B-3CD3-4CFF-B201-046228C86166}" type="datetimeFigureOut">
              <a:rPr lang="en-US" smtClean="0"/>
              <a:pPr/>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34985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01F8B-3CD3-4CFF-B201-046228C86166}" type="datetimeFigureOut">
              <a:rPr lang="en-US" smtClean="0"/>
              <a:pPr/>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182521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70F01F8B-3CD3-4CFF-B201-046228C86166}" type="datetimeFigureOut">
              <a:rPr lang="en-US" smtClean="0"/>
              <a:pPr/>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395762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01F8B-3CD3-4CFF-B201-046228C86166}"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55264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01F8B-3CD3-4CFF-B201-046228C86166}"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57384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70F01F8B-3CD3-4CFF-B201-046228C86166}" type="datetimeFigureOut">
              <a:rPr lang="en-US" smtClean="0"/>
              <a:pPr/>
              <a:t>5/4/2022</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4E674DE3-2290-4C21-B9AF-43A462C5488B}" type="slidenum">
              <a:rPr lang="en-US" smtClean="0"/>
              <a:pPr/>
              <a:t>‹#›</a:t>
            </a:fld>
            <a:endParaRPr lang="en-US"/>
          </a:p>
        </p:txBody>
      </p:sp>
    </p:spTree>
    <p:extLst>
      <p:ext uri="{BB962C8B-B14F-4D97-AF65-F5344CB8AC3E}">
        <p14:creationId xmlns:p14="http://schemas.microsoft.com/office/powerpoint/2010/main" val="211097433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jeat.org/wp-content/uploads/papers/v9i1/A1424109119.pdf" TargetMode="External"/><Relationship Id="rId2" Type="http://schemas.openxmlformats.org/officeDocument/2006/relationships/hyperlink" Target="https://www.researchgate.net/publication/344780944_Brain_Tumor_Detection_from_MRI_Images_using_Image_Processing/link/5f8fbae8299bf1b53e379494/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641302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ahmedhamada0/brain-tumor-detection?select=n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0" y="980728"/>
            <a:ext cx="7449976" cy="1440160"/>
          </a:xfrm>
        </p:spPr>
        <p:txBody>
          <a:bodyPr>
            <a:normAutofit fontScale="90000"/>
          </a:bodyPr>
          <a:lstStyle/>
          <a:p>
            <a:r>
              <a:rPr b="1" dirty="0"/>
              <a:t>BRAIN TUMOR  DETECTION IN MRI IMAGES</a:t>
            </a:r>
            <a:endParaRPr lang="en-US" b="1" dirty="0"/>
          </a:p>
        </p:txBody>
      </p:sp>
      <p:sp>
        <p:nvSpPr>
          <p:cNvPr id="3" name="Subtitle 2"/>
          <p:cNvSpPr>
            <a:spLocks noGrp="1"/>
          </p:cNvSpPr>
          <p:nvPr>
            <p:ph type="subTitle" idx="1"/>
          </p:nvPr>
        </p:nvSpPr>
        <p:spPr>
          <a:xfrm>
            <a:off x="866440" y="2564904"/>
            <a:ext cx="7521984" cy="3456384"/>
          </a:xfrm>
        </p:spPr>
        <p:txBody>
          <a:bodyPr>
            <a:normAutofit/>
          </a:bodyPr>
          <a:lstStyle/>
          <a:p>
            <a:r>
              <a:rPr lang="en-US" b="1" dirty="0">
                <a:solidFill>
                  <a:schemeClr val="bg2"/>
                </a:solidFill>
              </a:rPr>
              <a:t>Swe4010- ARTIFICIAL INTELLIGENCE</a:t>
            </a:r>
          </a:p>
          <a:p>
            <a:r>
              <a:rPr lang="en-US" b="1" dirty="0">
                <a:solidFill>
                  <a:schemeClr val="bg2"/>
                </a:solidFill>
              </a:rPr>
              <a:t>    REVIEW-1</a:t>
            </a:r>
          </a:p>
          <a:p>
            <a:pPr marL="400050" indent="-400050">
              <a:buFont typeface="+mj-lt"/>
              <a:buAutoNum type="romanUcPeriod"/>
            </a:pPr>
            <a:endParaRPr lang="en-US" b="1" dirty="0">
              <a:solidFill>
                <a:schemeClr val="bg2"/>
              </a:solidFill>
            </a:endParaRPr>
          </a:p>
          <a:p>
            <a:r>
              <a:rPr lang="en-US" b="1" dirty="0">
                <a:solidFill>
                  <a:schemeClr val="bg2"/>
                </a:solidFill>
              </a:rPr>
              <a:t>                                                       Team members:</a:t>
            </a:r>
          </a:p>
          <a:p>
            <a:r>
              <a:rPr lang="en-US" b="1" dirty="0">
                <a:solidFill>
                  <a:schemeClr val="bg2"/>
                </a:solidFill>
              </a:rPr>
              <a:t>                                                       K.VISHNU VARDHAN-18MIS1098</a:t>
            </a:r>
          </a:p>
          <a:p>
            <a:r>
              <a:rPr lang="en-US" b="1" dirty="0">
                <a:solidFill>
                  <a:schemeClr val="bg2"/>
                </a:solidFill>
              </a:rPr>
              <a:t>                                                       P.GURU PAVAN KUMAR-18MIS1062</a:t>
            </a:r>
          </a:p>
          <a:p>
            <a:r>
              <a:rPr lang="en-US" b="1" dirty="0">
                <a:solidFill>
                  <a:schemeClr val="bg2"/>
                </a:solidFill>
              </a:rPr>
              <a:t>                                                       N.BHANU PRAKASH-18MIS1057</a:t>
            </a:r>
          </a:p>
          <a:p>
            <a:r>
              <a:rPr lang="en-US" b="1" dirty="0">
                <a:solidFill>
                  <a:schemeClr val="bg2"/>
                </a:solidFill>
              </a:rPr>
              <a:t>                                                       J.V.S THARUN KOUSIK-18MIS1073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2"/>
                </a:solidFill>
                <a:latin typeface="Times New Roman" panose="02020603050405020304" pitchFamily="18" charset="0"/>
                <a:cs typeface="Times New Roman" panose="02020603050405020304" pitchFamily="18" charset="0"/>
              </a:rPr>
              <a:t>Steps Involved In Our Project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dirty="0"/>
              <a:t>Dataset collection.</a:t>
            </a:r>
          </a:p>
          <a:p>
            <a:pPr>
              <a:buFont typeface="Wingdings" panose="05000000000000000000" pitchFamily="2" charset="2"/>
              <a:buChar char="Ø"/>
            </a:pPr>
            <a:r>
              <a:rPr lang="en-US" altLang="en-US" dirty="0"/>
              <a:t>Pre-processing of MR images.</a:t>
            </a:r>
          </a:p>
          <a:p>
            <a:pPr>
              <a:buFont typeface="Wingdings" panose="05000000000000000000" pitchFamily="2" charset="2"/>
              <a:buChar char="Ø"/>
            </a:pPr>
            <a:r>
              <a:rPr lang="en-US" altLang="en-US" dirty="0"/>
              <a:t>Dataset splits into training dataset and testing dataset.</a:t>
            </a:r>
          </a:p>
          <a:p>
            <a:pPr>
              <a:buFont typeface="Wingdings" panose="05000000000000000000" pitchFamily="2" charset="2"/>
              <a:buChar char="Ø"/>
            </a:pPr>
            <a:r>
              <a:rPr lang="en-US" altLang="en-US" dirty="0"/>
              <a:t>Applying Convolutional neutral network to dataset.</a:t>
            </a:r>
          </a:p>
          <a:p>
            <a:pPr>
              <a:buFont typeface="Wingdings" panose="05000000000000000000" pitchFamily="2" charset="2"/>
              <a:buChar char="Ø"/>
            </a:pPr>
            <a:r>
              <a:rPr lang="en-US" altLang="en-US" dirty="0"/>
              <a:t>Testing the accuracy of CNN.</a:t>
            </a:r>
          </a:p>
          <a:p>
            <a:pPr>
              <a:buFont typeface="Wingdings" panose="05000000000000000000" pitchFamily="2" charset="2"/>
              <a:buChar char="Ø"/>
            </a:pPr>
            <a:r>
              <a:rPr lang="en-US" altLang="en-US" dirty="0"/>
              <a:t>Improving correct detection of brain tumor.</a:t>
            </a:r>
          </a:p>
          <a:p>
            <a:endParaRPr lang="en-IN" dirty="0"/>
          </a:p>
        </p:txBody>
      </p:sp>
    </p:spTree>
    <p:extLst>
      <p:ext uri="{BB962C8B-B14F-4D97-AF65-F5344CB8AC3E}">
        <p14:creationId xmlns:p14="http://schemas.microsoft.com/office/powerpoint/2010/main" val="2372361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2"/>
                </a:solidFill>
                <a:latin typeface="Times New Roman" panose="02020603050405020304" pitchFamily="18" charset="0"/>
                <a:cs typeface="Times New Roman" panose="02020603050405020304" pitchFamily="18" charset="0"/>
              </a:rPr>
              <a:t>Tools &amp; Technologies Used</a:t>
            </a:r>
          </a:p>
        </p:txBody>
      </p:sp>
      <p:sp>
        <p:nvSpPr>
          <p:cNvPr id="3" name="Content Placeholder 2"/>
          <p:cNvSpPr>
            <a:spLocks noGrp="1"/>
          </p:cNvSpPr>
          <p:nvPr>
            <p:ph idx="1"/>
          </p:nvPr>
        </p:nvSpPr>
        <p:spPr/>
        <p:txBody>
          <a:bodyPr>
            <a:normAutofit fontScale="70000" lnSpcReduction="20000"/>
          </a:bodyPr>
          <a:lstStyle/>
          <a:p>
            <a:pPr marL="0" indent="0">
              <a:buNone/>
            </a:pPr>
            <a:r>
              <a:rPr lang="en-IN" b="1" dirty="0">
                <a:latin typeface="+mj-lt"/>
                <a:cs typeface="Times New Roman" panose="02020603050405020304" pitchFamily="18" charset="0"/>
              </a:rPr>
              <a:t>Technologies:</a:t>
            </a:r>
          </a:p>
          <a:p>
            <a:pPr>
              <a:buFont typeface="Wingdings" panose="05000000000000000000" pitchFamily="2" charset="2"/>
              <a:buChar char="Ø"/>
            </a:pPr>
            <a:r>
              <a:rPr lang="en-IN" dirty="0"/>
              <a:t>Python</a:t>
            </a:r>
          </a:p>
          <a:p>
            <a:pPr>
              <a:buFont typeface="Wingdings" panose="05000000000000000000" pitchFamily="2" charset="2"/>
              <a:buChar char="Ø"/>
            </a:pPr>
            <a:r>
              <a:rPr lang="en-IN" dirty="0"/>
              <a:t>HTML</a:t>
            </a:r>
          </a:p>
          <a:p>
            <a:pPr marL="0" indent="0">
              <a:buNone/>
            </a:pPr>
            <a:r>
              <a:rPr lang="en-IN" dirty="0"/>
              <a:t>Modules:</a:t>
            </a:r>
          </a:p>
          <a:p>
            <a:pPr marL="0" indent="0">
              <a:buNone/>
            </a:pPr>
            <a:r>
              <a:rPr lang="en-IN" dirty="0" err="1"/>
              <a:t>Opencv</a:t>
            </a:r>
            <a:endParaRPr lang="en-IN" dirty="0"/>
          </a:p>
          <a:p>
            <a:pPr marL="0" indent="0">
              <a:buNone/>
            </a:pPr>
            <a:r>
              <a:rPr lang="en-IN" dirty="0" err="1"/>
              <a:t>Tensorflow</a:t>
            </a:r>
            <a:endParaRPr lang="en-IN" dirty="0"/>
          </a:p>
          <a:p>
            <a:pPr marL="0" indent="0">
              <a:buNone/>
            </a:pPr>
            <a:r>
              <a:rPr lang="en-IN" dirty="0" err="1"/>
              <a:t>Keras</a:t>
            </a:r>
            <a:endParaRPr lang="en-IN" dirty="0"/>
          </a:p>
          <a:p>
            <a:pPr marL="0" indent="0">
              <a:buNone/>
            </a:pPr>
            <a:r>
              <a:rPr lang="en-IN" dirty="0" err="1"/>
              <a:t>Os</a:t>
            </a:r>
            <a:endParaRPr lang="en-IN" dirty="0"/>
          </a:p>
          <a:p>
            <a:pPr marL="0" indent="0">
              <a:buNone/>
            </a:pPr>
            <a:r>
              <a:rPr lang="en-IN" dirty="0" err="1"/>
              <a:t>Numpy</a:t>
            </a:r>
            <a:endParaRPr lang="en-IN" dirty="0"/>
          </a:p>
          <a:p>
            <a:pPr marL="0" indent="0">
              <a:buNone/>
            </a:pPr>
            <a:r>
              <a:rPr lang="en-IN" dirty="0"/>
              <a:t>Utils</a:t>
            </a:r>
          </a:p>
          <a:p>
            <a:pPr marL="0" indent="0">
              <a:buNone/>
            </a:pPr>
            <a:r>
              <a:rPr lang="en-IN" dirty="0" err="1"/>
              <a:t>Sckit</a:t>
            </a:r>
            <a:endParaRPr lang="en-IN" dirty="0"/>
          </a:p>
          <a:p>
            <a:pPr marL="0" indent="0">
              <a:buNone/>
            </a:pPr>
            <a:r>
              <a:rPr lang="en-IN"/>
              <a:t>Flask</a:t>
            </a:r>
          </a:p>
          <a:p>
            <a:pPr marL="0" indent="0">
              <a:buNone/>
            </a:pPr>
            <a:endParaRPr lang="en-IN" dirty="0"/>
          </a:p>
        </p:txBody>
      </p:sp>
    </p:spTree>
    <p:extLst>
      <p:ext uri="{BB962C8B-B14F-4D97-AF65-F5344CB8AC3E}">
        <p14:creationId xmlns:p14="http://schemas.microsoft.com/office/powerpoint/2010/main" val="373312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ownload.jpeg"/>
          <p:cNvPicPr>
            <a:picLocks noGrp="1" noChangeAspect="1"/>
          </p:cNvPicPr>
          <p:nvPr>
            <p:ph idx="1"/>
          </p:nvPr>
        </p:nvPicPr>
        <p:blipFill>
          <a:blip r:embed="rId2"/>
          <a:stretch>
            <a:fillRect/>
          </a:stretch>
        </p:blipFill>
        <p:spPr>
          <a:xfrm>
            <a:off x="2498725" y="3511550"/>
            <a:ext cx="3076575" cy="14859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64382" y="2489200"/>
            <a:ext cx="7019986" cy="3530600"/>
          </a:xfrm>
        </p:spPr>
        <p:txBody>
          <a:bodyPr>
            <a:normAutofit fontScale="92500"/>
          </a:bodyPr>
          <a:lstStyle/>
          <a:p>
            <a:r>
              <a:rPr lang="en-US" dirty="0"/>
              <a:t>A Brain tumor is considered as one of the aggressive diseases, among children and adults. Brain tumors account for 85 to 90 percent of all primary Central Nervous System(CNS) tumors. </a:t>
            </a:r>
          </a:p>
          <a:p>
            <a:r>
              <a:rPr lang="en-US" dirty="0"/>
              <a:t>Every year, around 11,700 people are diagnosed with a brain tumor</a:t>
            </a:r>
          </a:p>
          <a:p>
            <a:r>
              <a:rPr lang="en-US" dirty="0"/>
              <a:t>In Order to detect the brain tumor of a patient we consider the data of patients like MRI images of a patient’s brain</a:t>
            </a:r>
          </a:p>
          <a:p>
            <a:r>
              <a:rPr lang="en-US" dirty="0"/>
              <a:t>The best technique to detect brain tumors is Magnetic Resonance Imaging (MRI). A huge amount of image data is generated through the scans. These images are examined by the radiologist.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2"/>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64382" y="2489200"/>
            <a:ext cx="6345260" cy="3172048"/>
          </a:xfrm>
        </p:spPr>
        <p:txBody>
          <a:bodyPr>
            <a:normAutofit/>
          </a:bodyPr>
          <a:lstStyle/>
          <a:p>
            <a:endParaRPr lang="en-US" dirty="0"/>
          </a:p>
          <a:p>
            <a:endParaRPr lang="en-US" dirty="0"/>
          </a:p>
          <a:p>
            <a:r>
              <a:rPr lang="en-US" dirty="0"/>
              <a:t>A brain tumor is a mass or growth of abnormal cells in the brain. </a:t>
            </a:r>
          </a:p>
          <a:p>
            <a:r>
              <a:rPr lang="en-US" dirty="0"/>
              <a:t>Detection and Classification of Brain tumor from images of MRI using Convolutional Neural Networks.</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2"/>
                </a:solidFill>
                <a:latin typeface="Times New Roman" panose="02020603050405020304" pitchFamily="18" charset="0"/>
                <a:cs typeface="Times New Roman" panose="02020603050405020304" pitchFamily="18" charset="0"/>
              </a:rPr>
              <a:t>Literature Survey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56656200"/>
              </p:ext>
            </p:extLst>
          </p:nvPr>
        </p:nvGraphicFramePr>
        <p:xfrm>
          <a:off x="539553" y="2420888"/>
          <a:ext cx="8064894" cy="4032448"/>
        </p:xfrm>
        <a:graphic>
          <a:graphicData uri="http://schemas.openxmlformats.org/drawingml/2006/table">
            <a:tbl>
              <a:tblPr firstRow="1" bandRow="1">
                <a:tableStyleId>{5C22544A-7EE6-4342-B048-85BDC9FD1C3A}</a:tableStyleId>
              </a:tblPr>
              <a:tblGrid>
                <a:gridCol w="2898406">
                  <a:extLst>
                    <a:ext uri="{9D8B030D-6E8A-4147-A177-3AD203B41FA5}">
                      <a16:colId xmlns:a16="http://schemas.microsoft.com/office/drawing/2014/main" val="20000"/>
                    </a:ext>
                  </a:extLst>
                </a:gridCol>
                <a:gridCol w="2583244">
                  <a:extLst>
                    <a:ext uri="{9D8B030D-6E8A-4147-A177-3AD203B41FA5}">
                      <a16:colId xmlns:a16="http://schemas.microsoft.com/office/drawing/2014/main" val="20001"/>
                    </a:ext>
                  </a:extLst>
                </a:gridCol>
                <a:gridCol w="2583244">
                  <a:extLst>
                    <a:ext uri="{9D8B030D-6E8A-4147-A177-3AD203B41FA5}">
                      <a16:colId xmlns:a16="http://schemas.microsoft.com/office/drawing/2014/main" val="20002"/>
                    </a:ext>
                  </a:extLst>
                </a:gridCol>
              </a:tblGrid>
              <a:tr h="545697">
                <a:tc>
                  <a:txBody>
                    <a:bodyPr/>
                    <a:lstStyle/>
                    <a:p>
                      <a:r>
                        <a:rPr lang="en-IN" dirty="0"/>
                        <a:t>TITLE</a:t>
                      </a:r>
                    </a:p>
                  </a:txBody>
                  <a:tcPr/>
                </a:tc>
                <a:tc>
                  <a:txBody>
                    <a:bodyPr/>
                    <a:lstStyle/>
                    <a:p>
                      <a:r>
                        <a:rPr lang="en-IN" dirty="0"/>
                        <a:t>REFERENCE</a:t>
                      </a:r>
                      <a:r>
                        <a:rPr lang="en-IN" baseline="0" dirty="0"/>
                        <a:t> LINK</a:t>
                      </a:r>
                      <a:endParaRPr lang="en-IN" dirty="0"/>
                    </a:p>
                  </a:txBody>
                  <a:tcPr/>
                </a:tc>
                <a:tc>
                  <a:txBody>
                    <a:bodyPr/>
                    <a:lstStyle/>
                    <a:p>
                      <a:r>
                        <a:rPr lang="en-IN" dirty="0"/>
                        <a:t>OBJECTIVE</a:t>
                      </a:r>
                    </a:p>
                  </a:txBody>
                  <a:tcPr/>
                </a:tc>
                <a:extLst>
                  <a:ext uri="{0D108BD9-81ED-4DB2-BD59-A6C34878D82A}">
                    <a16:rowId xmlns:a16="http://schemas.microsoft.com/office/drawing/2014/main" val="10000"/>
                  </a:ext>
                </a:extLst>
              </a:tr>
              <a:tr h="1248153">
                <a:tc>
                  <a:txBody>
                    <a:bodyPr/>
                    <a:lstStyle/>
                    <a:p>
                      <a:r>
                        <a:rPr lang="en-IN" sz="1400" dirty="0"/>
                        <a:t>Brian </a:t>
                      </a:r>
                      <a:r>
                        <a:rPr lang="en-IN" sz="1400" dirty="0" err="1"/>
                        <a:t>Tumor</a:t>
                      </a:r>
                      <a:r>
                        <a:rPr lang="en-IN" sz="1400" dirty="0"/>
                        <a:t> Detection</a:t>
                      </a:r>
                      <a:r>
                        <a:rPr lang="en-IN" sz="1400" baseline="0" dirty="0"/>
                        <a:t> Using MRI Image Analysis</a:t>
                      </a:r>
                      <a:endParaRPr lang="en-IN" sz="1400" dirty="0"/>
                    </a:p>
                  </a:txBody>
                  <a:tcPr/>
                </a:tc>
                <a:tc>
                  <a:txBody>
                    <a:bodyPr/>
                    <a:lstStyle/>
                    <a:p>
                      <a:r>
                        <a:rPr lang="en-IN" sz="1400" dirty="0">
                          <a:hlinkClick r:id="rId2"/>
                        </a:rPr>
                        <a:t>https://www.researchgate.net/publication/344780944_Brain_Tumor_Detection_from_MRI_Images_using_Image_Processing/link/5f8fbae8299bf1b53e379494/download</a:t>
                      </a:r>
                      <a:endParaRPr lang="en-IN" sz="1400" dirty="0"/>
                    </a:p>
                  </a:txBody>
                  <a:tcPr/>
                </a:tc>
                <a:tc>
                  <a:txBody>
                    <a:bodyPr/>
                    <a:lstStyle/>
                    <a:p>
                      <a:r>
                        <a:rPr lang="en-IN" sz="1400" dirty="0"/>
                        <a:t>In this paper,</a:t>
                      </a:r>
                      <a:r>
                        <a:rPr lang="en-IN" sz="1400" baseline="0" dirty="0"/>
                        <a:t> They</a:t>
                      </a:r>
                      <a:r>
                        <a:rPr lang="en-IN" sz="1400" dirty="0"/>
                        <a:t> propose an image segmentation</a:t>
                      </a:r>
                      <a:r>
                        <a:rPr lang="en-IN" sz="1400" baseline="0" dirty="0"/>
                        <a:t> method to identify or detect </a:t>
                      </a:r>
                      <a:r>
                        <a:rPr lang="en-IN" sz="1400" baseline="0" dirty="0" err="1"/>
                        <a:t>tumor</a:t>
                      </a:r>
                      <a:r>
                        <a:rPr lang="en-IN" sz="1400" baseline="0" dirty="0"/>
                        <a:t> from the brain magnetic resonance imaging(MRI)</a:t>
                      </a:r>
                      <a:endParaRPr lang="en-IN" sz="1400" dirty="0"/>
                    </a:p>
                  </a:txBody>
                  <a:tcPr/>
                </a:tc>
                <a:extLst>
                  <a:ext uri="{0D108BD9-81ED-4DB2-BD59-A6C34878D82A}">
                    <a16:rowId xmlns:a16="http://schemas.microsoft.com/office/drawing/2014/main" val="10001"/>
                  </a:ext>
                </a:extLst>
              </a:tr>
              <a:tr h="1901791">
                <a:tc>
                  <a:txBody>
                    <a:bodyPr/>
                    <a:lstStyle/>
                    <a:p>
                      <a:r>
                        <a:rPr lang="en-IN" sz="1400" b="0" dirty="0"/>
                        <a:t>A Deep</a:t>
                      </a:r>
                      <a:r>
                        <a:rPr lang="en-IN" sz="1400" b="0" baseline="0" dirty="0"/>
                        <a:t> neutral network based classifier for brain </a:t>
                      </a:r>
                      <a:r>
                        <a:rPr lang="en-IN" sz="1400" b="0" baseline="0" dirty="0" err="1"/>
                        <a:t>tumor</a:t>
                      </a:r>
                      <a:r>
                        <a:rPr lang="en-IN" sz="1400" b="0" baseline="0" dirty="0"/>
                        <a:t> diagnosis</a:t>
                      </a:r>
                      <a:endParaRPr lang="en-IN" sz="1400" b="0" dirty="0"/>
                    </a:p>
                  </a:txBody>
                  <a:tcPr/>
                </a:tc>
                <a:tc>
                  <a:txBody>
                    <a:bodyPr/>
                    <a:lstStyle/>
                    <a:p>
                      <a:r>
                        <a:rPr lang="en-IN" sz="1400" b="0" dirty="0">
                          <a:hlinkClick r:id="rId3"/>
                        </a:rPr>
                        <a:t>https://www.ijeat.org/wp-content/uploads/papers/v9i1/A1424109119.pdf</a:t>
                      </a:r>
                      <a:endParaRPr lang="en-IN" sz="1400" b="0" dirty="0"/>
                    </a:p>
                  </a:txBody>
                  <a:tcPr/>
                </a:tc>
                <a:tc>
                  <a:txBody>
                    <a:bodyPr/>
                    <a:lstStyle/>
                    <a:p>
                      <a:r>
                        <a:rPr lang="en-IN" sz="1400" b="0" dirty="0"/>
                        <a:t>To improve the early stage brain </a:t>
                      </a:r>
                      <a:r>
                        <a:rPr lang="en-IN" sz="1400" b="0" dirty="0" err="1"/>
                        <a:t>tumor</a:t>
                      </a:r>
                      <a:r>
                        <a:rPr lang="en-IN" sz="1400" b="0" dirty="0"/>
                        <a:t> diagnosis via classification</a:t>
                      </a:r>
                      <a:r>
                        <a:rPr lang="en-IN" sz="1400" b="0" baseline="0" dirty="0"/>
                        <a:t> the weighted correlation feature selection based iterative Bayesian multivariate deep learning technique is proposed in this work</a:t>
                      </a:r>
                      <a:endParaRPr lang="en-IN" sz="1400" b="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9045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6622250"/>
              </p:ext>
            </p:extLst>
          </p:nvPr>
        </p:nvGraphicFramePr>
        <p:xfrm>
          <a:off x="539552" y="2489200"/>
          <a:ext cx="8064897" cy="2235944"/>
        </p:xfrm>
        <a:graphic>
          <a:graphicData uri="http://schemas.openxmlformats.org/drawingml/2006/table">
            <a:tbl>
              <a:tblPr firstRow="1" bandRow="1">
                <a:tableStyleId>{5C22544A-7EE6-4342-B048-85BDC9FD1C3A}</a:tableStyleId>
              </a:tblPr>
              <a:tblGrid>
                <a:gridCol w="2688299">
                  <a:extLst>
                    <a:ext uri="{9D8B030D-6E8A-4147-A177-3AD203B41FA5}">
                      <a16:colId xmlns:a16="http://schemas.microsoft.com/office/drawing/2014/main" val="20000"/>
                    </a:ext>
                  </a:extLst>
                </a:gridCol>
                <a:gridCol w="2688299">
                  <a:extLst>
                    <a:ext uri="{9D8B030D-6E8A-4147-A177-3AD203B41FA5}">
                      <a16:colId xmlns:a16="http://schemas.microsoft.com/office/drawing/2014/main" val="20001"/>
                    </a:ext>
                  </a:extLst>
                </a:gridCol>
                <a:gridCol w="2688299">
                  <a:extLst>
                    <a:ext uri="{9D8B030D-6E8A-4147-A177-3AD203B41FA5}">
                      <a16:colId xmlns:a16="http://schemas.microsoft.com/office/drawing/2014/main" val="20002"/>
                    </a:ext>
                  </a:extLst>
                </a:gridCol>
              </a:tblGrid>
              <a:tr h="579760">
                <a:tc>
                  <a:txBody>
                    <a:bodyPr/>
                    <a:lstStyle/>
                    <a:p>
                      <a:r>
                        <a:rPr lang="en-IN" dirty="0"/>
                        <a:t>TITLE</a:t>
                      </a:r>
                    </a:p>
                  </a:txBody>
                  <a:tcPr/>
                </a:tc>
                <a:tc>
                  <a:txBody>
                    <a:bodyPr/>
                    <a:lstStyle/>
                    <a:p>
                      <a:r>
                        <a:rPr lang="en-IN" dirty="0"/>
                        <a:t>REFERENCE LINK</a:t>
                      </a:r>
                    </a:p>
                  </a:txBody>
                  <a:tcPr/>
                </a:tc>
                <a:tc>
                  <a:txBody>
                    <a:bodyPr/>
                    <a:lstStyle/>
                    <a:p>
                      <a:r>
                        <a:rPr lang="en-IN" dirty="0"/>
                        <a:t>OBJECTIVE</a:t>
                      </a:r>
                    </a:p>
                  </a:txBody>
                  <a:tcPr/>
                </a:tc>
                <a:extLst>
                  <a:ext uri="{0D108BD9-81ED-4DB2-BD59-A6C34878D82A}">
                    <a16:rowId xmlns:a16="http://schemas.microsoft.com/office/drawing/2014/main" val="10000"/>
                  </a:ext>
                </a:extLst>
              </a:tr>
              <a:tr h="1656184">
                <a:tc>
                  <a:txBody>
                    <a:bodyPr/>
                    <a:lstStyle/>
                    <a:p>
                      <a:r>
                        <a:rPr lang="en-IN" dirty="0"/>
                        <a:t>Watershed</a:t>
                      </a:r>
                      <a:r>
                        <a:rPr lang="en-IN" baseline="0" dirty="0"/>
                        <a:t> and edge detection algorithms in HSV </a:t>
                      </a:r>
                      <a:r>
                        <a:rPr lang="en-IN" baseline="0" dirty="0" err="1"/>
                        <a:t>color</a:t>
                      </a:r>
                      <a:r>
                        <a:rPr lang="en-IN" baseline="0" dirty="0"/>
                        <a:t> model</a:t>
                      </a:r>
                      <a:endParaRPr lang="en-IN" dirty="0"/>
                    </a:p>
                  </a:txBody>
                  <a:tcPr/>
                </a:tc>
                <a:tc>
                  <a:txBody>
                    <a:bodyPr/>
                    <a:lstStyle/>
                    <a:p>
                      <a:r>
                        <a:rPr lang="en-IN" dirty="0">
                          <a:hlinkClick r:id="rId2"/>
                        </a:rPr>
                        <a:t>https://ieeexplore.ieee.org/document/6413020</a:t>
                      </a:r>
                      <a:endParaRPr lang="en-IN" dirty="0"/>
                    </a:p>
                  </a:txBody>
                  <a:tcPr/>
                </a:tc>
                <a:tc>
                  <a:txBody>
                    <a:bodyPr/>
                    <a:lstStyle/>
                    <a:p>
                      <a:r>
                        <a:rPr lang="en-IN" dirty="0"/>
                        <a:t>It gives </a:t>
                      </a:r>
                      <a:r>
                        <a:rPr lang="en-IN" dirty="0" err="1"/>
                        <a:t>color</a:t>
                      </a:r>
                      <a:r>
                        <a:rPr lang="en-IN" dirty="0"/>
                        <a:t> brain MRI image for every good accuracy result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932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2"/>
                </a:solidFill>
                <a:latin typeface="Times New Roman" panose="02020603050405020304" pitchFamily="18" charset="0"/>
                <a:cs typeface="Times New Roman" panose="02020603050405020304" pitchFamily="18" charset="0"/>
              </a:rPr>
              <a:t>Datasets Used</a:t>
            </a:r>
          </a:p>
        </p:txBody>
      </p:sp>
      <p:sp>
        <p:nvSpPr>
          <p:cNvPr id="3" name="Content Placeholder 2"/>
          <p:cNvSpPr>
            <a:spLocks noGrp="1"/>
          </p:cNvSpPr>
          <p:nvPr>
            <p:ph idx="1"/>
          </p:nvPr>
        </p:nvSpPr>
        <p:spPr>
          <a:xfrm>
            <a:off x="864382" y="2708920"/>
            <a:ext cx="7308018" cy="3310880"/>
          </a:xfrm>
        </p:spPr>
        <p:txBody>
          <a:bodyPr/>
          <a:lstStyle/>
          <a:p>
            <a:pPr>
              <a:buFont typeface="Wingdings" panose="05000000000000000000" pitchFamily="2" charset="2"/>
              <a:buChar char="Ø"/>
            </a:pPr>
            <a:r>
              <a:rPr lang="en-US" dirty="0"/>
              <a:t>We have collected  </a:t>
            </a:r>
            <a:r>
              <a:rPr lang="en-US" dirty="0" err="1"/>
              <a:t>mri</a:t>
            </a:r>
            <a:r>
              <a:rPr lang="en-US" dirty="0"/>
              <a:t> images of brain from a source </a:t>
            </a:r>
            <a:r>
              <a:rPr lang="en-US" dirty="0" err="1"/>
              <a:t>kaggle</a:t>
            </a:r>
            <a:r>
              <a:rPr lang="en-US" dirty="0"/>
              <a:t> of type .jpg images  consisting of huge data with 3000 images with  two sub folders. One  folder(yes) with images of brain having tumor 1500 images  and another folder (no) with no tumor images (1500).</a:t>
            </a:r>
          </a:p>
          <a:p>
            <a:pPr marL="0" indent="0">
              <a:buNone/>
            </a:pPr>
            <a:r>
              <a:rPr lang="en-US" b="1" dirty="0">
                <a:solidFill>
                  <a:schemeClr val="accent4">
                    <a:lumMod val="75000"/>
                  </a:schemeClr>
                </a:solidFill>
                <a:hlinkClick r:id="rId2"/>
              </a:rPr>
              <a:t>https://www.kaggle.com/ahmedhamada0/brain-tumor-detection?select=no</a:t>
            </a:r>
            <a:endParaRPr lang="en-US" b="1" dirty="0">
              <a:solidFill>
                <a:schemeClr val="accent4">
                  <a:lumMod val="75000"/>
                </a:schemeClr>
              </a:solidFill>
            </a:endParaRPr>
          </a:p>
        </p:txBody>
      </p:sp>
    </p:spTree>
    <p:extLst>
      <p:ext uri="{BB962C8B-B14F-4D97-AF65-F5344CB8AC3E}">
        <p14:creationId xmlns:p14="http://schemas.microsoft.com/office/powerpoint/2010/main" val="92598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2"/>
                </a:solidFill>
                <a:latin typeface="Times New Roman" panose="02020603050405020304" pitchFamily="18" charset="0"/>
                <a:cs typeface="Times New Roman" panose="02020603050405020304" pitchFamily="18" charset="0"/>
              </a:rPr>
              <a:t>Modules</a:t>
            </a:r>
            <a:endParaRPr lang="en-US" dirty="0">
              <a:solidFill>
                <a:schemeClr val="bg2"/>
              </a:solidFill>
            </a:endParaRPr>
          </a:p>
        </p:txBody>
      </p:sp>
      <p:sp>
        <p:nvSpPr>
          <p:cNvPr id="3" name="Content Placeholder 2"/>
          <p:cNvSpPr>
            <a:spLocks noGrp="1"/>
          </p:cNvSpPr>
          <p:nvPr>
            <p:ph idx="1"/>
          </p:nvPr>
        </p:nvSpPr>
        <p:spPr>
          <a:xfrm>
            <a:off x="864382" y="2489200"/>
            <a:ext cx="7308018" cy="3892128"/>
          </a:xfrm>
        </p:spPr>
        <p:txBody>
          <a:bodyPr>
            <a:normAutofit/>
          </a:bodyPr>
          <a:lstStyle/>
          <a:p>
            <a:pPr marL="0" indent="0">
              <a:buNone/>
            </a:pPr>
            <a:r>
              <a:rPr lang="en-US" b="1" dirty="0"/>
              <a:t>1.Data Pre-Processing :-</a:t>
            </a:r>
          </a:p>
          <a:p>
            <a:pPr marL="0" indent="0">
              <a:buNone/>
            </a:pPr>
            <a:r>
              <a:rPr lang="en-US" dirty="0"/>
              <a:t>In order to crop the part that contains only the brain of the image, </a:t>
            </a:r>
          </a:p>
          <a:p>
            <a:pPr>
              <a:buFont typeface="Wingdings" panose="05000000000000000000" pitchFamily="2" charset="2"/>
              <a:buChar char="Ø"/>
            </a:pPr>
            <a:r>
              <a:rPr lang="en-US" dirty="0"/>
              <a:t>First we read image from folder then crop the part of the image representing only the brain. After that we resize the image in standard resolution. </a:t>
            </a:r>
          </a:p>
          <a:p>
            <a:pPr>
              <a:buFont typeface="Wingdings" panose="05000000000000000000" pitchFamily="2" charset="2"/>
              <a:buChar char="Ø"/>
            </a:pPr>
            <a:r>
              <a:rPr lang="en-US" dirty="0"/>
              <a:t>Then apply normalization because we want pixel values to be scaled to the range 0-1. </a:t>
            </a:r>
          </a:p>
          <a:p>
            <a:pPr marL="0" indent="0">
              <a:buNone/>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382" y="2489200"/>
            <a:ext cx="7452034" cy="3964136"/>
          </a:xfrm>
        </p:spPr>
        <p:txBody>
          <a:bodyPr>
            <a:normAutofit lnSpcReduction="10000"/>
          </a:bodyPr>
          <a:lstStyle/>
          <a:p>
            <a:pPr marL="0" indent="0">
              <a:buNone/>
            </a:pPr>
            <a:r>
              <a:rPr lang="en-US" b="1" dirty="0"/>
              <a:t>2.Splitting of Data :- </a:t>
            </a:r>
          </a:p>
          <a:p>
            <a:pPr marL="0" indent="0">
              <a:buNone/>
            </a:pPr>
            <a:r>
              <a:rPr lang="en-US" dirty="0"/>
              <a:t>We split data into </a:t>
            </a:r>
            <a:r>
              <a:rPr lang="" dirty="0"/>
              <a:t>8</a:t>
            </a:r>
            <a:r>
              <a:rPr lang="en-US" dirty="0"/>
              <a:t>0% training and </a:t>
            </a:r>
            <a:r>
              <a:rPr lang="" dirty="0"/>
              <a:t>20</a:t>
            </a:r>
            <a:r>
              <a:rPr lang="en-US" dirty="0"/>
              <a:t>% for testing phase.</a:t>
            </a:r>
          </a:p>
          <a:p>
            <a:pPr marL="0" indent="0">
              <a:buNone/>
            </a:pPr>
            <a:r>
              <a:rPr lang="en-US" b="1" dirty="0"/>
              <a:t>3.Train and Testing the Model :- </a:t>
            </a:r>
          </a:p>
          <a:p>
            <a:pPr marL="0" indent="0">
              <a:buNone/>
            </a:pPr>
            <a:r>
              <a:rPr lang="en-US" dirty="0"/>
              <a:t>We start training our model with 10 epochs. If we increase number of epochs which may increase accuracy but slow the computation of model.</a:t>
            </a:r>
          </a:p>
          <a:p>
            <a:pPr marL="0" indent="0">
              <a:buNone/>
            </a:pPr>
            <a:r>
              <a:rPr lang="en-US" b="1" dirty="0"/>
              <a:t>4.Data Augmentation :-</a:t>
            </a:r>
          </a:p>
          <a:p>
            <a:pPr marL="0" indent="0">
              <a:buNone/>
            </a:pPr>
            <a:r>
              <a:rPr lang="en-US" dirty="0"/>
              <a:t>Importing all required libraries using </a:t>
            </a:r>
            <a:r>
              <a:rPr lang="en-US" dirty="0" err="1"/>
              <a:t>Tensorflow</a:t>
            </a:r>
            <a:r>
              <a:rPr lang="en-US" dirty="0"/>
              <a:t> backed. We make more copied of given images. Which helps to increase the accuracy of the model. In that data augmentation process. We done the same number of copies that is positive and negative images of brain tumor. It helps to increase variance of model. </a:t>
            </a:r>
          </a:p>
          <a:p>
            <a:pPr marL="0" indent="0">
              <a:buNone/>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2"/>
                </a:solidFill>
                <a:latin typeface="Times New Roman" panose="02020603050405020304" pitchFamily="18" charset="0"/>
                <a:cs typeface="Times New Roman" panose="02020603050405020304" pitchFamily="18" charset="0"/>
              </a:rPr>
              <a:t>Methodology</a:t>
            </a:r>
            <a:endParaRPr lang="en-US" dirty="0">
              <a:solidFill>
                <a:schemeClr val="bg2"/>
              </a:solidFill>
            </a:endParaRPr>
          </a:p>
        </p:txBody>
      </p:sp>
      <p:sp>
        <p:nvSpPr>
          <p:cNvPr id="3" name="Content Placeholder 2"/>
          <p:cNvSpPr>
            <a:spLocks noGrp="1"/>
          </p:cNvSpPr>
          <p:nvPr>
            <p:ph idx="1"/>
          </p:nvPr>
        </p:nvSpPr>
        <p:spPr>
          <a:xfrm>
            <a:off x="864382" y="2348880"/>
            <a:ext cx="7596050" cy="4032448"/>
          </a:xfrm>
        </p:spPr>
        <p:txBody>
          <a:bodyPr>
            <a:normAutofit/>
          </a:bodyPr>
          <a:lstStyle/>
          <a:p>
            <a:pPr>
              <a:buFont typeface="Wingdings" panose="05000000000000000000" pitchFamily="2" charset="2"/>
              <a:buChar char="Ø"/>
            </a:pPr>
            <a:r>
              <a:rPr lang="en-US" dirty="0"/>
              <a:t>We provide an input MRI Image to our web app.</a:t>
            </a:r>
          </a:p>
          <a:p>
            <a:pPr>
              <a:buFont typeface="Wingdings" panose="05000000000000000000" pitchFamily="2" charset="2"/>
              <a:buChar char="Ø"/>
            </a:pPr>
            <a:r>
              <a:rPr lang="en-US" dirty="0"/>
              <a:t>then it examines entire image using a  convolution neural network  with  the help of </a:t>
            </a:r>
            <a:r>
              <a:rPr lang="en-US" dirty="0" err="1"/>
              <a:t>keras</a:t>
            </a:r>
            <a:r>
              <a:rPr lang="en-US" dirty="0"/>
              <a:t> and </a:t>
            </a:r>
            <a:r>
              <a:rPr lang="en-US" dirty="0" err="1"/>
              <a:t>tensorflow</a:t>
            </a:r>
            <a:r>
              <a:rPr lang="en-US" dirty="0"/>
              <a:t>.</a:t>
            </a:r>
          </a:p>
          <a:p>
            <a:pPr>
              <a:buFont typeface="Wingdings" panose="05000000000000000000" pitchFamily="2" charset="2"/>
              <a:buChar char="Ø"/>
            </a:pPr>
            <a:r>
              <a:rPr lang="en-US" dirty="0"/>
              <a:t>It scans the whole image and it says that whether the tumor is present in that image or not.</a:t>
            </a:r>
          </a:p>
          <a:p>
            <a:pPr marL="0" indent="0">
              <a:buNone/>
            </a:pPr>
            <a:br>
              <a:rPr lang="en-US" dirty="0"/>
            </a:br>
            <a:endParaRPr lang="en-US" dirty="0"/>
          </a:p>
        </p:txBody>
      </p:sp>
      <p:pic>
        <p:nvPicPr>
          <p:cNvPr id="4" name="Picture 3"/>
          <p:cNvPicPr>
            <a:picLocks noChangeAspect="1"/>
          </p:cNvPicPr>
          <p:nvPr/>
        </p:nvPicPr>
        <p:blipFill>
          <a:blip r:embed="rId2"/>
          <a:stretch>
            <a:fillRect/>
          </a:stretch>
        </p:blipFill>
        <p:spPr>
          <a:xfrm>
            <a:off x="1691680" y="4359368"/>
            <a:ext cx="5904656" cy="173392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B807160F76DED49AC3EE120964167FA" ma:contentTypeVersion="9" ma:contentTypeDescription="Create a new document." ma:contentTypeScope="" ma:versionID="2aaca2f8cd42dbbbfb625309186074ff">
  <xsd:schema xmlns:xsd="http://www.w3.org/2001/XMLSchema" xmlns:xs="http://www.w3.org/2001/XMLSchema" xmlns:p="http://schemas.microsoft.com/office/2006/metadata/properties" xmlns:ns2="3c02b014-b423-4b60-a2a3-59f59275afc1" targetNamespace="http://schemas.microsoft.com/office/2006/metadata/properties" ma:root="true" ma:fieldsID="f72fba5dfe3b9bbca6277473f8e76ac3" ns2:_="">
    <xsd:import namespace="3c02b014-b423-4b60-a2a3-59f59275afc1"/>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02b014-b423-4b60-a2a3-59f59275afc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3c02b014-b423-4b60-a2a3-59f59275afc1" xsi:nil="true"/>
  </documentManagement>
</p:properties>
</file>

<file path=customXml/itemProps1.xml><?xml version="1.0" encoding="utf-8"?>
<ds:datastoreItem xmlns:ds="http://schemas.openxmlformats.org/officeDocument/2006/customXml" ds:itemID="{04196B68-A4BD-4ABC-92FC-7066442BAD80}">
  <ds:schemaRefs>
    <ds:schemaRef ds:uri="http://schemas.microsoft.com/sharepoint/v3/contenttype/forms"/>
  </ds:schemaRefs>
</ds:datastoreItem>
</file>

<file path=customXml/itemProps2.xml><?xml version="1.0" encoding="utf-8"?>
<ds:datastoreItem xmlns:ds="http://schemas.openxmlformats.org/officeDocument/2006/customXml" ds:itemID="{1CCEE659-A84B-43FC-B91E-790583E861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02b014-b423-4b60-a2a3-59f59275af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01477B-9B65-4DA2-A5FD-8E9DD1BFC87F}">
  <ds:schemaRefs>
    <ds:schemaRef ds:uri="http://purl.org/dc/dcmitype/"/>
    <ds:schemaRef ds:uri="http://schemas.microsoft.com/office/infopath/2007/PartnerControls"/>
    <ds:schemaRef ds:uri="http://purl.org/dc/elements/1.1/"/>
    <ds:schemaRef ds:uri="http://schemas.microsoft.com/office/2006/documentManagement/types"/>
    <ds:schemaRef ds:uri="3c02b014-b423-4b60-a2a3-59f59275afc1"/>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Boardroom</Template>
  <TotalTime>353</TotalTime>
  <Words>704</Words>
  <Application>Microsoft Office PowerPoint</Application>
  <PresentationFormat>On-screen Show (4:3)</PresentationFormat>
  <Paragraphs>74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 Boardroom</vt:lpstr>
      <vt:lpstr>BRAIN TUMOR  DETECTION IN MRI IMAGES</vt:lpstr>
      <vt:lpstr>Abstract</vt:lpstr>
      <vt:lpstr>Problem Statement</vt:lpstr>
      <vt:lpstr>Literature Survey</vt:lpstr>
      <vt:lpstr>PowerPoint Presentation</vt:lpstr>
      <vt:lpstr>Datasets Used</vt:lpstr>
      <vt:lpstr>Modules</vt:lpstr>
      <vt:lpstr>PowerPoint Presentation</vt:lpstr>
      <vt:lpstr>Methodology</vt:lpstr>
      <vt:lpstr>Steps Involved In Our Project</vt:lpstr>
      <vt:lpstr>Tools &amp; 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DETECTION IN X-RAY IMAGES</dc:title>
  <dc:creator>pureti</dc:creator>
  <cp:lastModifiedBy>KOYYADA VISHNUVARDHAN</cp:lastModifiedBy>
  <cp:revision>44</cp:revision>
  <dcterms:created xsi:type="dcterms:W3CDTF">2021-10-08T09:26:40Z</dcterms:created>
  <dcterms:modified xsi:type="dcterms:W3CDTF">2022-05-04T16:51:17Z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0x0101002B807160F76DED49AC3EE120964167FA</vt:lpwstr>
  </property>
</Properties>
</file>