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4" d="100"/>
          <a:sy n="84" d="100"/>
        </p:scale>
        <p:origin x="1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BC6C-DC5B-4A06-1A2D-E31F7B66A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5834F8-CAB1-81F8-9395-E2FEA9E63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EBC03F-65FD-A529-3803-2A4AE000492C}"/>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5" name="Footer Placeholder 4">
            <a:extLst>
              <a:ext uri="{FF2B5EF4-FFF2-40B4-BE49-F238E27FC236}">
                <a16:creationId xmlns:a16="http://schemas.microsoft.com/office/drawing/2014/main" id="{900A45F3-B8A6-E7A7-AC68-1A6430E0E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18DBB-F73A-187E-2D1B-BCC0575824A6}"/>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301911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BFD5-EE44-4A43-B2C2-C8136BA9BD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2A7867-B907-F888-2AA0-AD25D229A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B57E0E-EB0A-7527-6E13-853EBBB87190}"/>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5" name="Footer Placeholder 4">
            <a:extLst>
              <a:ext uri="{FF2B5EF4-FFF2-40B4-BE49-F238E27FC236}">
                <a16:creationId xmlns:a16="http://schemas.microsoft.com/office/drawing/2014/main" id="{9BB31FB8-B3FC-C63D-7501-CD7F60CA38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79EFD-E913-7E82-C518-D8A368F170E4}"/>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235292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04358F-361A-B41A-8219-DAB98651F2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756607-B398-6A4F-BC49-752CAB1975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44BB2-6BD3-D4B3-94E8-D3C4EEAE6E1D}"/>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5" name="Footer Placeholder 4">
            <a:extLst>
              <a:ext uri="{FF2B5EF4-FFF2-40B4-BE49-F238E27FC236}">
                <a16:creationId xmlns:a16="http://schemas.microsoft.com/office/drawing/2014/main" id="{3271F512-BBF8-AB0E-A9CB-62A9343AA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C4C393-D4D7-7D38-E872-15F9CBA62E4A}"/>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143127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A0AD-A357-E680-1E93-5B3274D0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396F82-E9EF-3E62-02F3-3DEE38A362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028CF1-DA3C-D4B5-33FC-992FF8ABD87A}"/>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5" name="Footer Placeholder 4">
            <a:extLst>
              <a:ext uri="{FF2B5EF4-FFF2-40B4-BE49-F238E27FC236}">
                <a16:creationId xmlns:a16="http://schemas.microsoft.com/office/drawing/2014/main" id="{E56CCA35-72E2-E3E8-7037-E32F00C42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5E4039-32E2-67EB-FCC1-B10315507D31}"/>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168558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3768-2F45-1E39-48C7-F9CF8CBE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570E53-6DF5-4DB7-8526-B4F70DBC3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0E25E-C27E-80CD-8AC8-A2503CE6AB07}"/>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5" name="Footer Placeholder 4">
            <a:extLst>
              <a:ext uri="{FF2B5EF4-FFF2-40B4-BE49-F238E27FC236}">
                <a16:creationId xmlns:a16="http://schemas.microsoft.com/office/drawing/2014/main" id="{FB77A31E-CCCB-8663-DBED-A5946B088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6F7A6-4796-533A-B6CC-97009EFD6581}"/>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284752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AABC-2B36-46ED-05EE-E7D2265B08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DFA8C4-07C6-BD4F-6BCD-ED1730502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1571CB-C6BB-4D6C-6B21-5937D5A5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FCB7E2-8F14-5A79-E8B7-F2DF4A6C4ED7}"/>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6" name="Footer Placeholder 5">
            <a:extLst>
              <a:ext uri="{FF2B5EF4-FFF2-40B4-BE49-F238E27FC236}">
                <a16:creationId xmlns:a16="http://schemas.microsoft.com/office/drawing/2014/main" id="{7D855714-77CC-1D16-E360-EC080C19B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0FF212-BD41-E571-144B-BF4C1A155DD5}"/>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405172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1393-4E87-3838-1362-FC68924B89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30DD7A-81B4-1FEF-4961-60CF3318C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7EA1B-752B-281B-2AAF-9B425A872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5A7146-CBB4-AB4C-DC4F-2BCD7D7D2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121B8-A498-40DC-A854-8DC00981D9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C3970D-41E8-A198-2936-C32FF93940C8}"/>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8" name="Footer Placeholder 7">
            <a:extLst>
              <a:ext uri="{FF2B5EF4-FFF2-40B4-BE49-F238E27FC236}">
                <a16:creationId xmlns:a16="http://schemas.microsoft.com/office/drawing/2014/main" id="{0897F982-4155-103B-BEF3-E4939F6F73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BE31E4-4C33-8DAD-FA0E-FBF90B753897}"/>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350115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C029-4CC8-47A4-7002-5C734F9968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8B020C-DDC6-9EF4-F139-64B39FD64FB9}"/>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4" name="Footer Placeholder 3">
            <a:extLst>
              <a:ext uri="{FF2B5EF4-FFF2-40B4-BE49-F238E27FC236}">
                <a16:creationId xmlns:a16="http://schemas.microsoft.com/office/drawing/2014/main" id="{43B70D4C-D25A-33D0-7302-DC836C2E8A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726CFE-B926-2EDF-6A8C-616555339204}"/>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184664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581F33-48B6-CC3F-B214-368EE3FD8E2A}"/>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3" name="Footer Placeholder 2">
            <a:extLst>
              <a:ext uri="{FF2B5EF4-FFF2-40B4-BE49-F238E27FC236}">
                <a16:creationId xmlns:a16="http://schemas.microsoft.com/office/drawing/2014/main" id="{A5069284-7F7E-A992-427D-5716C28B58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8D62C7-7629-44E2-AC19-B2DB4BFD1458}"/>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407897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B995-225E-E07D-A242-5CEB2EBF8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C644C8-09A3-1B82-D20B-D2C63E4D5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0157C0-CF23-428A-0B99-2DE877E4A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4EAC-9263-100F-A153-8F658ED9E87E}"/>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6" name="Footer Placeholder 5">
            <a:extLst>
              <a:ext uri="{FF2B5EF4-FFF2-40B4-BE49-F238E27FC236}">
                <a16:creationId xmlns:a16="http://schemas.microsoft.com/office/drawing/2014/main" id="{F46E0229-DB3F-2C31-5D40-BDF2D97785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EE5118-211E-0ECD-A154-88FCCE007658}"/>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60331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13FB-4D93-1157-F1A3-E9E6F799A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63956D-A139-1C16-FE83-92FD8AC564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55C710-48A1-B67D-5160-2D1B9626F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3C27-FC99-900F-5E20-17C1204885EF}"/>
              </a:ext>
            </a:extLst>
          </p:cNvPr>
          <p:cNvSpPr>
            <a:spLocks noGrp="1"/>
          </p:cNvSpPr>
          <p:nvPr>
            <p:ph type="dt" sz="half" idx="10"/>
          </p:nvPr>
        </p:nvSpPr>
        <p:spPr/>
        <p:txBody>
          <a:bodyPr/>
          <a:lstStyle/>
          <a:p>
            <a:fld id="{9E7FDD45-D5E8-4E78-B3AF-CACA5C496DFB}" type="datetimeFigureOut">
              <a:rPr lang="en-IN" smtClean="0"/>
              <a:t>31-05-2023</a:t>
            </a:fld>
            <a:endParaRPr lang="en-IN"/>
          </a:p>
        </p:txBody>
      </p:sp>
      <p:sp>
        <p:nvSpPr>
          <p:cNvPr id="6" name="Footer Placeholder 5">
            <a:extLst>
              <a:ext uri="{FF2B5EF4-FFF2-40B4-BE49-F238E27FC236}">
                <a16:creationId xmlns:a16="http://schemas.microsoft.com/office/drawing/2014/main" id="{E604A6D3-5E87-8B1B-AC95-1B0DE05D83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0A7035-2DDA-8BC9-1B6F-AA485D5E5D11}"/>
              </a:ext>
            </a:extLst>
          </p:cNvPr>
          <p:cNvSpPr>
            <a:spLocks noGrp="1"/>
          </p:cNvSpPr>
          <p:nvPr>
            <p:ph type="sldNum" sz="quarter" idx="12"/>
          </p:nvPr>
        </p:nvSpPr>
        <p:spPr/>
        <p:txBody>
          <a:bodyPr/>
          <a:lstStyle/>
          <a:p>
            <a:fld id="{83915466-F88C-48B3-A16A-A136EA47A19E}" type="slidenum">
              <a:rPr lang="en-IN" smtClean="0"/>
              <a:t>‹#›</a:t>
            </a:fld>
            <a:endParaRPr lang="en-IN"/>
          </a:p>
        </p:txBody>
      </p:sp>
    </p:spTree>
    <p:extLst>
      <p:ext uri="{BB962C8B-B14F-4D97-AF65-F5344CB8AC3E}">
        <p14:creationId xmlns:p14="http://schemas.microsoft.com/office/powerpoint/2010/main" val="185687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EA97F-FBD5-86A8-9C00-0FAD25C72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087912-6D54-48E8-AAB4-9CD821309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3DD3D-76FC-1995-3997-367E860A0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FDD45-D5E8-4E78-B3AF-CACA5C496DFB}" type="datetimeFigureOut">
              <a:rPr lang="en-IN" smtClean="0"/>
              <a:t>31-05-2023</a:t>
            </a:fld>
            <a:endParaRPr lang="en-IN"/>
          </a:p>
        </p:txBody>
      </p:sp>
      <p:sp>
        <p:nvSpPr>
          <p:cNvPr id="5" name="Footer Placeholder 4">
            <a:extLst>
              <a:ext uri="{FF2B5EF4-FFF2-40B4-BE49-F238E27FC236}">
                <a16:creationId xmlns:a16="http://schemas.microsoft.com/office/drawing/2014/main" id="{7D7884E8-2B17-931D-E552-2BF6EE046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30443-42F2-4E9D-9D31-4E0BF5B43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15466-F88C-48B3-A16A-A136EA47A19E}" type="slidenum">
              <a:rPr lang="en-IN" smtClean="0"/>
              <a:t>‹#›</a:t>
            </a:fld>
            <a:endParaRPr lang="en-IN"/>
          </a:p>
        </p:txBody>
      </p:sp>
    </p:spTree>
    <p:extLst>
      <p:ext uri="{BB962C8B-B14F-4D97-AF65-F5344CB8AC3E}">
        <p14:creationId xmlns:p14="http://schemas.microsoft.com/office/powerpoint/2010/main" val="366319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6B3BCE0-63DA-1EB9-49E2-A1897C173BD1}"/>
              </a:ext>
            </a:extLst>
          </p:cNvPr>
          <p:cNvGrpSpPr/>
          <p:nvPr/>
        </p:nvGrpSpPr>
        <p:grpSpPr>
          <a:xfrm>
            <a:off x="-678106" y="556424"/>
            <a:ext cx="9429902" cy="5521278"/>
            <a:chOff x="-678106" y="556424"/>
            <a:chExt cx="9429902" cy="5521278"/>
          </a:xfrm>
        </p:grpSpPr>
        <p:sp>
          <p:nvSpPr>
            <p:cNvPr id="8" name="Rectangle 7">
              <a:extLst>
                <a:ext uri="{FF2B5EF4-FFF2-40B4-BE49-F238E27FC236}">
                  <a16:creationId xmlns:a16="http://schemas.microsoft.com/office/drawing/2014/main" id="{5D68EEF0-59E3-1671-5A68-7D13741E249F}"/>
                </a:ext>
              </a:extLst>
            </p:cNvPr>
            <p:cNvSpPr/>
            <p:nvPr/>
          </p:nvSpPr>
          <p:spPr>
            <a:xfrm rot="19082746">
              <a:off x="-678106" y="556424"/>
              <a:ext cx="9429902" cy="55212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20000"/>
                    <a:lumOff val="80000"/>
                  </a:schemeClr>
                </a:solidFill>
              </a:endParaRPr>
            </a:p>
          </p:txBody>
        </p:sp>
        <p:sp>
          <p:nvSpPr>
            <p:cNvPr id="12" name="TextBox 11">
              <a:extLst>
                <a:ext uri="{FF2B5EF4-FFF2-40B4-BE49-F238E27FC236}">
                  <a16:creationId xmlns:a16="http://schemas.microsoft.com/office/drawing/2014/main" id="{38A9E77D-FFC6-0908-1E10-E8D96F2D0101}"/>
                </a:ext>
              </a:extLst>
            </p:cNvPr>
            <p:cNvSpPr txBox="1"/>
            <p:nvPr/>
          </p:nvSpPr>
          <p:spPr>
            <a:xfrm>
              <a:off x="1527048" y="2167128"/>
              <a:ext cx="2807208" cy="646331"/>
            </a:xfrm>
            <a:prstGeom prst="rect">
              <a:avLst/>
            </a:prstGeom>
            <a:noFill/>
          </p:spPr>
          <p:txBody>
            <a:bodyPr wrap="square" rtlCol="0">
              <a:spAutoFit/>
            </a:bodyPr>
            <a:lstStyle/>
            <a:p>
              <a:pPr algn="ctr"/>
              <a:r>
                <a:rPr lang="en-US" sz="3600" b="1" dirty="0">
                  <a:latin typeface="Berlin Sans FB Demi" panose="020E0802020502020306" pitchFamily="34" charset="0"/>
                </a:rPr>
                <a:t>SEWCIAL</a:t>
              </a:r>
              <a:endParaRPr lang="en-IN" sz="3600" b="1" dirty="0">
                <a:latin typeface="Berlin Sans FB Demi" panose="020E0802020502020306" pitchFamily="34" charset="0"/>
              </a:endParaRPr>
            </a:p>
          </p:txBody>
        </p:sp>
        <p:sp>
          <p:nvSpPr>
            <p:cNvPr id="13" name="TextBox 12">
              <a:extLst>
                <a:ext uri="{FF2B5EF4-FFF2-40B4-BE49-F238E27FC236}">
                  <a16:creationId xmlns:a16="http://schemas.microsoft.com/office/drawing/2014/main" id="{4F957D7D-DF9B-F850-517B-CD00C086EE57}"/>
                </a:ext>
              </a:extLst>
            </p:cNvPr>
            <p:cNvSpPr txBox="1"/>
            <p:nvPr/>
          </p:nvSpPr>
          <p:spPr>
            <a:xfrm>
              <a:off x="969264" y="2999232"/>
              <a:ext cx="3831336" cy="1200329"/>
            </a:xfrm>
            <a:prstGeom prst="rect">
              <a:avLst/>
            </a:prstGeom>
            <a:noFill/>
          </p:spPr>
          <p:txBody>
            <a:bodyPr wrap="square" rtlCol="0">
              <a:spAutoFit/>
            </a:bodyPr>
            <a:lstStyle/>
            <a:p>
              <a:pPr algn="ctr"/>
              <a:r>
                <a:rPr lang="en-US" sz="2400" dirty="0">
                  <a:latin typeface="Berlin Sans FB Demi" panose="020E0802020502020306" pitchFamily="34" charset="0"/>
                </a:rPr>
                <a:t>THE ULTIMATE TAILORING</a:t>
              </a:r>
            </a:p>
            <a:p>
              <a:pPr algn="ctr"/>
              <a:r>
                <a:rPr lang="en-US" sz="2400" dirty="0">
                  <a:latin typeface="Berlin Sans FB Demi" panose="020E0802020502020306" pitchFamily="34" charset="0"/>
                </a:rPr>
                <a:t>SHOP</a:t>
              </a:r>
              <a:endParaRPr lang="en-IN" sz="2400" dirty="0">
                <a:latin typeface="Berlin Sans FB Demi" panose="020E0802020502020306" pitchFamily="34" charset="0"/>
              </a:endParaRPr>
            </a:p>
          </p:txBody>
        </p:sp>
      </p:grpSp>
      <p:grpSp>
        <p:nvGrpSpPr>
          <p:cNvPr id="7" name="Group 6">
            <a:extLst>
              <a:ext uri="{FF2B5EF4-FFF2-40B4-BE49-F238E27FC236}">
                <a16:creationId xmlns:a16="http://schemas.microsoft.com/office/drawing/2014/main" id="{CA1FD69F-C9EC-E2DB-D58A-F30C1B85A8BF}"/>
              </a:ext>
            </a:extLst>
          </p:cNvPr>
          <p:cNvGrpSpPr/>
          <p:nvPr/>
        </p:nvGrpSpPr>
        <p:grpSpPr>
          <a:xfrm>
            <a:off x="4438591" y="-729457"/>
            <a:ext cx="10904006" cy="6560598"/>
            <a:chOff x="4438591" y="-729457"/>
            <a:chExt cx="10904006" cy="6560598"/>
          </a:xfrm>
          <a:blipFill dpi="0" rotWithShape="1">
            <a:blip r:embed="rId2"/>
            <a:srcRect/>
            <a:tile tx="0" ty="50800" sx="100000" sy="100000" flip="none" algn="tl"/>
          </a:blipFill>
        </p:grpSpPr>
        <p:sp>
          <p:nvSpPr>
            <p:cNvPr id="4" name="Rectangle 3">
              <a:extLst>
                <a:ext uri="{FF2B5EF4-FFF2-40B4-BE49-F238E27FC236}">
                  <a16:creationId xmlns:a16="http://schemas.microsoft.com/office/drawing/2014/main" id="{7A574F76-2CE8-B8FA-46DA-93033FB793E7}"/>
                </a:ext>
              </a:extLst>
            </p:cNvPr>
            <p:cNvSpPr/>
            <p:nvPr/>
          </p:nvSpPr>
          <p:spPr>
            <a:xfrm rot="19052294">
              <a:off x="4952015" y="2189817"/>
              <a:ext cx="8107541" cy="23348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34E370D-07D8-0E46-81FE-F7EC13867696}"/>
                </a:ext>
              </a:extLst>
            </p:cNvPr>
            <p:cNvSpPr/>
            <p:nvPr/>
          </p:nvSpPr>
          <p:spPr>
            <a:xfrm rot="19052294">
              <a:off x="4438591" y="-729457"/>
              <a:ext cx="8107541" cy="23348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A5790CA-FE60-3568-38DF-DE5F2779636F}"/>
                </a:ext>
              </a:extLst>
            </p:cNvPr>
            <p:cNvSpPr/>
            <p:nvPr/>
          </p:nvSpPr>
          <p:spPr>
            <a:xfrm rot="19052294">
              <a:off x="7235056" y="3496314"/>
              <a:ext cx="8107541" cy="23348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2B57E22A-D387-9515-2744-0CD1C13D9EC2}"/>
              </a:ext>
            </a:extLst>
          </p:cNvPr>
          <p:cNvGrpSpPr/>
          <p:nvPr/>
        </p:nvGrpSpPr>
        <p:grpSpPr>
          <a:xfrm>
            <a:off x="260050" y="4837463"/>
            <a:ext cx="3730752" cy="1846801"/>
            <a:chOff x="260050" y="4837463"/>
            <a:chExt cx="3730752" cy="1846801"/>
          </a:xfrm>
        </p:grpSpPr>
        <p:sp>
          <p:nvSpPr>
            <p:cNvPr id="21" name="Rectangle 20">
              <a:extLst>
                <a:ext uri="{FF2B5EF4-FFF2-40B4-BE49-F238E27FC236}">
                  <a16:creationId xmlns:a16="http://schemas.microsoft.com/office/drawing/2014/main" id="{FE3CFE4F-A82F-A8BA-6EAE-DEE14080F57C}"/>
                </a:ext>
              </a:extLst>
            </p:cNvPr>
            <p:cNvSpPr/>
            <p:nvPr/>
          </p:nvSpPr>
          <p:spPr>
            <a:xfrm>
              <a:off x="260050" y="4837463"/>
              <a:ext cx="3730752" cy="184680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5EC970AE-BC34-AF15-AB22-E37DA14746CE}"/>
                </a:ext>
              </a:extLst>
            </p:cNvPr>
            <p:cNvSpPr txBox="1"/>
            <p:nvPr/>
          </p:nvSpPr>
          <p:spPr>
            <a:xfrm>
              <a:off x="329184" y="5102352"/>
              <a:ext cx="247397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Submitted by,</a:t>
              </a:r>
              <a:endParaRPr lang="en-IN"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09A4BD03-9A02-1B0B-EA8E-586868398862}"/>
                </a:ext>
              </a:extLst>
            </p:cNvPr>
            <p:cNvSpPr txBox="1"/>
            <p:nvPr/>
          </p:nvSpPr>
          <p:spPr>
            <a:xfrm>
              <a:off x="1316736" y="5650992"/>
              <a:ext cx="229514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Vishnu </a:t>
              </a:r>
              <a:r>
                <a:rPr lang="en-US" b="1" dirty="0" err="1">
                  <a:latin typeface="Times New Roman" panose="02020603050405020304" pitchFamily="18" charset="0"/>
                  <a:cs typeface="Times New Roman" panose="02020603050405020304" pitchFamily="18" charset="0"/>
                </a:rPr>
                <a:t>Satheesan</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22PMC159</a:t>
              </a:r>
              <a:endParaRPr lang="en-IN"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1539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2000" fill="hold"/>
                                        <p:tgtEl>
                                          <p:spTgt spid="20"/>
                                        </p:tgtEl>
                                        <p:attrNameLst>
                                          <p:attrName>ppt_x</p:attrName>
                                        </p:attrNameLst>
                                      </p:cBhvr>
                                      <p:tavLst>
                                        <p:tav tm="0">
                                          <p:val>
                                            <p:strVal val="1+#ppt_w/2"/>
                                          </p:val>
                                        </p:tav>
                                        <p:tav tm="100000">
                                          <p:val>
                                            <p:strVal val="#ppt_x"/>
                                          </p:val>
                                        </p:tav>
                                      </p:tavLst>
                                    </p:anim>
                                    <p:anim calcmode="lin" valueType="num">
                                      <p:cBhvr additive="base">
                                        <p:cTn id="8" dur="2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2000" fill="hold"/>
                                        <p:tgtEl>
                                          <p:spTgt spid="24"/>
                                        </p:tgtEl>
                                        <p:attrNameLst>
                                          <p:attrName>ppt_x</p:attrName>
                                        </p:attrNameLst>
                                      </p:cBhvr>
                                      <p:tavLst>
                                        <p:tav tm="0">
                                          <p:val>
                                            <p:strVal val="0-#ppt_w/2"/>
                                          </p:val>
                                        </p:tav>
                                        <p:tav tm="100000">
                                          <p:val>
                                            <p:strVal val="#ppt_x"/>
                                          </p:val>
                                        </p:tav>
                                      </p:tavLst>
                                    </p:anim>
                                    <p:anim calcmode="lin" valueType="num">
                                      <p:cBhvr additive="base">
                                        <p:cTn id="12" dur="20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1+#ppt_w/2"/>
                                          </p:val>
                                        </p:tav>
                                        <p:tav tm="100000">
                                          <p:val>
                                            <p:strVal val="#ppt_x"/>
                                          </p:val>
                                        </p:tav>
                                      </p:tavLst>
                                    </p:anim>
                                    <p:anim calcmode="lin" valueType="num">
                                      <p:cBhvr additive="base">
                                        <p:cTn id="16"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7053F0-24EB-50ED-540D-9B6A8B9B56D6}"/>
              </a:ext>
            </a:extLst>
          </p:cNvPr>
          <p:cNvSpPr/>
          <p:nvPr/>
        </p:nvSpPr>
        <p:spPr>
          <a:xfrm>
            <a:off x="6278880" y="406908"/>
            <a:ext cx="5209032" cy="60441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5219C46C-D75D-C2E8-2DBC-232BF9BAE0F1}"/>
              </a:ext>
            </a:extLst>
          </p:cNvPr>
          <p:cNvGrpSpPr/>
          <p:nvPr/>
        </p:nvGrpSpPr>
        <p:grpSpPr>
          <a:xfrm>
            <a:off x="0" y="1"/>
            <a:ext cx="12192000" cy="6858000"/>
            <a:chOff x="0" y="1"/>
            <a:chExt cx="12192000" cy="6858000"/>
          </a:xfrm>
        </p:grpSpPr>
        <p:pic>
          <p:nvPicPr>
            <p:cNvPr id="9218" name="Picture 2" descr="1,500+ Shirt Tailoring In Tailor Shop Stock Photos, Pictures &amp; Royalty-Free  Images - iStock">
              <a:extLst>
                <a:ext uri="{FF2B5EF4-FFF2-40B4-BE49-F238E27FC236}">
                  <a16:creationId xmlns:a16="http://schemas.microsoft.com/office/drawing/2014/main" id="{BDB4A92D-8C3F-B75E-908F-B96ADD8AB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E72A93-3B8C-5286-C79E-038F91BEACBA}"/>
                </a:ext>
              </a:extLst>
            </p:cNvPr>
            <p:cNvSpPr/>
            <p:nvPr/>
          </p:nvSpPr>
          <p:spPr>
            <a:xfrm>
              <a:off x="534924" y="406908"/>
              <a:ext cx="5209032" cy="60441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5AB6738-001E-154C-ED62-665D8E311539}"/>
                </a:ext>
              </a:extLst>
            </p:cNvPr>
            <p:cNvSpPr txBox="1"/>
            <p:nvPr/>
          </p:nvSpPr>
          <p:spPr>
            <a:xfrm>
              <a:off x="1024128" y="740664"/>
              <a:ext cx="4325112" cy="646331"/>
            </a:xfrm>
            <a:prstGeom prst="rect">
              <a:avLst/>
            </a:prstGeom>
            <a:noFill/>
          </p:spPr>
          <p:txBody>
            <a:bodyPr wrap="square" rtlCol="0">
              <a:spAutoFit/>
            </a:bodyPr>
            <a:lstStyle/>
            <a:p>
              <a:pPr algn="ctr"/>
              <a:r>
                <a:rPr lang="en-IN" sz="3600" dirty="0">
                  <a:latin typeface="Berlin Sans FB Demi" panose="020E0802020502020306" pitchFamily="34" charset="0"/>
                </a:rPr>
                <a:t>OREDR PLACING</a:t>
              </a:r>
            </a:p>
          </p:txBody>
        </p:sp>
        <p:sp>
          <p:nvSpPr>
            <p:cNvPr id="7" name="TextBox 6">
              <a:extLst>
                <a:ext uri="{FF2B5EF4-FFF2-40B4-BE49-F238E27FC236}">
                  <a16:creationId xmlns:a16="http://schemas.microsoft.com/office/drawing/2014/main" id="{054FAE57-9AC6-1AB3-AE6D-11D2C0CEAF4D}"/>
                </a:ext>
              </a:extLst>
            </p:cNvPr>
            <p:cNvSpPr txBox="1"/>
            <p:nvPr/>
          </p:nvSpPr>
          <p:spPr>
            <a:xfrm>
              <a:off x="1155192" y="2779776"/>
              <a:ext cx="3968496" cy="1292662"/>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User can order his custom made clothing using the interface shown in the picture.</a:t>
              </a:r>
            </a:p>
            <a:p>
              <a:endParaRPr lang="en-IN" dirty="0"/>
            </a:p>
          </p:txBody>
        </p:sp>
      </p:grpSp>
      <p:sp>
        <p:nvSpPr>
          <p:cNvPr id="12" name="Rectangle 11">
            <a:extLst>
              <a:ext uri="{FF2B5EF4-FFF2-40B4-BE49-F238E27FC236}">
                <a16:creationId xmlns:a16="http://schemas.microsoft.com/office/drawing/2014/main" id="{EF1CAF9C-93D4-F0D4-11C9-1E9761E4884A}"/>
              </a:ext>
            </a:extLst>
          </p:cNvPr>
          <p:cNvSpPr/>
          <p:nvPr/>
        </p:nvSpPr>
        <p:spPr>
          <a:xfrm>
            <a:off x="6364224" y="406908"/>
            <a:ext cx="5209032" cy="60441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Content Placeholder 7">
            <a:extLst>
              <a:ext uri="{FF2B5EF4-FFF2-40B4-BE49-F238E27FC236}">
                <a16:creationId xmlns:a16="http://schemas.microsoft.com/office/drawing/2014/main" id="{3E3640FA-5E01-BF25-71D6-18D62CE804A4}"/>
              </a:ext>
            </a:extLst>
          </p:cNvPr>
          <p:cNvPicPr>
            <a:picLocks noGrp="1" noChangeAspect="1"/>
          </p:cNvPicPr>
          <p:nvPr/>
        </p:nvPicPr>
        <p:blipFill rotWithShape="1">
          <a:blip r:embed="rId3"/>
          <a:srcRect t="10845" b="4674"/>
          <a:stretch/>
        </p:blipFill>
        <p:spPr>
          <a:xfrm>
            <a:off x="6496051" y="2031354"/>
            <a:ext cx="4945378" cy="2466109"/>
          </a:xfrm>
          <a:prstGeom prst="rect">
            <a:avLst/>
          </a:prstGeom>
        </p:spPr>
      </p:pic>
    </p:spTree>
    <p:extLst>
      <p:ext uri="{BB962C8B-B14F-4D97-AF65-F5344CB8AC3E}">
        <p14:creationId xmlns:p14="http://schemas.microsoft.com/office/powerpoint/2010/main" val="126051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2000"/>
                                        <p:tgtEl>
                                          <p:spTgt spid="10"/>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Horizontal)">
                                      <p:cBhvr>
                                        <p:cTn id="10" dur="2000"/>
                                        <p:tgtEl>
                                          <p:spTgt spid="12"/>
                                        </p:tgtEl>
                                      </p:cBhvr>
                                    </p:animEffect>
                                  </p:childTnLst>
                                </p:cTn>
                              </p:par>
                              <p:par>
                                <p:cTn id="11" presetID="2" presetClass="entr" presetSubtype="2"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0" fill="hold"/>
                                        <p:tgtEl>
                                          <p:spTgt spid="13"/>
                                        </p:tgtEl>
                                        <p:attrNameLst>
                                          <p:attrName>ppt_x</p:attrName>
                                        </p:attrNameLst>
                                      </p:cBhvr>
                                      <p:tavLst>
                                        <p:tav tm="0">
                                          <p:val>
                                            <p:strVal val="1+#ppt_w/2"/>
                                          </p:val>
                                        </p:tav>
                                        <p:tav tm="100000">
                                          <p:val>
                                            <p:strVal val="#ppt_x"/>
                                          </p:val>
                                        </p:tav>
                                      </p:tavLst>
                                    </p:anim>
                                    <p:anim calcmode="lin" valueType="num">
                                      <p:cBhvr additive="base">
                                        <p:cTn id="14"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500+ Shirt Tailoring In Tailor Shop Stock Photos, Pictures &amp; Royalty-Free  Images - iStock">
            <a:extLst>
              <a:ext uri="{FF2B5EF4-FFF2-40B4-BE49-F238E27FC236}">
                <a16:creationId xmlns:a16="http://schemas.microsoft.com/office/drawing/2014/main" id="{22D7AFCF-F796-D2B1-3687-A262FF9BD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25D20316-4B40-1598-EB07-44AA533E0625}"/>
              </a:ext>
            </a:extLst>
          </p:cNvPr>
          <p:cNvGrpSpPr/>
          <p:nvPr/>
        </p:nvGrpSpPr>
        <p:grpSpPr>
          <a:xfrm>
            <a:off x="585216" y="566928"/>
            <a:ext cx="4818888" cy="5705856"/>
            <a:chOff x="585216" y="566928"/>
            <a:chExt cx="4818888" cy="5705856"/>
          </a:xfrm>
        </p:grpSpPr>
        <p:sp>
          <p:nvSpPr>
            <p:cNvPr id="4" name="Rectangle 3">
              <a:extLst>
                <a:ext uri="{FF2B5EF4-FFF2-40B4-BE49-F238E27FC236}">
                  <a16:creationId xmlns:a16="http://schemas.microsoft.com/office/drawing/2014/main" id="{1A765E7B-4987-ED92-83F0-3E86C7105944}"/>
                </a:ext>
              </a:extLst>
            </p:cNvPr>
            <p:cNvSpPr/>
            <p:nvPr/>
          </p:nvSpPr>
          <p:spPr>
            <a:xfrm>
              <a:off x="585216" y="566928"/>
              <a:ext cx="4818888" cy="570585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86666BF-5B05-1DAC-EC58-3152017ED56D}"/>
                </a:ext>
              </a:extLst>
            </p:cNvPr>
            <p:cNvSpPr txBox="1"/>
            <p:nvPr/>
          </p:nvSpPr>
          <p:spPr>
            <a:xfrm>
              <a:off x="850392" y="1901952"/>
              <a:ext cx="4233672" cy="646331"/>
            </a:xfrm>
            <a:prstGeom prst="rect">
              <a:avLst/>
            </a:prstGeom>
            <a:noFill/>
          </p:spPr>
          <p:txBody>
            <a:bodyPr wrap="square" rtlCol="0">
              <a:spAutoFit/>
            </a:bodyPr>
            <a:lstStyle/>
            <a:p>
              <a:pPr algn="ctr"/>
              <a:r>
                <a:rPr lang="en-US" sz="3600" dirty="0">
                  <a:latin typeface="Berlin Sans FB Demi" panose="020E0802020502020306" pitchFamily="34" charset="0"/>
                </a:rPr>
                <a:t>ADMIN INTERFACE</a:t>
              </a:r>
              <a:endParaRPr lang="en-IN" sz="3600" dirty="0">
                <a:latin typeface="Berlin Sans FB Demi" panose="020E0802020502020306" pitchFamily="34" charset="0"/>
              </a:endParaRPr>
            </a:p>
          </p:txBody>
        </p:sp>
        <p:sp>
          <p:nvSpPr>
            <p:cNvPr id="6" name="TextBox 5">
              <a:extLst>
                <a:ext uri="{FF2B5EF4-FFF2-40B4-BE49-F238E27FC236}">
                  <a16:creationId xmlns:a16="http://schemas.microsoft.com/office/drawing/2014/main" id="{F4C3E546-797C-5C0D-2B02-1E8DCF6E3E65}"/>
                </a:ext>
              </a:extLst>
            </p:cNvPr>
            <p:cNvSpPr txBox="1"/>
            <p:nvPr/>
          </p:nvSpPr>
          <p:spPr>
            <a:xfrm>
              <a:off x="850392" y="3005483"/>
              <a:ext cx="4233672"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Admin can manage clothing related functionalities, like add, update delete clothing category wise. And admin can view feedback from customers, purchase related things and customer details.</a:t>
              </a:r>
              <a:endParaRPr lang="en-IN" sz="2000" dirty="0">
                <a:latin typeface="Times New Roman" panose="02020603050405020304" pitchFamily="18" charset="0"/>
                <a:cs typeface="Times New Roman" panose="02020603050405020304" pitchFamily="18" charset="0"/>
              </a:endParaRPr>
            </a:p>
          </p:txBody>
        </p:sp>
      </p:grpSp>
      <p:sp>
        <p:nvSpPr>
          <p:cNvPr id="8" name="Rectangle 7">
            <a:extLst>
              <a:ext uri="{FF2B5EF4-FFF2-40B4-BE49-F238E27FC236}">
                <a16:creationId xmlns:a16="http://schemas.microsoft.com/office/drawing/2014/main" id="{B6900A3D-A7E0-2A95-D37F-5223BBD0123A}"/>
              </a:ext>
            </a:extLst>
          </p:cNvPr>
          <p:cNvSpPr/>
          <p:nvPr/>
        </p:nvSpPr>
        <p:spPr>
          <a:xfrm>
            <a:off x="6199632" y="566928"/>
            <a:ext cx="5407152" cy="568756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7">
            <a:extLst>
              <a:ext uri="{FF2B5EF4-FFF2-40B4-BE49-F238E27FC236}">
                <a16:creationId xmlns:a16="http://schemas.microsoft.com/office/drawing/2014/main" id="{C0268F60-01A6-CBB1-BF14-EF16646D40B4}"/>
              </a:ext>
            </a:extLst>
          </p:cNvPr>
          <p:cNvPicPr>
            <a:picLocks noGrp="1" noChangeAspect="1"/>
          </p:cNvPicPr>
          <p:nvPr/>
        </p:nvPicPr>
        <p:blipFill rotWithShape="1">
          <a:blip r:embed="rId3"/>
          <a:srcRect t="11794" b="7047"/>
          <a:stretch/>
        </p:blipFill>
        <p:spPr>
          <a:xfrm>
            <a:off x="6308439" y="945988"/>
            <a:ext cx="5189538" cy="2369128"/>
          </a:xfrm>
          <a:prstGeom prst="rect">
            <a:avLst/>
          </a:prstGeom>
        </p:spPr>
      </p:pic>
      <p:pic>
        <p:nvPicPr>
          <p:cNvPr id="10" name="Content Placeholder 5">
            <a:extLst>
              <a:ext uri="{FF2B5EF4-FFF2-40B4-BE49-F238E27FC236}">
                <a16:creationId xmlns:a16="http://schemas.microsoft.com/office/drawing/2014/main" id="{79780DA2-E6C5-057F-4A42-F5487F340B1D}"/>
              </a:ext>
            </a:extLst>
          </p:cNvPr>
          <p:cNvPicPr>
            <a:picLocks noGrp="1" noChangeAspect="1"/>
          </p:cNvPicPr>
          <p:nvPr/>
        </p:nvPicPr>
        <p:blipFill rotWithShape="1">
          <a:blip r:embed="rId4"/>
          <a:srcRect t="12269" b="5148"/>
          <a:stretch/>
        </p:blipFill>
        <p:spPr>
          <a:xfrm>
            <a:off x="6308439" y="3542885"/>
            <a:ext cx="5189538" cy="2410691"/>
          </a:xfrm>
          <a:prstGeom prst="rect">
            <a:avLst/>
          </a:prstGeom>
        </p:spPr>
      </p:pic>
    </p:spTree>
    <p:extLst>
      <p:ext uri="{BB962C8B-B14F-4D97-AF65-F5344CB8AC3E}">
        <p14:creationId xmlns:p14="http://schemas.microsoft.com/office/powerpoint/2010/main" val="256818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2000"/>
                                        <p:tgtEl>
                                          <p:spTgt spid="7"/>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Horizontal)">
                                      <p:cBhvr>
                                        <p:cTn id="10" dur="2000"/>
                                        <p:tgtEl>
                                          <p:spTgt spid="8"/>
                                        </p:tgtEl>
                                      </p:cBhvr>
                                    </p:animEffect>
                                  </p:childTnLst>
                                </p:cTn>
                              </p:par>
                              <p:par>
                                <p:cTn id="11" presetID="2" presetClass="entr" presetSubtype="3"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2000" fill="hold"/>
                                        <p:tgtEl>
                                          <p:spTgt spid="9"/>
                                        </p:tgtEl>
                                        <p:attrNameLst>
                                          <p:attrName>ppt_x</p:attrName>
                                        </p:attrNameLst>
                                      </p:cBhvr>
                                      <p:tavLst>
                                        <p:tav tm="0">
                                          <p:val>
                                            <p:strVal val="1+#ppt_w/2"/>
                                          </p:val>
                                        </p:tav>
                                        <p:tav tm="100000">
                                          <p:val>
                                            <p:strVal val="#ppt_x"/>
                                          </p:val>
                                        </p:tav>
                                      </p:tavLst>
                                    </p:anim>
                                    <p:anim calcmode="lin" valueType="num">
                                      <p:cBhvr additive="base">
                                        <p:cTn id="14" dur="2000" fill="hold"/>
                                        <p:tgtEl>
                                          <p:spTgt spid="9"/>
                                        </p:tgtEl>
                                        <p:attrNameLst>
                                          <p:attrName>ppt_y</p:attrName>
                                        </p:attrNameLst>
                                      </p:cBhvr>
                                      <p:tavLst>
                                        <p:tav tm="0">
                                          <p:val>
                                            <p:strVal val="0-#ppt_h/2"/>
                                          </p:val>
                                        </p:tav>
                                        <p:tav tm="100000">
                                          <p:val>
                                            <p:strVal val="#ppt_y"/>
                                          </p:val>
                                        </p:tav>
                                      </p:tavLst>
                                    </p:anim>
                                  </p:childTnLst>
                                </p:cTn>
                              </p:par>
                              <p:par>
                                <p:cTn id="15" presetID="2" presetClass="entr" presetSubtype="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2000" fill="hold"/>
                                        <p:tgtEl>
                                          <p:spTgt spid="10"/>
                                        </p:tgtEl>
                                        <p:attrNameLst>
                                          <p:attrName>ppt_x</p:attrName>
                                        </p:attrNameLst>
                                      </p:cBhvr>
                                      <p:tavLst>
                                        <p:tav tm="0">
                                          <p:val>
                                            <p:strVal val="1+#ppt_w/2"/>
                                          </p:val>
                                        </p:tav>
                                        <p:tav tm="100000">
                                          <p:val>
                                            <p:strVal val="#ppt_x"/>
                                          </p:val>
                                        </p:tav>
                                      </p:tavLst>
                                    </p:anim>
                                    <p:anim calcmode="lin" valueType="num">
                                      <p:cBhvr additive="base">
                                        <p:cTn id="18"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ow to Find the Best Online Tailor for Women's Clothing? - Certain Doubts">
            <a:extLst>
              <a:ext uri="{FF2B5EF4-FFF2-40B4-BE49-F238E27FC236}">
                <a16:creationId xmlns:a16="http://schemas.microsoft.com/office/drawing/2014/main" id="{328614AB-82DA-50FC-7DD6-AA576C720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296"/>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26530FC-A2DC-4F36-D765-EA9E38D85326}"/>
              </a:ext>
            </a:extLst>
          </p:cNvPr>
          <p:cNvGrpSpPr/>
          <p:nvPr/>
        </p:nvGrpSpPr>
        <p:grpSpPr>
          <a:xfrm>
            <a:off x="2066544" y="1271016"/>
            <a:ext cx="8311896" cy="5221224"/>
            <a:chOff x="2057400" y="1298448"/>
            <a:chExt cx="8311896" cy="5221224"/>
          </a:xfrm>
        </p:grpSpPr>
        <p:sp>
          <p:nvSpPr>
            <p:cNvPr id="4" name="Rectangle 3">
              <a:extLst>
                <a:ext uri="{FF2B5EF4-FFF2-40B4-BE49-F238E27FC236}">
                  <a16:creationId xmlns:a16="http://schemas.microsoft.com/office/drawing/2014/main" id="{ECF36050-BBE0-E596-E03A-06AE6A119F12}"/>
                </a:ext>
              </a:extLst>
            </p:cNvPr>
            <p:cNvSpPr/>
            <p:nvPr/>
          </p:nvSpPr>
          <p:spPr>
            <a:xfrm>
              <a:off x="2057400" y="1298448"/>
              <a:ext cx="8311896" cy="522122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6DBF9E8-A033-AFD1-7AEF-66AC7A06C1FB}"/>
                </a:ext>
              </a:extLst>
            </p:cNvPr>
            <p:cNvSpPr txBox="1"/>
            <p:nvPr/>
          </p:nvSpPr>
          <p:spPr>
            <a:xfrm>
              <a:off x="2743200" y="1618488"/>
              <a:ext cx="6986016" cy="646331"/>
            </a:xfrm>
            <a:prstGeom prst="rect">
              <a:avLst/>
            </a:prstGeom>
            <a:noFill/>
          </p:spPr>
          <p:txBody>
            <a:bodyPr wrap="square" rtlCol="0">
              <a:spAutoFit/>
            </a:bodyPr>
            <a:lstStyle/>
            <a:p>
              <a:pPr algn="ctr"/>
              <a:r>
                <a:rPr lang="en-US" sz="3600" dirty="0">
                  <a:latin typeface="Berlin Sans FB Demi" panose="020E0802020502020306" pitchFamily="34" charset="0"/>
                </a:rPr>
                <a:t>FUTURE ENHANCEMENT</a:t>
              </a:r>
              <a:endParaRPr lang="en-IN" sz="3600" dirty="0">
                <a:latin typeface="Berlin Sans FB Demi" panose="020E0802020502020306" pitchFamily="34" charset="0"/>
              </a:endParaRPr>
            </a:p>
          </p:txBody>
        </p:sp>
      </p:grpSp>
      <p:grpSp>
        <p:nvGrpSpPr>
          <p:cNvPr id="9" name="Group 8">
            <a:extLst>
              <a:ext uri="{FF2B5EF4-FFF2-40B4-BE49-F238E27FC236}">
                <a16:creationId xmlns:a16="http://schemas.microsoft.com/office/drawing/2014/main" id="{463A40A6-6C13-DCFC-0E6F-6CFE3008CA90}"/>
              </a:ext>
            </a:extLst>
          </p:cNvPr>
          <p:cNvGrpSpPr/>
          <p:nvPr/>
        </p:nvGrpSpPr>
        <p:grpSpPr>
          <a:xfrm>
            <a:off x="2596896" y="2688336"/>
            <a:ext cx="7132320" cy="3465576"/>
            <a:chOff x="2596896" y="2688336"/>
            <a:chExt cx="7132320" cy="3465576"/>
          </a:xfrm>
        </p:grpSpPr>
        <p:sp>
          <p:nvSpPr>
            <p:cNvPr id="7" name="Rectangle 6">
              <a:extLst>
                <a:ext uri="{FF2B5EF4-FFF2-40B4-BE49-F238E27FC236}">
                  <a16:creationId xmlns:a16="http://schemas.microsoft.com/office/drawing/2014/main" id="{7D1810E6-D0A9-3011-8039-7F4A3A8CA0D3}"/>
                </a:ext>
              </a:extLst>
            </p:cNvPr>
            <p:cNvSpPr/>
            <p:nvPr/>
          </p:nvSpPr>
          <p:spPr>
            <a:xfrm>
              <a:off x="2596896" y="2688336"/>
              <a:ext cx="7132320" cy="346557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F42868A-3AC7-7AF9-74DE-998AFB49DCF6}"/>
                </a:ext>
              </a:extLst>
            </p:cNvPr>
            <p:cNvSpPr txBox="1"/>
            <p:nvPr/>
          </p:nvSpPr>
          <p:spPr>
            <a:xfrm>
              <a:off x="3273552" y="3163824"/>
              <a:ext cx="5843016" cy="2215991"/>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user can add suggestions about new designs with images</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Payment method</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Adding new users for tailoring</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Also customers can design who is going to stitch his/her item/clothes</a:t>
              </a:r>
            </a:p>
            <a:p>
              <a:endParaRPr lang="en-IN" dirty="0"/>
            </a:p>
          </p:txBody>
        </p:sp>
      </p:grpSp>
    </p:spTree>
    <p:extLst>
      <p:ext uri="{BB962C8B-B14F-4D97-AF65-F5344CB8AC3E}">
        <p14:creationId xmlns:p14="http://schemas.microsoft.com/office/powerpoint/2010/main" val="116916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ow to Find the Best Online Tailor for Women's Clothing? - Certain Doubts">
            <a:extLst>
              <a:ext uri="{FF2B5EF4-FFF2-40B4-BE49-F238E27FC236}">
                <a16:creationId xmlns:a16="http://schemas.microsoft.com/office/drawing/2014/main" id="{D22E8DB3-01C3-44B5-25CC-C87C91C95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4621D579-6183-691D-95F6-624850498B06}"/>
              </a:ext>
            </a:extLst>
          </p:cNvPr>
          <p:cNvGrpSpPr/>
          <p:nvPr/>
        </p:nvGrpSpPr>
        <p:grpSpPr>
          <a:xfrm>
            <a:off x="1976628" y="1280161"/>
            <a:ext cx="8238744" cy="5202936"/>
            <a:chOff x="2039112" y="1280160"/>
            <a:chExt cx="8238744" cy="5202936"/>
          </a:xfrm>
        </p:grpSpPr>
        <p:sp>
          <p:nvSpPr>
            <p:cNvPr id="4" name="Rectangle 3">
              <a:extLst>
                <a:ext uri="{FF2B5EF4-FFF2-40B4-BE49-F238E27FC236}">
                  <a16:creationId xmlns:a16="http://schemas.microsoft.com/office/drawing/2014/main" id="{3A5B1C25-5E7E-2A69-10FB-88A18E9EC168}"/>
                </a:ext>
              </a:extLst>
            </p:cNvPr>
            <p:cNvSpPr/>
            <p:nvPr/>
          </p:nvSpPr>
          <p:spPr>
            <a:xfrm>
              <a:off x="2039112" y="1280160"/>
              <a:ext cx="8238744" cy="520293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155F42D-BD92-0EBA-B12F-B2AA9D161FEB}"/>
                </a:ext>
              </a:extLst>
            </p:cNvPr>
            <p:cNvSpPr txBox="1"/>
            <p:nvPr/>
          </p:nvSpPr>
          <p:spPr>
            <a:xfrm>
              <a:off x="2916936" y="1618488"/>
              <a:ext cx="6647688" cy="646331"/>
            </a:xfrm>
            <a:prstGeom prst="rect">
              <a:avLst/>
            </a:prstGeom>
            <a:noFill/>
          </p:spPr>
          <p:txBody>
            <a:bodyPr wrap="square" rtlCol="0">
              <a:spAutoFit/>
            </a:bodyPr>
            <a:lstStyle/>
            <a:p>
              <a:pPr algn="ctr"/>
              <a:r>
                <a:rPr lang="en-US" sz="3600" dirty="0">
                  <a:latin typeface="Berlin Sans FB Demi" panose="020E0802020502020306" pitchFamily="34" charset="0"/>
                </a:rPr>
                <a:t>CONCLUSION</a:t>
              </a:r>
              <a:endParaRPr lang="en-IN" sz="3600" dirty="0">
                <a:latin typeface="Berlin Sans FB Demi" panose="020E0802020502020306" pitchFamily="34" charset="0"/>
              </a:endParaRPr>
            </a:p>
          </p:txBody>
        </p:sp>
      </p:grpSp>
      <p:grpSp>
        <p:nvGrpSpPr>
          <p:cNvPr id="9" name="Group 8">
            <a:extLst>
              <a:ext uri="{FF2B5EF4-FFF2-40B4-BE49-F238E27FC236}">
                <a16:creationId xmlns:a16="http://schemas.microsoft.com/office/drawing/2014/main" id="{B2D725CB-3A96-4820-8003-E0C2080B1866}"/>
              </a:ext>
            </a:extLst>
          </p:cNvPr>
          <p:cNvGrpSpPr/>
          <p:nvPr/>
        </p:nvGrpSpPr>
        <p:grpSpPr>
          <a:xfrm>
            <a:off x="2700528" y="2264820"/>
            <a:ext cx="6940296" cy="4218277"/>
            <a:chOff x="2700528" y="2264820"/>
            <a:chExt cx="6940296" cy="4218277"/>
          </a:xfrm>
        </p:grpSpPr>
        <p:sp>
          <p:nvSpPr>
            <p:cNvPr id="7" name="Rectangle 6">
              <a:extLst>
                <a:ext uri="{FF2B5EF4-FFF2-40B4-BE49-F238E27FC236}">
                  <a16:creationId xmlns:a16="http://schemas.microsoft.com/office/drawing/2014/main" id="{31E29BE8-C9A5-368B-3AF6-16DEC659210F}"/>
                </a:ext>
              </a:extLst>
            </p:cNvPr>
            <p:cNvSpPr/>
            <p:nvPr/>
          </p:nvSpPr>
          <p:spPr>
            <a:xfrm>
              <a:off x="2700528" y="2264820"/>
              <a:ext cx="6940296" cy="415426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0A8631E-0425-3918-3D99-68F66A7B0D2B}"/>
                </a:ext>
              </a:extLst>
            </p:cNvPr>
            <p:cNvSpPr txBox="1"/>
            <p:nvPr/>
          </p:nvSpPr>
          <p:spPr>
            <a:xfrm>
              <a:off x="2916936" y="2389669"/>
              <a:ext cx="6647688"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our clothing project SEWCIAL is an innovative and exciting venture that aims to revolutionize the fashion industry. Through extensive research, creativity, and collaboration, we have developed a collection that embodies style, sustainability, and functionality. Overall, our clothing project SEWCIAL represents a holistic approach to fashion, combining sustainability, style, functionality, and inclusivity. We believe that our collection has the potential to inspire positive change within the industry and encourage consumers to make more conscious fashion choices.</a:t>
              </a:r>
            </a:p>
            <a:p>
              <a:pPr algn="just"/>
              <a:r>
                <a:rPr lang="en-US" sz="2000" dirty="0">
                  <a:latin typeface="Times New Roman" panose="02020603050405020304" pitchFamily="18" charset="0"/>
                  <a:cs typeface="Times New Roman" panose="02020603050405020304" pitchFamily="18" charset="0"/>
                </a:rPr>
                <a:t>Thank you for your attention and support. We look forward to sharing our clothing project SEWCIAL with the world and making a lasting impact on the fashion landscape.</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8813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ow to Find the Best Online Tailor for Women's Clothing? - Certain Doubts">
            <a:extLst>
              <a:ext uri="{FF2B5EF4-FFF2-40B4-BE49-F238E27FC236}">
                <a16:creationId xmlns:a16="http://schemas.microsoft.com/office/drawing/2014/main" id="{902E6696-951D-2ECD-0BC6-4AF879B65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757"/>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15AEB740-4962-24F9-B9A1-10F241B348FA}"/>
              </a:ext>
            </a:extLst>
          </p:cNvPr>
          <p:cNvGrpSpPr/>
          <p:nvPr/>
        </p:nvGrpSpPr>
        <p:grpSpPr>
          <a:xfrm>
            <a:off x="1894332" y="1261872"/>
            <a:ext cx="8531352" cy="5212080"/>
            <a:chOff x="1938528" y="1289304"/>
            <a:chExt cx="8531352" cy="5212080"/>
          </a:xfrm>
        </p:grpSpPr>
        <p:sp>
          <p:nvSpPr>
            <p:cNvPr id="4" name="Rectangle 3">
              <a:extLst>
                <a:ext uri="{FF2B5EF4-FFF2-40B4-BE49-F238E27FC236}">
                  <a16:creationId xmlns:a16="http://schemas.microsoft.com/office/drawing/2014/main" id="{3B3017F0-0F94-A83B-C79F-E8DCA24C0B0B}"/>
                </a:ext>
              </a:extLst>
            </p:cNvPr>
            <p:cNvSpPr/>
            <p:nvPr/>
          </p:nvSpPr>
          <p:spPr>
            <a:xfrm>
              <a:off x="1938528" y="1289304"/>
              <a:ext cx="8531352" cy="52120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9F1CCA3-4517-1C8C-3D70-4DBF8CE89CD4}"/>
                </a:ext>
              </a:extLst>
            </p:cNvPr>
            <p:cNvSpPr txBox="1"/>
            <p:nvPr/>
          </p:nvSpPr>
          <p:spPr>
            <a:xfrm>
              <a:off x="3163824" y="1627632"/>
              <a:ext cx="5943600" cy="646331"/>
            </a:xfrm>
            <a:prstGeom prst="rect">
              <a:avLst/>
            </a:prstGeom>
            <a:noFill/>
          </p:spPr>
          <p:txBody>
            <a:bodyPr wrap="square" rtlCol="0">
              <a:spAutoFit/>
            </a:bodyPr>
            <a:lstStyle/>
            <a:p>
              <a:pPr algn="ctr"/>
              <a:r>
                <a:rPr lang="en-US" sz="3600" dirty="0">
                  <a:latin typeface="Berlin Sans FB Demi" panose="020E0802020502020306" pitchFamily="34" charset="0"/>
                </a:rPr>
                <a:t>REFERENCES</a:t>
              </a:r>
              <a:endParaRPr lang="en-IN" sz="3600" dirty="0">
                <a:latin typeface="Berlin Sans FB Demi" panose="020E0802020502020306" pitchFamily="34" charset="0"/>
              </a:endParaRPr>
            </a:p>
          </p:txBody>
        </p:sp>
      </p:grpSp>
      <p:grpSp>
        <p:nvGrpSpPr>
          <p:cNvPr id="9" name="Group 8">
            <a:extLst>
              <a:ext uri="{FF2B5EF4-FFF2-40B4-BE49-F238E27FC236}">
                <a16:creationId xmlns:a16="http://schemas.microsoft.com/office/drawing/2014/main" id="{4D999C77-B600-5DC7-04AA-2782EAFA9077}"/>
              </a:ext>
            </a:extLst>
          </p:cNvPr>
          <p:cNvGrpSpPr/>
          <p:nvPr/>
        </p:nvGrpSpPr>
        <p:grpSpPr>
          <a:xfrm>
            <a:off x="2724912" y="2624328"/>
            <a:ext cx="7077456" cy="3447288"/>
            <a:chOff x="2724912" y="2624328"/>
            <a:chExt cx="7077456" cy="3447288"/>
          </a:xfrm>
        </p:grpSpPr>
        <p:sp>
          <p:nvSpPr>
            <p:cNvPr id="7" name="Rectangle 6">
              <a:extLst>
                <a:ext uri="{FF2B5EF4-FFF2-40B4-BE49-F238E27FC236}">
                  <a16:creationId xmlns:a16="http://schemas.microsoft.com/office/drawing/2014/main" id="{DF158B96-8749-B2C3-58A4-1FEC4B1F2555}"/>
                </a:ext>
              </a:extLst>
            </p:cNvPr>
            <p:cNvSpPr/>
            <p:nvPr/>
          </p:nvSpPr>
          <p:spPr>
            <a:xfrm>
              <a:off x="2724912" y="2624328"/>
              <a:ext cx="7077456" cy="344728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AB57D4F-3A51-6EC7-2FA2-E8328950BC03}"/>
                </a:ext>
              </a:extLst>
            </p:cNvPr>
            <p:cNvSpPr txBox="1"/>
            <p:nvPr/>
          </p:nvSpPr>
          <p:spPr>
            <a:xfrm>
              <a:off x="4389120" y="3608987"/>
              <a:ext cx="3922776" cy="677108"/>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https://www.epitomestitches.com</a:t>
              </a:r>
            </a:p>
            <a:p>
              <a:endParaRPr lang="en-IN" dirty="0"/>
            </a:p>
          </p:txBody>
        </p:sp>
      </p:grpSp>
    </p:spTree>
    <p:extLst>
      <p:ext uri="{BB962C8B-B14F-4D97-AF65-F5344CB8AC3E}">
        <p14:creationId xmlns:p14="http://schemas.microsoft.com/office/powerpoint/2010/main" val="378402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ow to Find the Best Online Tailor for Women's Clothing? - Certain Doubts">
            <a:extLst>
              <a:ext uri="{FF2B5EF4-FFF2-40B4-BE49-F238E27FC236}">
                <a16:creationId xmlns:a16="http://schemas.microsoft.com/office/drawing/2014/main" id="{814E53DD-551F-FA6C-8D4F-F875BD0D4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34BC1F-BE01-B717-E45F-12F1F283B26D}"/>
              </a:ext>
            </a:extLst>
          </p:cNvPr>
          <p:cNvSpPr txBox="1"/>
          <p:nvPr/>
        </p:nvSpPr>
        <p:spPr>
          <a:xfrm>
            <a:off x="246888" y="2644170"/>
            <a:ext cx="11786616" cy="1569660"/>
          </a:xfrm>
          <a:prstGeom prst="rect">
            <a:avLst/>
          </a:prstGeom>
          <a:noFill/>
        </p:spPr>
        <p:txBody>
          <a:bodyPr wrap="square" rtlCol="0">
            <a:spAutoFit/>
          </a:bodyPr>
          <a:lstStyle/>
          <a:p>
            <a:pPr algn="ctr"/>
            <a:r>
              <a:rPr lang="en-US" sz="9600" b="1" dirty="0">
                <a:solidFill>
                  <a:schemeClr val="tx1">
                    <a:lumMod val="95000"/>
                    <a:lumOff val="5000"/>
                  </a:schemeClr>
                </a:solidFill>
                <a:highlight>
                  <a:srgbClr val="C0C0C0"/>
                </a:highlight>
                <a:latin typeface="Times New Roman" panose="02020603050405020304" pitchFamily="18" charset="0"/>
                <a:cs typeface="Times New Roman" panose="02020603050405020304" pitchFamily="18" charset="0"/>
              </a:rPr>
              <a:t>THANK YOU</a:t>
            </a:r>
            <a:endParaRPr lang="en-IN" sz="9600" b="1" dirty="0">
              <a:solidFill>
                <a:schemeClr val="tx1">
                  <a:lumMod val="95000"/>
                  <a:lumOff val="5000"/>
                </a:schemeClr>
              </a:solidFill>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75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heel(1)">
                                      <p:cBhvr>
                                        <p:cTn id="7" dur="2000"/>
                                        <p:tgtEl>
                                          <p:spTgt spid="15362"/>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8)">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44 Tailor Shop Interior Design Stock Photos - Free &amp; Royalty-Free Stock  Photos from Dreamstime">
            <a:extLst>
              <a:ext uri="{FF2B5EF4-FFF2-40B4-BE49-F238E27FC236}">
                <a16:creationId xmlns:a16="http://schemas.microsoft.com/office/drawing/2014/main" id="{6A11DAD9-DE2F-3B5B-F3E2-A6F69FBB9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7124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1E83870-CEB5-4C92-5B34-455996E065F7}"/>
              </a:ext>
            </a:extLst>
          </p:cNvPr>
          <p:cNvGrpSpPr/>
          <p:nvPr/>
        </p:nvGrpSpPr>
        <p:grpSpPr>
          <a:xfrm>
            <a:off x="868680" y="576072"/>
            <a:ext cx="10927080" cy="5705856"/>
            <a:chOff x="868680" y="576072"/>
            <a:chExt cx="10927080" cy="5705856"/>
          </a:xfrm>
        </p:grpSpPr>
        <p:sp>
          <p:nvSpPr>
            <p:cNvPr id="6" name="Rectangle 5">
              <a:extLst>
                <a:ext uri="{FF2B5EF4-FFF2-40B4-BE49-F238E27FC236}">
                  <a16:creationId xmlns:a16="http://schemas.microsoft.com/office/drawing/2014/main" id="{59D65029-0F8C-BA4D-442A-07A48E790787}"/>
                </a:ext>
              </a:extLst>
            </p:cNvPr>
            <p:cNvSpPr/>
            <p:nvPr/>
          </p:nvSpPr>
          <p:spPr>
            <a:xfrm>
              <a:off x="868680" y="576072"/>
              <a:ext cx="10927080" cy="570585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43FB134-731D-6CEA-F90F-7A5DCDC0416E}"/>
                </a:ext>
              </a:extLst>
            </p:cNvPr>
            <p:cNvSpPr txBox="1"/>
            <p:nvPr/>
          </p:nvSpPr>
          <p:spPr>
            <a:xfrm>
              <a:off x="3776472" y="1266444"/>
              <a:ext cx="4663440" cy="646331"/>
            </a:xfrm>
            <a:prstGeom prst="rect">
              <a:avLst/>
            </a:prstGeom>
            <a:noFill/>
          </p:spPr>
          <p:txBody>
            <a:bodyPr wrap="square" rtlCol="0">
              <a:spAutoFit/>
            </a:bodyPr>
            <a:lstStyle/>
            <a:p>
              <a:pPr algn="ctr"/>
              <a:r>
                <a:rPr lang="en-US" sz="3600" b="1" dirty="0">
                  <a:latin typeface="Berlin Sans FB Demi" panose="020E0802020502020306" pitchFamily="34" charset="0"/>
                </a:rPr>
                <a:t>ABSTRACT</a:t>
              </a:r>
              <a:endParaRPr lang="en-IN" sz="3600" b="1" dirty="0">
                <a:latin typeface="Berlin Sans FB Demi" panose="020E0802020502020306" pitchFamily="34" charset="0"/>
              </a:endParaRPr>
            </a:p>
          </p:txBody>
        </p:sp>
      </p:grpSp>
      <p:sp>
        <p:nvSpPr>
          <p:cNvPr id="10" name="Rectangle 9">
            <a:extLst>
              <a:ext uri="{FF2B5EF4-FFF2-40B4-BE49-F238E27FC236}">
                <a16:creationId xmlns:a16="http://schemas.microsoft.com/office/drawing/2014/main" id="{A80D50DB-08B1-45ED-673F-10DADE4FE37F}"/>
              </a:ext>
            </a:extLst>
          </p:cNvPr>
          <p:cNvSpPr/>
          <p:nvPr/>
        </p:nvSpPr>
        <p:spPr>
          <a:xfrm>
            <a:off x="1170432" y="2514600"/>
            <a:ext cx="10341864" cy="353872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47C1F8C-BA3B-EDF2-A057-E99C5FF23D3B}"/>
              </a:ext>
            </a:extLst>
          </p:cNvPr>
          <p:cNvSpPr txBox="1"/>
          <p:nvPr/>
        </p:nvSpPr>
        <p:spPr>
          <a:xfrm>
            <a:off x="1243584" y="2715768"/>
            <a:ext cx="10204704" cy="344709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aim of this project is to develop an online tailoring shop that provides a convenient and efficient platform for customers to order custom-made clothing items. The online tailoring shop will leverage the power of the internet and technology to streamline the traditional tailoring process, making it easier for customers to design and purchase personalized garments. The online tailoring shop will offer a user-friendly interface where customers can browse through a wide range of clothing options, including shirts, trousers, dresses, suits, and more. Overall, the online tailoring shop aims to revolutionize the way customers shop for custom-made clothing by providing a seamless online experience, personalized customization options, and exceptional craftsmanship. It strives to offer convenience, quality, and customer satisfaction, making it the go-to destination for those seeking tailor-made garments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649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000" fill="hold"/>
                                        <p:tgtEl>
                                          <p:spTgt spid="11"/>
                                        </p:tgtEl>
                                        <p:attrNameLst>
                                          <p:attrName>ppt_x</p:attrName>
                                        </p:attrNameLst>
                                      </p:cBhvr>
                                      <p:tavLst>
                                        <p:tav tm="0">
                                          <p:val>
                                            <p:strVal val="#ppt_x"/>
                                          </p:val>
                                        </p:tav>
                                        <p:tav tm="100000">
                                          <p:val>
                                            <p:strVal val="#ppt_x"/>
                                          </p:val>
                                        </p:tav>
                                      </p:tavLst>
                                    </p:anim>
                                    <p:anim calcmode="lin" valueType="num">
                                      <p:cBhvr additive="base">
                                        <p:cTn id="12"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44 Tailor Shop Interior Design Stock Photos - Free &amp; Royalty-Free Stock  Photos from Dreamstime">
            <a:extLst>
              <a:ext uri="{FF2B5EF4-FFF2-40B4-BE49-F238E27FC236}">
                <a16:creationId xmlns:a16="http://schemas.microsoft.com/office/drawing/2014/main" id="{6A11DAD9-DE2F-3B5B-F3E2-A6F69FBB9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7124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1E83870-CEB5-4C92-5B34-455996E065F7}"/>
              </a:ext>
            </a:extLst>
          </p:cNvPr>
          <p:cNvGrpSpPr/>
          <p:nvPr/>
        </p:nvGrpSpPr>
        <p:grpSpPr>
          <a:xfrm>
            <a:off x="868680" y="576072"/>
            <a:ext cx="10927080" cy="5705856"/>
            <a:chOff x="868680" y="576072"/>
            <a:chExt cx="10927080" cy="5705856"/>
          </a:xfrm>
        </p:grpSpPr>
        <p:sp>
          <p:nvSpPr>
            <p:cNvPr id="6" name="Rectangle 5">
              <a:extLst>
                <a:ext uri="{FF2B5EF4-FFF2-40B4-BE49-F238E27FC236}">
                  <a16:creationId xmlns:a16="http://schemas.microsoft.com/office/drawing/2014/main" id="{59D65029-0F8C-BA4D-442A-07A48E790787}"/>
                </a:ext>
              </a:extLst>
            </p:cNvPr>
            <p:cNvSpPr/>
            <p:nvPr/>
          </p:nvSpPr>
          <p:spPr>
            <a:xfrm>
              <a:off x="868680" y="576072"/>
              <a:ext cx="10927080" cy="570585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43FB134-731D-6CEA-F90F-7A5DCDC0416E}"/>
                </a:ext>
              </a:extLst>
            </p:cNvPr>
            <p:cNvSpPr txBox="1"/>
            <p:nvPr/>
          </p:nvSpPr>
          <p:spPr>
            <a:xfrm>
              <a:off x="3803904" y="921258"/>
              <a:ext cx="4663440" cy="646331"/>
            </a:xfrm>
            <a:prstGeom prst="rect">
              <a:avLst/>
            </a:prstGeom>
            <a:noFill/>
          </p:spPr>
          <p:txBody>
            <a:bodyPr wrap="square" rtlCol="0">
              <a:spAutoFit/>
            </a:bodyPr>
            <a:lstStyle/>
            <a:p>
              <a:pPr algn="ctr"/>
              <a:r>
                <a:rPr lang="en-IN" sz="3600" dirty="0">
                  <a:latin typeface="Berlin Sans FB Demi" panose="020E0802020502020306" pitchFamily="34" charset="0"/>
                </a:rPr>
                <a:t>REQUIRMENTS</a:t>
              </a:r>
              <a:endParaRPr lang="en-IN" sz="3600" b="1" dirty="0">
                <a:latin typeface="Berlin Sans FB Demi" panose="020E0802020502020306" pitchFamily="34" charset="0"/>
              </a:endParaRPr>
            </a:p>
          </p:txBody>
        </p:sp>
      </p:grpSp>
      <p:grpSp>
        <p:nvGrpSpPr>
          <p:cNvPr id="2" name="Group 1">
            <a:extLst>
              <a:ext uri="{FF2B5EF4-FFF2-40B4-BE49-F238E27FC236}">
                <a16:creationId xmlns:a16="http://schemas.microsoft.com/office/drawing/2014/main" id="{4F85E293-A79A-ADE2-6E2B-8C02C55034F2}"/>
              </a:ext>
            </a:extLst>
          </p:cNvPr>
          <p:cNvGrpSpPr/>
          <p:nvPr/>
        </p:nvGrpSpPr>
        <p:grpSpPr>
          <a:xfrm>
            <a:off x="1161288" y="1583984"/>
            <a:ext cx="10492740" cy="4985980"/>
            <a:chOff x="1161288" y="1583984"/>
            <a:chExt cx="10492740" cy="4985980"/>
          </a:xfrm>
        </p:grpSpPr>
        <p:sp>
          <p:nvSpPr>
            <p:cNvPr id="10" name="Rectangle 9">
              <a:extLst>
                <a:ext uri="{FF2B5EF4-FFF2-40B4-BE49-F238E27FC236}">
                  <a16:creationId xmlns:a16="http://schemas.microsoft.com/office/drawing/2014/main" id="{A80D50DB-08B1-45ED-673F-10DADE4FE37F}"/>
                </a:ext>
              </a:extLst>
            </p:cNvPr>
            <p:cNvSpPr/>
            <p:nvPr/>
          </p:nvSpPr>
          <p:spPr>
            <a:xfrm>
              <a:off x="1161288" y="1583984"/>
              <a:ext cx="10341864" cy="46979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47C1F8C-BA3B-EDF2-A057-E99C5FF23D3B}"/>
                </a:ext>
              </a:extLst>
            </p:cNvPr>
            <p:cNvSpPr txBox="1"/>
            <p:nvPr/>
          </p:nvSpPr>
          <p:spPr>
            <a:xfrm>
              <a:off x="1449324" y="1583984"/>
              <a:ext cx="10204704" cy="4985980"/>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Account Registration : The registration function shall allow users to create secure accounts. The account will track the user’s name, address, phone, email and password. </a:t>
              </a:r>
            </a:p>
            <a:p>
              <a:pPr marL="342900" indent="-342900" algn="just">
                <a:buFont typeface="Wingdings" panose="05000000000000000000" pitchFamily="2" charset="2"/>
                <a:buChar char="Ø"/>
              </a:pPr>
              <a:r>
                <a:rPr lang="en-US" sz="2000" dirty="0"/>
                <a:t>Account Login : Once verified, users will be able to access account history, purchase clothes online, and update their account information. </a:t>
              </a:r>
            </a:p>
            <a:p>
              <a:pPr marL="342900" indent="-342900" algn="just">
                <a:buFont typeface="Wingdings" panose="05000000000000000000" pitchFamily="2" charset="2"/>
                <a:buChar char="Ø"/>
              </a:pPr>
              <a:r>
                <a:rPr lang="en-US" sz="2000" dirty="0"/>
                <a:t>User Feedback: User can give suggestions to the site owner about items. </a:t>
              </a:r>
            </a:p>
            <a:p>
              <a:pPr marL="342900" indent="-342900" algn="just">
                <a:buFont typeface="Wingdings" panose="05000000000000000000" pitchFamily="2" charset="2"/>
                <a:buChar char="Ø"/>
              </a:pPr>
              <a:r>
                <a:rPr lang="en-US" sz="2000" dirty="0"/>
                <a:t>Update Account Information : The update account information function shall give account members access to edit their stored information. </a:t>
              </a:r>
            </a:p>
            <a:p>
              <a:pPr marL="342900" indent="-342900" algn="just">
                <a:buFont typeface="Wingdings" panose="05000000000000000000" pitchFamily="2" charset="2"/>
                <a:buChar char="Ø"/>
              </a:pPr>
              <a:r>
                <a:rPr lang="en-US" sz="2000" dirty="0"/>
                <a:t>Account Logout: The account logout function shall allow account members to exit their account for security purpose</a:t>
              </a:r>
            </a:p>
            <a:p>
              <a:pPr marL="342900" indent="-342900" algn="just">
                <a:buFont typeface="Wingdings" panose="05000000000000000000" pitchFamily="2" charset="2"/>
                <a:buChar char="Ø"/>
              </a:pPr>
              <a:r>
                <a:rPr lang="en-US" sz="2000" dirty="0"/>
                <a:t>Admin Login: Admin can login </a:t>
              </a:r>
              <a:r>
                <a:rPr lang="en-US" sz="2000" dirty="0" err="1"/>
                <a:t>separatedly</a:t>
              </a:r>
              <a:r>
                <a:rPr lang="en-US" sz="2000" dirty="0"/>
                <a:t> for add and delete items. </a:t>
              </a:r>
            </a:p>
            <a:p>
              <a:pPr marL="342900" indent="-342900" algn="just">
                <a:buFont typeface="Wingdings" panose="05000000000000000000" pitchFamily="2" charset="2"/>
                <a:buChar char="Ø"/>
              </a:pPr>
              <a:r>
                <a:rPr lang="en-US" sz="2000" dirty="0"/>
                <a:t>Product Update and Delete: Admin can update and also delete the product. </a:t>
              </a:r>
            </a:p>
            <a:p>
              <a:pPr marL="342900" indent="-342900" algn="just">
                <a:buFont typeface="Wingdings" panose="05000000000000000000" pitchFamily="2" charset="2"/>
                <a:buChar char="Ø"/>
              </a:pPr>
              <a:r>
                <a:rPr lang="en-US" sz="2000" dirty="0"/>
                <a:t>Password Reset: User Can reset their own password. </a:t>
              </a:r>
            </a:p>
            <a:p>
              <a:pPr marL="342900" indent="-342900" algn="just">
                <a:buFont typeface="Wingdings" panose="05000000000000000000" pitchFamily="2" charset="2"/>
                <a:buChar char="Ø"/>
              </a:pPr>
              <a:r>
                <a:rPr lang="en-US" sz="2000" dirty="0"/>
                <a:t>Services: Services indicates that user can select which type of cloths to be made. </a:t>
              </a:r>
            </a:p>
            <a:p>
              <a:pPr marL="342900" indent="-342900" algn="just">
                <a:buFont typeface="Wingdings" panose="05000000000000000000" pitchFamily="2" charset="2"/>
                <a:buChar char="Ø"/>
              </a:pPr>
              <a:r>
                <a:rPr lang="en-US" sz="2000" dirty="0"/>
                <a:t>Filter: User can select clothes </a:t>
              </a:r>
              <a:r>
                <a:rPr lang="en-US" sz="2000" dirty="0" err="1"/>
                <a:t>seperatedly</a:t>
              </a:r>
              <a:r>
                <a:rPr lang="en-US" sz="2000" dirty="0"/>
                <a:t> using filters </a:t>
              </a:r>
            </a:p>
            <a:p>
              <a:pPr marL="342900" indent="-342900" algn="just">
                <a:buFont typeface="Wingdings" panose="05000000000000000000" pitchFamily="2" charset="2"/>
                <a:buChar char="Ø"/>
              </a:pPr>
              <a:r>
                <a:rPr lang="en-US" sz="2000" dirty="0"/>
                <a:t>Purchase: User can purchase the item. </a:t>
              </a:r>
              <a:endParaRPr lang="en-IN" sz="2000" dirty="0"/>
            </a:p>
            <a:p>
              <a:endParaRPr lang="en-IN" dirty="0"/>
            </a:p>
          </p:txBody>
        </p:sp>
      </p:grpSp>
    </p:spTree>
    <p:extLst>
      <p:ext uri="{BB962C8B-B14F-4D97-AF65-F5344CB8AC3E}">
        <p14:creationId xmlns:p14="http://schemas.microsoft.com/office/powerpoint/2010/main" val="95034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0" fill="hold"/>
                                        <p:tgtEl>
                                          <p:spTgt spid="2"/>
                                        </p:tgtEl>
                                        <p:attrNameLst>
                                          <p:attrName>ppt_x</p:attrName>
                                        </p:attrNameLst>
                                      </p:cBhvr>
                                      <p:tavLst>
                                        <p:tav tm="0">
                                          <p:val>
                                            <p:strVal val="#ppt_x"/>
                                          </p:val>
                                        </p:tav>
                                        <p:tav tm="100000">
                                          <p:val>
                                            <p:strVal val="#ppt_x"/>
                                          </p:val>
                                        </p:tav>
                                      </p:tavLst>
                                    </p:anim>
                                    <p:anim calcmode="lin" valueType="num">
                                      <p:cBhvr additive="base">
                                        <p:cTn id="12"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44 Tailor Shop Interior Design Stock Photos - Free &amp; Royalty-Free Stock  Photos from Dreamstime">
            <a:extLst>
              <a:ext uri="{FF2B5EF4-FFF2-40B4-BE49-F238E27FC236}">
                <a16:creationId xmlns:a16="http://schemas.microsoft.com/office/drawing/2014/main" id="{6A11DAD9-DE2F-3B5B-F3E2-A6F69FBB9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7124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1E83870-CEB5-4C92-5B34-455996E065F7}"/>
              </a:ext>
            </a:extLst>
          </p:cNvPr>
          <p:cNvGrpSpPr/>
          <p:nvPr/>
        </p:nvGrpSpPr>
        <p:grpSpPr>
          <a:xfrm>
            <a:off x="868680" y="576072"/>
            <a:ext cx="10927080" cy="5705856"/>
            <a:chOff x="868680" y="576072"/>
            <a:chExt cx="10927080" cy="5705856"/>
          </a:xfrm>
        </p:grpSpPr>
        <p:sp>
          <p:nvSpPr>
            <p:cNvPr id="6" name="Rectangle 5">
              <a:extLst>
                <a:ext uri="{FF2B5EF4-FFF2-40B4-BE49-F238E27FC236}">
                  <a16:creationId xmlns:a16="http://schemas.microsoft.com/office/drawing/2014/main" id="{59D65029-0F8C-BA4D-442A-07A48E790787}"/>
                </a:ext>
              </a:extLst>
            </p:cNvPr>
            <p:cNvSpPr/>
            <p:nvPr/>
          </p:nvSpPr>
          <p:spPr>
            <a:xfrm>
              <a:off x="868680" y="576072"/>
              <a:ext cx="10927080" cy="570585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43FB134-731D-6CEA-F90F-7A5DCDC0416E}"/>
                </a:ext>
              </a:extLst>
            </p:cNvPr>
            <p:cNvSpPr txBox="1"/>
            <p:nvPr/>
          </p:nvSpPr>
          <p:spPr>
            <a:xfrm>
              <a:off x="3803904" y="921258"/>
              <a:ext cx="6035040" cy="646331"/>
            </a:xfrm>
            <a:prstGeom prst="rect">
              <a:avLst/>
            </a:prstGeom>
            <a:noFill/>
          </p:spPr>
          <p:txBody>
            <a:bodyPr wrap="square" rtlCol="0">
              <a:spAutoFit/>
            </a:bodyPr>
            <a:lstStyle/>
            <a:p>
              <a:pPr algn="ctr"/>
              <a:r>
                <a:rPr lang="en-IN" sz="3600" dirty="0">
                  <a:latin typeface="Berlin Sans FB Demi" panose="020E0802020502020306" pitchFamily="34" charset="0"/>
                </a:rPr>
                <a:t>FEATURES &amp; HIGHLIGHTS</a:t>
              </a:r>
              <a:endParaRPr lang="en-IN" sz="3600" b="1" dirty="0">
                <a:latin typeface="Berlin Sans FB Demi" panose="020E0802020502020306" pitchFamily="34" charset="0"/>
              </a:endParaRPr>
            </a:p>
          </p:txBody>
        </p:sp>
      </p:grpSp>
      <p:grpSp>
        <p:nvGrpSpPr>
          <p:cNvPr id="2" name="Group 1">
            <a:extLst>
              <a:ext uri="{FF2B5EF4-FFF2-40B4-BE49-F238E27FC236}">
                <a16:creationId xmlns:a16="http://schemas.microsoft.com/office/drawing/2014/main" id="{4F85E293-A79A-ADE2-6E2B-8C02C55034F2}"/>
              </a:ext>
            </a:extLst>
          </p:cNvPr>
          <p:cNvGrpSpPr/>
          <p:nvPr/>
        </p:nvGrpSpPr>
        <p:grpSpPr>
          <a:xfrm>
            <a:off x="1161288" y="1583984"/>
            <a:ext cx="10634472" cy="4697944"/>
            <a:chOff x="1161288" y="1583984"/>
            <a:chExt cx="10634472" cy="4697944"/>
          </a:xfrm>
        </p:grpSpPr>
        <p:sp>
          <p:nvSpPr>
            <p:cNvPr id="10" name="Rectangle 9">
              <a:extLst>
                <a:ext uri="{FF2B5EF4-FFF2-40B4-BE49-F238E27FC236}">
                  <a16:creationId xmlns:a16="http://schemas.microsoft.com/office/drawing/2014/main" id="{A80D50DB-08B1-45ED-673F-10DADE4FE37F}"/>
                </a:ext>
              </a:extLst>
            </p:cNvPr>
            <p:cNvSpPr/>
            <p:nvPr/>
          </p:nvSpPr>
          <p:spPr>
            <a:xfrm>
              <a:off x="1161288" y="1583984"/>
              <a:ext cx="10341864" cy="46979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47C1F8C-BA3B-EDF2-A057-E99C5FF23D3B}"/>
                </a:ext>
              </a:extLst>
            </p:cNvPr>
            <p:cNvSpPr txBox="1"/>
            <p:nvPr/>
          </p:nvSpPr>
          <p:spPr>
            <a:xfrm>
              <a:off x="1591056" y="2575501"/>
              <a:ext cx="10204704" cy="3447098"/>
            </a:xfrm>
            <a:prstGeom prst="rect">
              <a:avLst/>
            </a:prstGeom>
            <a:noFill/>
          </p:spPr>
          <p:txBody>
            <a:bodyPr wrap="square" rtlCol="0">
              <a:spAutoFit/>
            </a:bodyPr>
            <a:lstStyle/>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User Login</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User Registration</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Admin Login</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Purchase Items</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Customer Feedback</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User Profile Update</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Product Add</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Product Update and Delete</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Forgot Password</a:t>
              </a:r>
            </a:p>
            <a:p>
              <a:pPr marL="342900" lvl="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Select Products Using Filter</a:t>
              </a:r>
            </a:p>
            <a:p>
              <a:endParaRPr lang="en-IN" dirty="0"/>
            </a:p>
          </p:txBody>
        </p:sp>
      </p:grpSp>
    </p:spTree>
    <p:extLst>
      <p:ext uri="{BB962C8B-B14F-4D97-AF65-F5344CB8AC3E}">
        <p14:creationId xmlns:p14="http://schemas.microsoft.com/office/powerpoint/2010/main" val="357638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0" fill="hold"/>
                                        <p:tgtEl>
                                          <p:spTgt spid="2"/>
                                        </p:tgtEl>
                                        <p:attrNameLst>
                                          <p:attrName>ppt_x</p:attrName>
                                        </p:attrNameLst>
                                      </p:cBhvr>
                                      <p:tavLst>
                                        <p:tav tm="0">
                                          <p:val>
                                            <p:strVal val="#ppt_x"/>
                                          </p:val>
                                        </p:tav>
                                        <p:tav tm="100000">
                                          <p:val>
                                            <p:strVal val="#ppt_x"/>
                                          </p:val>
                                        </p:tav>
                                      </p:tavLst>
                                    </p:anim>
                                    <p:anim calcmode="lin" valueType="num">
                                      <p:cBhvr additive="base">
                                        <p:cTn id="12"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44 Tailor Shop Interior Design Stock Photos - Free &amp; Royalty-Free Stock  Photos from Dreamstime">
            <a:extLst>
              <a:ext uri="{FF2B5EF4-FFF2-40B4-BE49-F238E27FC236}">
                <a16:creationId xmlns:a16="http://schemas.microsoft.com/office/drawing/2014/main" id="{6A11DAD9-DE2F-3B5B-F3E2-A6F69FBB9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7124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1E83870-CEB5-4C92-5B34-455996E065F7}"/>
              </a:ext>
            </a:extLst>
          </p:cNvPr>
          <p:cNvGrpSpPr/>
          <p:nvPr/>
        </p:nvGrpSpPr>
        <p:grpSpPr>
          <a:xfrm>
            <a:off x="868680" y="576072"/>
            <a:ext cx="10927080" cy="5705856"/>
            <a:chOff x="868680" y="576072"/>
            <a:chExt cx="10927080" cy="5705856"/>
          </a:xfrm>
        </p:grpSpPr>
        <p:sp>
          <p:nvSpPr>
            <p:cNvPr id="6" name="Rectangle 5">
              <a:extLst>
                <a:ext uri="{FF2B5EF4-FFF2-40B4-BE49-F238E27FC236}">
                  <a16:creationId xmlns:a16="http://schemas.microsoft.com/office/drawing/2014/main" id="{59D65029-0F8C-BA4D-442A-07A48E790787}"/>
                </a:ext>
              </a:extLst>
            </p:cNvPr>
            <p:cNvSpPr/>
            <p:nvPr/>
          </p:nvSpPr>
          <p:spPr>
            <a:xfrm>
              <a:off x="868680" y="576072"/>
              <a:ext cx="10927080" cy="570585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43FB134-731D-6CEA-F90F-7A5DCDC0416E}"/>
                </a:ext>
              </a:extLst>
            </p:cNvPr>
            <p:cNvSpPr txBox="1"/>
            <p:nvPr/>
          </p:nvSpPr>
          <p:spPr>
            <a:xfrm>
              <a:off x="3803904" y="921258"/>
              <a:ext cx="5458968" cy="646331"/>
            </a:xfrm>
            <a:prstGeom prst="rect">
              <a:avLst/>
            </a:prstGeom>
            <a:noFill/>
          </p:spPr>
          <p:txBody>
            <a:bodyPr wrap="square" rtlCol="0">
              <a:spAutoFit/>
            </a:bodyPr>
            <a:lstStyle/>
            <a:p>
              <a:pPr algn="ctr"/>
              <a:r>
                <a:rPr lang="en-IN" sz="3600" dirty="0">
                  <a:latin typeface="Berlin Sans FB Demi" panose="020E0802020502020306" pitchFamily="34" charset="0"/>
                </a:rPr>
                <a:t>ARCHITECTURE </a:t>
              </a:r>
              <a:endParaRPr lang="en-IN" sz="3600" b="1" dirty="0">
                <a:latin typeface="Berlin Sans FB Demi" panose="020E0802020502020306" pitchFamily="34" charset="0"/>
              </a:endParaRPr>
            </a:p>
          </p:txBody>
        </p:sp>
      </p:grpSp>
      <p:grpSp>
        <p:nvGrpSpPr>
          <p:cNvPr id="2" name="Group 1">
            <a:extLst>
              <a:ext uri="{FF2B5EF4-FFF2-40B4-BE49-F238E27FC236}">
                <a16:creationId xmlns:a16="http://schemas.microsoft.com/office/drawing/2014/main" id="{4F85E293-A79A-ADE2-6E2B-8C02C55034F2}"/>
              </a:ext>
            </a:extLst>
          </p:cNvPr>
          <p:cNvGrpSpPr/>
          <p:nvPr/>
        </p:nvGrpSpPr>
        <p:grpSpPr>
          <a:xfrm>
            <a:off x="1161288" y="1583984"/>
            <a:ext cx="10634472" cy="4697944"/>
            <a:chOff x="1161288" y="1583984"/>
            <a:chExt cx="10634472" cy="4697944"/>
          </a:xfrm>
        </p:grpSpPr>
        <p:sp>
          <p:nvSpPr>
            <p:cNvPr id="10" name="Rectangle 9">
              <a:extLst>
                <a:ext uri="{FF2B5EF4-FFF2-40B4-BE49-F238E27FC236}">
                  <a16:creationId xmlns:a16="http://schemas.microsoft.com/office/drawing/2014/main" id="{A80D50DB-08B1-45ED-673F-10DADE4FE37F}"/>
                </a:ext>
              </a:extLst>
            </p:cNvPr>
            <p:cNvSpPr/>
            <p:nvPr/>
          </p:nvSpPr>
          <p:spPr>
            <a:xfrm>
              <a:off x="1161288" y="1583984"/>
              <a:ext cx="10341864" cy="46979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47C1F8C-BA3B-EDF2-A057-E99C5FF23D3B}"/>
                </a:ext>
              </a:extLst>
            </p:cNvPr>
            <p:cNvSpPr txBox="1"/>
            <p:nvPr/>
          </p:nvSpPr>
          <p:spPr>
            <a:xfrm>
              <a:off x="1591056" y="2575501"/>
              <a:ext cx="10204704" cy="3447098"/>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Presentation Layer:</a:t>
              </a:r>
            </a:p>
            <a:p>
              <a:pPr marL="742950" lvl="1"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 Interface (UI): This layer includes the components that interact with users, such as web pages or mobile app screens.</a:t>
              </a:r>
            </a:p>
            <a:p>
              <a:pPr marL="742950" lvl="1"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Django Templates: Django's built-in template engine allows you to define HTML templates that render dynamic content and interact with the back-end.</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Application Layer:</a:t>
              </a:r>
            </a:p>
            <a:p>
              <a:pPr marL="742950" lvl="1"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Django: Django serves as the back-end framework, handling HTTP requests, routing, and managing the application's business logic.</a:t>
              </a:r>
            </a:p>
            <a:p>
              <a:pPr marL="742950" lvl="1"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Django Views: Views receive requests from the user interface, process data, and generate appropriate responses. They interact with models, services, and external APIs as needed.</a:t>
              </a:r>
            </a:p>
            <a:p>
              <a:endParaRPr lang="en-IN" dirty="0"/>
            </a:p>
          </p:txBody>
        </p:sp>
      </p:grpSp>
    </p:spTree>
    <p:extLst>
      <p:ext uri="{BB962C8B-B14F-4D97-AF65-F5344CB8AC3E}">
        <p14:creationId xmlns:p14="http://schemas.microsoft.com/office/powerpoint/2010/main" val="118295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0" fill="hold"/>
                                        <p:tgtEl>
                                          <p:spTgt spid="2"/>
                                        </p:tgtEl>
                                        <p:attrNameLst>
                                          <p:attrName>ppt_x</p:attrName>
                                        </p:attrNameLst>
                                      </p:cBhvr>
                                      <p:tavLst>
                                        <p:tav tm="0">
                                          <p:val>
                                            <p:strVal val="#ppt_x"/>
                                          </p:val>
                                        </p:tav>
                                        <p:tav tm="100000">
                                          <p:val>
                                            <p:strVal val="#ppt_x"/>
                                          </p:val>
                                        </p:tav>
                                      </p:tavLst>
                                    </p:anim>
                                    <p:anim calcmode="lin" valueType="num">
                                      <p:cBhvr additive="base">
                                        <p:cTn id="12"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lothes store interior photo – Free Clothes Image on Unsplash">
            <a:extLst>
              <a:ext uri="{FF2B5EF4-FFF2-40B4-BE49-F238E27FC236}">
                <a16:creationId xmlns:a16="http://schemas.microsoft.com/office/drawing/2014/main" id="{BF44FD8D-40E8-A0E8-70F3-A14BF7BEB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310FA2A-1F39-46FA-971D-C8FEB37CBA1A}"/>
              </a:ext>
            </a:extLst>
          </p:cNvPr>
          <p:cNvGrpSpPr/>
          <p:nvPr/>
        </p:nvGrpSpPr>
        <p:grpSpPr>
          <a:xfrm>
            <a:off x="813816" y="347472"/>
            <a:ext cx="11064240" cy="6217920"/>
            <a:chOff x="813816" y="347472"/>
            <a:chExt cx="11064240" cy="6217920"/>
          </a:xfrm>
        </p:grpSpPr>
        <p:sp>
          <p:nvSpPr>
            <p:cNvPr id="6" name="Rectangle 5">
              <a:extLst>
                <a:ext uri="{FF2B5EF4-FFF2-40B4-BE49-F238E27FC236}">
                  <a16:creationId xmlns:a16="http://schemas.microsoft.com/office/drawing/2014/main" id="{95430EA3-6A21-0C5E-E683-05E2D6278427}"/>
                </a:ext>
              </a:extLst>
            </p:cNvPr>
            <p:cNvSpPr/>
            <p:nvPr/>
          </p:nvSpPr>
          <p:spPr>
            <a:xfrm>
              <a:off x="813816" y="347472"/>
              <a:ext cx="11064240" cy="62179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5B88413-4F27-D9C4-DDCC-B1D11FB820C5}"/>
                </a:ext>
              </a:extLst>
            </p:cNvPr>
            <p:cNvSpPr txBox="1"/>
            <p:nvPr/>
          </p:nvSpPr>
          <p:spPr>
            <a:xfrm>
              <a:off x="3831336" y="813816"/>
              <a:ext cx="5138928" cy="646331"/>
            </a:xfrm>
            <a:prstGeom prst="rect">
              <a:avLst/>
            </a:prstGeom>
            <a:noFill/>
          </p:spPr>
          <p:txBody>
            <a:bodyPr wrap="square" rtlCol="0">
              <a:spAutoFit/>
            </a:bodyPr>
            <a:lstStyle/>
            <a:p>
              <a:pPr algn="ctr"/>
              <a:r>
                <a:rPr lang="en-US" sz="3600" dirty="0">
                  <a:latin typeface="Berlin Sans FB Demi" panose="020E0802020502020306" pitchFamily="34" charset="0"/>
                </a:rPr>
                <a:t>CLASS DIAGRAM</a:t>
              </a:r>
              <a:endParaRPr lang="en-IN" sz="3600" dirty="0">
                <a:latin typeface="Berlin Sans FB Demi" panose="020E0802020502020306" pitchFamily="34" charset="0"/>
              </a:endParaRPr>
            </a:p>
          </p:txBody>
        </p:sp>
      </p:grpSp>
      <p:grpSp>
        <p:nvGrpSpPr>
          <p:cNvPr id="14" name="Group 13">
            <a:extLst>
              <a:ext uri="{FF2B5EF4-FFF2-40B4-BE49-F238E27FC236}">
                <a16:creationId xmlns:a16="http://schemas.microsoft.com/office/drawing/2014/main" id="{81ABDD6A-0926-E66C-5AB7-5189A4E57647}"/>
              </a:ext>
            </a:extLst>
          </p:cNvPr>
          <p:cNvGrpSpPr/>
          <p:nvPr/>
        </p:nvGrpSpPr>
        <p:grpSpPr>
          <a:xfrm>
            <a:off x="1216152" y="1673353"/>
            <a:ext cx="10341864" cy="4626863"/>
            <a:chOff x="1216152" y="1673353"/>
            <a:chExt cx="10341864" cy="4626863"/>
          </a:xfrm>
        </p:grpSpPr>
        <p:sp>
          <p:nvSpPr>
            <p:cNvPr id="10" name="Rectangle 9">
              <a:extLst>
                <a:ext uri="{FF2B5EF4-FFF2-40B4-BE49-F238E27FC236}">
                  <a16:creationId xmlns:a16="http://schemas.microsoft.com/office/drawing/2014/main" id="{CFBF7E71-848E-CA3C-E134-40419C89C137}"/>
                </a:ext>
              </a:extLst>
            </p:cNvPr>
            <p:cNvSpPr/>
            <p:nvPr/>
          </p:nvSpPr>
          <p:spPr>
            <a:xfrm>
              <a:off x="1216152" y="1673353"/>
              <a:ext cx="10341864" cy="462686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67F9F593-D887-7438-D6D7-36A78F908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990" y="1673353"/>
              <a:ext cx="7534275" cy="4591050"/>
            </a:xfrm>
            <a:prstGeom prst="rect">
              <a:avLst/>
            </a:prstGeom>
          </p:spPr>
        </p:pic>
      </p:grpSp>
    </p:spTree>
    <p:extLst>
      <p:ext uri="{BB962C8B-B14F-4D97-AF65-F5344CB8AC3E}">
        <p14:creationId xmlns:p14="http://schemas.microsoft.com/office/powerpoint/2010/main" val="347267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000" fill="hold"/>
                                        <p:tgtEl>
                                          <p:spTgt spid="14"/>
                                        </p:tgtEl>
                                        <p:attrNameLst>
                                          <p:attrName>ppt_x</p:attrName>
                                        </p:attrNameLst>
                                      </p:cBhvr>
                                      <p:tavLst>
                                        <p:tav tm="0">
                                          <p:val>
                                            <p:strVal val="#ppt_x"/>
                                          </p:val>
                                        </p:tav>
                                        <p:tav tm="100000">
                                          <p:val>
                                            <p:strVal val="#ppt_x"/>
                                          </p:val>
                                        </p:tav>
                                      </p:tavLst>
                                    </p:anim>
                                    <p:anim calcmode="lin" valueType="num">
                                      <p:cBhvr additive="base">
                                        <p:cTn id="12" dur="2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44 Tailor Shop Interior Design Stock Photos - Free &amp; Royalty-Free Stock  Photos from Dreamstime">
            <a:extLst>
              <a:ext uri="{FF2B5EF4-FFF2-40B4-BE49-F238E27FC236}">
                <a16:creationId xmlns:a16="http://schemas.microsoft.com/office/drawing/2014/main" id="{6A11DAD9-DE2F-3B5B-F3E2-A6F69FBB9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7124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1E83870-CEB5-4C92-5B34-455996E065F7}"/>
              </a:ext>
            </a:extLst>
          </p:cNvPr>
          <p:cNvGrpSpPr/>
          <p:nvPr/>
        </p:nvGrpSpPr>
        <p:grpSpPr>
          <a:xfrm>
            <a:off x="868680" y="576072"/>
            <a:ext cx="10927080" cy="5705856"/>
            <a:chOff x="868680" y="576072"/>
            <a:chExt cx="10927080" cy="5705856"/>
          </a:xfrm>
        </p:grpSpPr>
        <p:sp>
          <p:nvSpPr>
            <p:cNvPr id="6" name="Rectangle 5">
              <a:extLst>
                <a:ext uri="{FF2B5EF4-FFF2-40B4-BE49-F238E27FC236}">
                  <a16:creationId xmlns:a16="http://schemas.microsoft.com/office/drawing/2014/main" id="{59D65029-0F8C-BA4D-442A-07A48E790787}"/>
                </a:ext>
              </a:extLst>
            </p:cNvPr>
            <p:cNvSpPr/>
            <p:nvPr/>
          </p:nvSpPr>
          <p:spPr>
            <a:xfrm>
              <a:off x="868680" y="576072"/>
              <a:ext cx="10927080" cy="570585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43FB134-731D-6CEA-F90F-7A5DCDC0416E}"/>
                </a:ext>
              </a:extLst>
            </p:cNvPr>
            <p:cNvSpPr txBox="1"/>
            <p:nvPr/>
          </p:nvSpPr>
          <p:spPr>
            <a:xfrm>
              <a:off x="3803904" y="921258"/>
              <a:ext cx="5458968" cy="646331"/>
            </a:xfrm>
            <a:prstGeom prst="rect">
              <a:avLst/>
            </a:prstGeom>
            <a:noFill/>
          </p:spPr>
          <p:txBody>
            <a:bodyPr wrap="square" rtlCol="0">
              <a:spAutoFit/>
            </a:bodyPr>
            <a:lstStyle/>
            <a:p>
              <a:pPr algn="ctr"/>
              <a:r>
                <a:rPr lang="en-IN" sz="3600" dirty="0">
                  <a:latin typeface="Berlin Sans FB Demi" panose="020E0802020502020306" pitchFamily="34" charset="0"/>
                </a:rPr>
                <a:t>CHALLENGES </a:t>
              </a:r>
              <a:endParaRPr lang="en-IN" sz="3600" b="1" dirty="0">
                <a:latin typeface="Berlin Sans FB Demi" panose="020E0802020502020306" pitchFamily="34" charset="0"/>
              </a:endParaRPr>
            </a:p>
          </p:txBody>
        </p:sp>
      </p:grpSp>
      <p:grpSp>
        <p:nvGrpSpPr>
          <p:cNvPr id="2" name="Group 1">
            <a:extLst>
              <a:ext uri="{FF2B5EF4-FFF2-40B4-BE49-F238E27FC236}">
                <a16:creationId xmlns:a16="http://schemas.microsoft.com/office/drawing/2014/main" id="{4F85E293-A79A-ADE2-6E2B-8C02C55034F2}"/>
              </a:ext>
            </a:extLst>
          </p:cNvPr>
          <p:cNvGrpSpPr/>
          <p:nvPr/>
        </p:nvGrpSpPr>
        <p:grpSpPr>
          <a:xfrm>
            <a:off x="1161288" y="1583984"/>
            <a:ext cx="10341864" cy="4697944"/>
            <a:chOff x="1161288" y="1583984"/>
            <a:chExt cx="10341864" cy="4697944"/>
          </a:xfrm>
        </p:grpSpPr>
        <p:sp>
          <p:nvSpPr>
            <p:cNvPr id="10" name="Rectangle 9">
              <a:extLst>
                <a:ext uri="{FF2B5EF4-FFF2-40B4-BE49-F238E27FC236}">
                  <a16:creationId xmlns:a16="http://schemas.microsoft.com/office/drawing/2014/main" id="{A80D50DB-08B1-45ED-673F-10DADE4FE37F}"/>
                </a:ext>
              </a:extLst>
            </p:cNvPr>
            <p:cNvSpPr/>
            <p:nvPr/>
          </p:nvSpPr>
          <p:spPr>
            <a:xfrm>
              <a:off x="1161288" y="1583984"/>
              <a:ext cx="10341864" cy="46979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47C1F8C-BA3B-EDF2-A057-E99C5FF23D3B}"/>
                </a:ext>
              </a:extLst>
            </p:cNvPr>
            <p:cNvSpPr txBox="1"/>
            <p:nvPr/>
          </p:nvSpPr>
          <p:spPr>
            <a:xfrm>
              <a:off x="1298448" y="2096167"/>
              <a:ext cx="10204704" cy="418576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 Experience and Interface Design: Designing an intuitive and user-friendly interface for users and administrators is crucial. Ensuring a smooth user experience, from selecting products using filters, can be challenging, particularly when dealing with complex workflows and large data sets.</a:t>
              </a:r>
            </a:p>
            <a:p>
              <a:pPr marL="342900" indent="-342900"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Real-time Availability and Pricing: Fetching real-time availability and pricing information for  travel services from external providers can be challenging. Dealing with rate limits, handling concurrency, and caching strategies are considerations for ensuring timely and accurate information.</a:t>
              </a:r>
            </a:p>
            <a:p>
              <a:endParaRPr lang="en-IN" dirty="0"/>
            </a:p>
          </p:txBody>
        </p:sp>
      </p:grpSp>
    </p:spTree>
    <p:extLst>
      <p:ext uri="{BB962C8B-B14F-4D97-AF65-F5344CB8AC3E}">
        <p14:creationId xmlns:p14="http://schemas.microsoft.com/office/powerpoint/2010/main" val="419587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0" fill="hold"/>
                                        <p:tgtEl>
                                          <p:spTgt spid="2"/>
                                        </p:tgtEl>
                                        <p:attrNameLst>
                                          <p:attrName>ppt_x</p:attrName>
                                        </p:attrNameLst>
                                      </p:cBhvr>
                                      <p:tavLst>
                                        <p:tav tm="0">
                                          <p:val>
                                            <p:strVal val="#ppt_x"/>
                                          </p:val>
                                        </p:tav>
                                        <p:tav tm="100000">
                                          <p:val>
                                            <p:strVal val="#ppt_x"/>
                                          </p:val>
                                        </p:tav>
                                      </p:tavLst>
                                    </p:anim>
                                    <p:anim calcmode="lin" valueType="num">
                                      <p:cBhvr additive="base">
                                        <p:cTn id="12"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ailoring Shop for sale in Muwalieh - Sharjah UAE Dubai - BusinessFinder.Me  business for sale">
            <a:extLst>
              <a:ext uri="{FF2B5EF4-FFF2-40B4-BE49-F238E27FC236}">
                <a16:creationId xmlns:a16="http://schemas.microsoft.com/office/drawing/2014/main" id="{D4223574-D5B5-4E0A-BF75-E68879409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92388F6B-DCA4-6B0E-45B8-257B8C4AA53A}"/>
              </a:ext>
            </a:extLst>
          </p:cNvPr>
          <p:cNvGrpSpPr/>
          <p:nvPr/>
        </p:nvGrpSpPr>
        <p:grpSpPr>
          <a:xfrm>
            <a:off x="256032" y="292608"/>
            <a:ext cx="5559552" cy="6236208"/>
            <a:chOff x="256032" y="292608"/>
            <a:chExt cx="5559552" cy="6236208"/>
          </a:xfrm>
        </p:grpSpPr>
        <p:sp>
          <p:nvSpPr>
            <p:cNvPr id="4" name="Rectangle 3">
              <a:extLst>
                <a:ext uri="{FF2B5EF4-FFF2-40B4-BE49-F238E27FC236}">
                  <a16:creationId xmlns:a16="http://schemas.microsoft.com/office/drawing/2014/main" id="{580395C7-3837-2DA5-B76F-E041C2D6908D}"/>
                </a:ext>
              </a:extLst>
            </p:cNvPr>
            <p:cNvSpPr/>
            <p:nvPr/>
          </p:nvSpPr>
          <p:spPr>
            <a:xfrm>
              <a:off x="256032" y="292608"/>
              <a:ext cx="5559552" cy="62362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E80A110-70C9-F24F-46FF-7B1E5C34990E}"/>
                </a:ext>
              </a:extLst>
            </p:cNvPr>
            <p:cNvSpPr txBox="1"/>
            <p:nvPr/>
          </p:nvSpPr>
          <p:spPr>
            <a:xfrm>
              <a:off x="603504" y="704088"/>
              <a:ext cx="4882896" cy="646331"/>
            </a:xfrm>
            <a:prstGeom prst="rect">
              <a:avLst/>
            </a:prstGeom>
            <a:noFill/>
          </p:spPr>
          <p:txBody>
            <a:bodyPr wrap="square" rtlCol="0">
              <a:spAutoFit/>
            </a:bodyPr>
            <a:lstStyle/>
            <a:p>
              <a:pPr algn="ctr"/>
              <a:r>
                <a:rPr lang="en-US" sz="3600" dirty="0">
                  <a:latin typeface="Berlin Sans FB Demi" panose="020E0802020502020306" pitchFamily="34" charset="0"/>
                </a:rPr>
                <a:t>PRODUCT VIEW</a:t>
              </a:r>
              <a:endParaRPr lang="en-IN" sz="3600" dirty="0">
                <a:latin typeface="Berlin Sans FB Demi" panose="020E0802020502020306" pitchFamily="34" charset="0"/>
              </a:endParaRPr>
            </a:p>
          </p:txBody>
        </p:sp>
        <p:sp>
          <p:nvSpPr>
            <p:cNvPr id="6" name="TextBox 5">
              <a:extLst>
                <a:ext uri="{FF2B5EF4-FFF2-40B4-BE49-F238E27FC236}">
                  <a16:creationId xmlns:a16="http://schemas.microsoft.com/office/drawing/2014/main" id="{27D96DB2-113C-25B3-3B9F-A19F55248336}"/>
                </a:ext>
              </a:extLst>
            </p:cNvPr>
            <p:cNvSpPr txBox="1"/>
            <p:nvPr/>
          </p:nvSpPr>
          <p:spPr>
            <a:xfrm>
              <a:off x="676656" y="2103120"/>
              <a:ext cx="4809744" cy="2600712"/>
            </a:xfrm>
            <a:prstGeom prst="rect">
              <a:avLst/>
            </a:prstGeom>
            <a:noFill/>
          </p:spPr>
          <p:txBody>
            <a:bodyPr wrap="square" rtlCol="0">
              <a:spAutoFit/>
            </a:bodyPr>
            <a:lstStyle/>
            <a:p>
              <a:pPr algn="just"/>
              <a:r>
                <a:rPr lang="en-IN" sz="2900" dirty="0">
                  <a:latin typeface="Times New Roman" panose="02020603050405020304" pitchFamily="18" charset="0"/>
                  <a:cs typeface="Times New Roman" panose="02020603050405020304" pitchFamily="18" charset="0"/>
                </a:rPr>
                <a:t>The user become login then it redirect to the users home page. In that page user can see all the product type that are added by the admin.</a:t>
              </a:r>
            </a:p>
            <a:p>
              <a:endParaRPr lang="en-IN" dirty="0"/>
            </a:p>
          </p:txBody>
        </p:sp>
      </p:grpSp>
      <p:grpSp>
        <p:nvGrpSpPr>
          <p:cNvPr id="14" name="Group 13">
            <a:extLst>
              <a:ext uri="{FF2B5EF4-FFF2-40B4-BE49-F238E27FC236}">
                <a16:creationId xmlns:a16="http://schemas.microsoft.com/office/drawing/2014/main" id="{4534223D-F6C5-B745-4076-054C6C89AF2F}"/>
              </a:ext>
            </a:extLst>
          </p:cNvPr>
          <p:cNvGrpSpPr/>
          <p:nvPr/>
        </p:nvGrpSpPr>
        <p:grpSpPr>
          <a:xfrm>
            <a:off x="6236208" y="274320"/>
            <a:ext cx="5352288" cy="6446520"/>
            <a:chOff x="6236208" y="274320"/>
            <a:chExt cx="5352288" cy="6291072"/>
          </a:xfrm>
        </p:grpSpPr>
        <p:sp>
          <p:nvSpPr>
            <p:cNvPr id="11" name="Rectangle 10">
              <a:extLst>
                <a:ext uri="{FF2B5EF4-FFF2-40B4-BE49-F238E27FC236}">
                  <a16:creationId xmlns:a16="http://schemas.microsoft.com/office/drawing/2014/main" id="{75789AAB-9A07-6BBF-13B1-BE7505281D48}"/>
                </a:ext>
              </a:extLst>
            </p:cNvPr>
            <p:cNvSpPr/>
            <p:nvPr/>
          </p:nvSpPr>
          <p:spPr>
            <a:xfrm>
              <a:off x="6236208" y="274320"/>
              <a:ext cx="5352288" cy="313639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DA2CF9B-CED8-8275-2B91-0978A6AC160B}"/>
                </a:ext>
              </a:extLst>
            </p:cNvPr>
            <p:cNvSpPr/>
            <p:nvPr/>
          </p:nvSpPr>
          <p:spPr>
            <a:xfrm>
              <a:off x="6236208" y="3429000"/>
              <a:ext cx="5352288" cy="313639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Content Placeholder 7">
            <a:extLst>
              <a:ext uri="{FF2B5EF4-FFF2-40B4-BE49-F238E27FC236}">
                <a16:creationId xmlns:a16="http://schemas.microsoft.com/office/drawing/2014/main" id="{AFD0C580-6325-D620-71FA-42139481C33D}"/>
              </a:ext>
            </a:extLst>
          </p:cNvPr>
          <p:cNvPicPr>
            <a:picLocks noGrp="1" noChangeAspect="1"/>
          </p:cNvPicPr>
          <p:nvPr/>
        </p:nvPicPr>
        <p:blipFill rotWithShape="1">
          <a:blip r:embed="rId3"/>
          <a:srcRect t="12743" b="4200"/>
          <a:stretch/>
        </p:blipFill>
        <p:spPr>
          <a:xfrm>
            <a:off x="6325806" y="2344743"/>
            <a:ext cx="5189538" cy="2424546"/>
          </a:xfrm>
          <a:prstGeom prst="rect">
            <a:avLst/>
          </a:prstGeom>
        </p:spPr>
      </p:pic>
    </p:spTree>
    <p:extLst>
      <p:ext uri="{BB962C8B-B14F-4D97-AF65-F5344CB8AC3E}">
        <p14:creationId xmlns:p14="http://schemas.microsoft.com/office/powerpoint/2010/main" val="37343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2000"/>
                                        <p:tgtEl>
                                          <p:spTgt spid="7"/>
                                        </p:tgtEl>
                                      </p:cBhvr>
                                    </p:animEffect>
                                  </p:childTnLst>
                                </p:cTn>
                              </p:par>
                              <p:par>
                                <p:cTn id="8" presetID="16" presetClass="entr" presetSubtype="2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Horizontal)">
                                      <p:cBhvr>
                                        <p:cTn id="10" dur="2000"/>
                                        <p:tgtEl>
                                          <p:spTgt spid="14"/>
                                        </p:tgtEl>
                                      </p:cBhvr>
                                    </p:animEffect>
                                  </p:childTnLst>
                                </p:cTn>
                              </p:par>
                              <p:par>
                                <p:cTn id="11" presetID="2" presetClass="entr" presetSubtype="2"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0" fill="hold"/>
                                        <p:tgtEl>
                                          <p:spTgt spid="13"/>
                                        </p:tgtEl>
                                        <p:attrNameLst>
                                          <p:attrName>ppt_x</p:attrName>
                                        </p:attrNameLst>
                                      </p:cBhvr>
                                      <p:tavLst>
                                        <p:tav tm="0">
                                          <p:val>
                                            <p:strVal val="1+#ppt_w/2"/>
                                          </p:val>
                                        </p:tav>
                                        <p:tav tm="100000">
                                          <p:val>
                                            <p:strVal val="#ppt_x"/>
                                          </p:val>
                                        </p:tav>
                                      </p:tavLst>
                                    </p:anim>
                                    <p:anim calcmode="lin" valueType="num">
                                      <p:cBhvr additive="base">
                                        <p:cTn id="14" dur="2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Tailor Shop Stock Photos and Images - 123RF">
            <a:extLst>
              <a:ext uri="{FF2B5EF4-FFF2-40B4-BE49-F238E27FC236}">
                <a16:creationId xmlns:a16="http://schemas.microsoft.com/office/drawing/2014/main" id="{91ADDAF2-C13A-728B-3A8D-529C694A3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732E337-E40C-30D9-353B-D923C055AFE6}"/>
              </a:ext>
            </a:extLst>
          </p:cNvPr>
          <p:cNvGrpSpPr/>
          <p:nvPr/>
        </p:nvGrpSpPr>
        <p:grpSpPr>
          <a:xfrm>
            <a:off x="438912" y="470916"/>
            <a:ext cx="5330952" cy="5916168"/>
            <a:chOff x="438912" y="470916"/>
            <a:chExt cx="5020056" cy="5916168"/>
          </a:xfrm>
        </p:grpSpPr>
        <p:sp>
          <p:nvSpPr>
            <p:cNvPr id="4" name="Rectangle 3">
              <a:extLst>
                <a:ext uri="{FF2B5EF4-FFF2-40B4-BE49-F238E27FC236}">
                  <a16:creationId xmlns:a16="http://schemas.microsoft.com/office/drawing/2014/main" id="{923A696E-08D9-F8D6-8EF4-8C30E9B17A75}"/>
                </a:ext>
              </a:extLst>
            </p:cNvPr>
            <p:cNvSpPr/>
            <p:nvPr/>
          </p:nvSpPr>
          <p:spPr>
            <a:xfrm>
              <a:off x="438912" y="470916"/>
              <a:ext cx="5020056" cy="591616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4CF2660-6ABA-70C8-6DFA-F62F59419516}"/>
                </a:ext>
              </a:extLst>
            </p:cNvPr>
            <p:cNvSpPr txBox="1"/>
            <p:nvPr/>
          </p:nvSpPr>
          <p:spPr>
            <a:xfrm>
              <a:off x="694944" y="2565611"/>
              <a:ext cx="4142232" cy="646331"/>
            </a:xfrm>
            <a:prstGeom prst="rect">
              <a:avLst/>
            </a:prstGeom>
            <a:noFill/>
          </p:spPr>
          <p:txBody>
            <a:bodyPr wrap="square" rtlCol="0">
              <a:spAutoFit/>
            </a:bodyPr>
            <a:lstStyle/>
            <a:p>
              <a:pPr algn="ctr"/>
              <a:r>
                <a:rPr lang="en-US" sz="3600" dirty="0">
                  <a:latin typeface="Berlin Sans FB Demi" panose="020E0802020502020306" pitchFamily="34" charset="0"/>
                </a:rPr>
                <a:t>FILTER</a:t>
              </a:r>
              <a:endParaRPr lang="en-IN" sz="3600" dirty="0">
                <a:latin typeface="Berlin Sans FB Demi" panose="020E0802020502020306" pitchFamily="34" charset="0"/>
              </a:endParaRPr>
            </a:p>
          </p:txBody>
        </p:sp>
        <p:sp>
          <p:nvSpPr>
            <p:cNvPr id="6" name="TextBox 5">
              <a:extLst>
                <a:ext uri="{FF2B5EF4-FFF2-40B4-BE49-F238E27FC236}">
                  <a16:creationId xmlns:a16="http://schemas.microsoft.com/office/drawing/2014/main" id="{BDC7EA3D-25B3-2ABA-1067-A2626B3CDCA5}"/>
                </a:ext>
              </a:extLst>
            </p:cNvPr>
            <p:cNvSpPr txBox="1"/>
            <p:nvPr/>
          </p:nvSpPr>
          <p:spPr>
            <a:xfrm>
              <a:off x="804672" y="3734097"/>
              <a:ext cx="414223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User get clothing category wise</a:t>
              </a:r>
              <a:endParaRPr lang="en-IN" sz="2000" dirty="0">
                <a:latin typeface="Times New Roman" panose="02020603050405020304" pitchFamily="18" charset="0"/>
                <a:cs typeface="Times New Roman" panose="02020603050405020304" pitchFamily="18" charset="0"/>
              </a:endParaRPr>
            </a:p>
          </p:txBody>
        </p:sp>
      </p:grpSp>
      <p:sp>
        <p:nvSpPr>
          <p:cNvPr id="8" name="Rectangle 7">
            <a:extLst>
              <a:ext uri="{FF2B5EF4-FFF2-40B4-BE49-F238E27FC236}">
                <a16:creationId xmlns:a16="http://schemas.microsoft.com/office/drawing/2014/main" id="{8463CD03-AB83-21C6-76B7-EEE6A78633EF}"/>
              </a:ext>
            </a:extLst>
          </p:cNvPr>
          <p:cNvSpPr/>
          <p:nvPr/>
        </p:nvSpPr>
        <p:spPr>
          <a:xfrm>
            <a:off x="6208776" y="470916"/>
            <a:ext cx="5544312" cy="591616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7">
            <a:extLst>
              <a:ext uri="{FF2B5EF4-FFF2-40B4-BE49-F238E27FC236}">
                <a16:creationId xmlns:a16="http://schemas.microsoft.com/office/drawing/2014/main" id="{66F45928-8753-056F-6958-86E5322210EB}"/>
              </a:ext>
            </a:extLst>
          </p:cNvPr>
          <p:cNvPicPr>
            <a:picLocks noGrp="1" noChangeAspect="1"/>
          </p:cNvPicPr>
          <p:nvPr/>
        </p:nvPicPr>
        <p:blipFill rotWithShape="1">
          <a:blip r:embed="rId3"/>
          <a:srcRect t="11793" b="4674"/>
          <a:stretch/>
        </p:blipFill>
        <p:spPr>
          <a:xfrm>
            <a:off x="6405054" y="2209800"/>
            <a:ext cx="5189538" cy="2438400"/>
          </a:xfrm>
          <a:prstGeom prst="rect">
            <a:avLst/>
          </a:prstGeom>
        </p:spPr>
      </p:pic>
    </p:spTree>
    <p:extLst>
      <p:ext uri="{BB962C8B-B14F-4D97-AF65-F5344CB8AC3E}">
        <p14:creationId xmlns:p14="http://schemas.microsoft.com/office/powerpoint/2010/main" val="19930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2000"/>
                                        <p:tgtEl>
                                          <p:spTgt spid="7"/>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Horizontal)">
                                      <p:cBhvr>
                                        <p:cTn id="10" dur="2000"/>
                                        <p:tgtEl>
                                          <p:spTgt spid="8"/>
                                        </p:tgtEl>
                                      </p:cBhvr>
                                    </p:animEffect>
                                  </p:childTnLst>
                                </p:cTn>
                              </p:par>
                              <p:par>
                                <p:cTn id="11" presetID="2" presetClass="entr" presetSubtype="2"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2000" fill="hold"/>
                                        <p:tgtEl>
                                          <p:spTgt spid="9"/>
                                        </p:tgtEl>
                                        <p:attrNameLst>
                                          <p:attrName>ppt_x</p:attrName>
                                        </p:attrNameLst>
                                      </p:cBhvr>
                                      <p:tavLst>
                                        <p:tav tm="0">
                                          <p:val>
                                            <p:strVal val="1+#ppt_w/2"/>
                                          </p:val>
                                        </p:tav>
                                        <p:tav tm="100000">
                                          <p:val>
                                            <p:strVal val="#ppt_x"/>
                                          </p:val>
                                        </p:tav>
                                      </p:tavLst>
                                    </p:anim>
                                    <p:anim calcmode="lin" valueType="num">
                                      <p:cBhvr additive="base">
                                        <p:cTn id="14" dur="2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816</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Berlin Sans FB Demi</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Satheeshan</dc:creator>
  <cp:lastModifiedBy>Vishnu Satheeshan</cp:lastModifiedBy>
  <cp:revision>44</cp:revision>
  <dcterms:created xsi:type="dcterms:W3CDTF">2023-05-31T15:15:45Z</dcterms:created>
  <dcterms:modified xsi:type="dcterms:W3CDTF">2023-05-31T18:52:43Z</dcterms:modified>
</cp:coreProperties>
</file>