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8" r:id="rId1"/>
    <p:sldMasterId id="2147483660" r:id="rId2"/>
    <p:sldMasterId id="2147483670" r:id="rId3"/>
  </p:sldMasterIdLst>
  <p:sldIdLst>
    <p:sldId id="270" r:id="rId4"/>
    <p:sldId id="268" r:id="rId5"/>
    <p:sldId id="259" r:id="rId6"/>
    <p:sldId id="260" r:id="rId7"/>
    <p:sldId id="272" r:id="rId8"/>
    <p:sldId id="273" r:id="rId9"/>
    <p:sldId id="266" r:id="rId10"/>
    <p:sldId id="274" r:id="rId11"/>
    <p:sldId id="271"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0E373D-EA74-4B81-B17A-59C43B4394F3}" v="23" dt="2025-05-09T07:21:52.6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5388" autoAdjust="0"/>
  </p:normalViewPr>
  <p:slideViewPr>
    <p:cSldViewPr snapToGrid="0">
      <p:cViewPr varScale="1">
        <p:scale>
          <a:sx n="117" d="100"/>
          <a:sy n="117" d="100"/>
        </p:scale>
        <p:origin x="466"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CUSTOM_4_1_1">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6" name="PlaceHolder 1"/>
          <p:cNvSpPr>
            <a:spLocks noGrp="1"/>
          </p:cNvSpPr>
          <p:nvPr>
            <p:ph type="title"/>
          </p:nvPr>
        </p:nvSpPr>
        <p:spPr>
          <a:xfrm>
            <a:off x="4641480" y="539640"/>
            <a:ext cx="3777840" cy="990720"/>
          </a:xfrm>
          <a:prstGeom prst="rect">
            <a:avLst/>
          </a:prstGeom>
          <a:noFill/>
          <a:ln w="0">
            <a:noFill/>
          </a:ln>
        </p:spPr>
        <p:txBody>
          <a:bodyPr lIns="91440" tIns="91440" rIns="91440" bIns="91440" anchor="b">
            <a:noAutofit/>
          </a:bodyPr>
          <a:lstStyle/>
          <a:p>
            <a:pPr indent="0">
              <a:buNone/>
            </a:pPr>
            <a:r>
              <a:rPr lang="fr-FR" sz="2600" b="0" strike="noStrike" spc="-1">
                <a:solidFill>
                  <a:schemeClr val="dk1"/>
                </a:solidFill>
                <a:latin typeface="Arial"/>
              </a:rPr>
              <a:t>Click to edit the title text format</a:t>
            </a:r>
          </a:p>
        </p:txBody>
      </p:sp>
      <p:sp>
        <p:nvSpPr>
          <p:cNvPr id="17" name="PlaceHolder 2"/>
          <p:cNvSpPr>
            <a:spLocks noGrp="1"/>
          </p:cNvSpPr>
          <p:nvPr>
            <p:ph type="body"/>
          </p:nvPr>
        </p:nvSpPr>
        <p:spPr>
          <a:xfrm>
            <a:off x="713160" y="539640"/>
            <a:ext cx="3792600" cy="460368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8" name="PlaceHolder 1"/>
          <p:cNvSpPr>
            <a:spLocks noGrp="1"/>
          </p:cNvSpPr>
          <p:nvPr>
            <p:ph type="title"/>
          </p:nvPr>
        </p:nvSpPr>
        <p:spPr>
          <a:xfrm>
            <a:off x="713160" y="794520"/>
            <a:ext cx="7706160" cy="698040"/>
          </a:xfrm>
          <a:prstGeom prst="rect">
            <a:avLst/>
          </a:prstGeom>
          <a:noFill/>
          <a:ln w="0">
            <a:noFill/>
          </a:ln>
        </p:spPr>
        <p:txBody>
          <a:bodyPr lIns="91440" tIns="91440" rIns="91440" bIns="91440" anchor="t">
            <a:noAutofit/>
          </a:bodyPr>
          <a:lstStyle/>
          <a:p>
            <a:pPr indent="0">
              <a:buNone/>
            </a:pPr>
            <a:r>
              <a:rPr lang="fr-FR" sz="4000" b="0" strike="noStrike" spc="-1">
                <a:solidFill>
                  <a:schemeClr val="dk1"/>
                </a:solidFill>
                <a:latin typeface="Arial"/>
              </a:rPr>
              <a:t>Click to edit the title text format</a:t>
            </a:r>
          </a:p>
        </p:txBody>
      </p:sp>
      <p:sp>
        <p:nvSpPr>
          <p:cNvPr id="19" name="PlaceHolder 2"/>
          <p:cNvSpPr>
            <a:spLocks noGrp="1"/>
          </p:cNvSpPr>
          <p:nvPr>
            <p:ph type="body"/>
          </p:nvPr>
        </p:nvSpPr>
        <p:spPr>
          <a:xfrm>
            <a:off x="2857320" y="2398680"/>
            <a:ext cx="5562360" cy="180180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6" name="PlaceHolder 1"/>
          <p:cNvSpPr>
            <a:spLocks noGrp="1"/>
          </p:cNvSpPr>
          <p:nvPr>
            <p:ph type="title"/>
          </p:nvPr>
        </p:nvSpPr>
        <p:spPr>
          <a:xfrm>
            <a:off x="713160" y="2997720"/>
            <a:ext cx="3792600" cy="1605960"/>
          </a:xfrm>
          <a:prstGeom prst="rect">
            <a:avLst/>
          </a:prstGeom>
          <a:noFill/>
          <a:ln w="0">
            <a:noFill/>
          </a:ln>
        </p:spPr>
        <p:txBody>
          <a:bodyPr lIns="91440" tIns="91440" rIns="91440" bIns="91440" anchor="t">
            <a:noAutofit/>
          </a:bodyPr>
          <a:lstStyle/>
          <a:p>
            <a:pPr indent="0">
              <a:buNone/>
            </a:pPr>
            <a:r>
              <a:rPr lang="fr-FR" sz="4800" b="0" strike="noStrike" spc="-1">
                <a:solidFill>
                  <a:schemeClr val="dk1"/>
                </a:solidFill>
                <a:latin typeface="Arial"/>
              </a:rPr>
              <a:t>Click to edit the title text format</a:t>
            </a:r>
          </a:p>
        </p:txBody>
      </p:sp>
      <p:sp>
        <p:nvSpPr>
          <p:cNvPr id="27" name="PlaceHolder 2"/>
          <p:cNvSpPr>
            <a:spLocks noGrp="1"/>
          </p:cNvSpPr>
          <p:nvPr>
            <p:ph type="title"/>
          </p:nvPr>
        </p:nvSpPr>
        <p:spPr>
          <a:xfrm>
            <a:off x="713160" y="1885680"/>
            <a:ext cx="1450440" cy="1111680"/>
          </a:xfrm>
          <a:prstGeom prst="rect">
            <a:avLst/>
          </a:prstGeom>
          <a:noFill/>
          <a:ln w="0">
            <a:noFill/>
          </a:ln>
        </p:spPr>
        <p:txBody>
          <a:bodyPr lIns="91440" tIns="91440" rIns="91440" bIns="91440" anchor="b">
            <a:noAutofit/>
          </a:bodyPr>
          <a:lstStyle/>
          <a:p>
            <a:pPr indent="0">
              <a:lnSpc>
                <a:spcPct val="100000"/>
              </a:lnSpc>
              <a:buNone/>
            </a:pPr>
            <a:r>
              <a:rPr lang="fr-FR" sz="6000" b="0" strike="noStrike" spc="-1">
                <a:solidFill>
                  <a:schemeClr val="dk1"/>
                </a:solidFill>
                <a:latin typeface="Instrument Serif"/>
                <a:ea typeface="Instrument Serif"/>
              </a:rPr>
              <a:t>xx%</a:t>
            </a:r>
            <a:endParaRPr lang="fr-FR" sz="6000" b="0" strike="noStrike" spc="-1">
              <a:solidFill>
                <a:schemeClr val="dk1"/>
              </a:solidFill>
              <a:latin typeface="Arial"/>
            </a:endParaRPr>
          </a:p>
        </p:txBody>
      </p:sp>
      <p:sp>
        <p:nvSpPr>
          <p:cNvPr id="28"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6A7AE6B-1045-48EC-E710-8AA3013E91A8}"/>
              </a:ext>
            </a:extLst>
          </p:cNvPr>
          <p:cNvGraphicFramePr>
            <a:graphicFrameLocks noGrp="1"/>
          </p:cNvGraphicFramePr>
          <p:nvPr>
            <p:extLst>
              <p:ext uri="{D42A27DB-BD31-4B8C-83A1-F6EECF244321}">
                <p14:modId xmlns:p14="http://schemas.microsoft.com/office/powerpoint/2010/main" val="564531790"/>
              </p:ext>
            </p:extLst>
          </p:nvPr>
        </p:nvGraphicFramePr>
        <p:xfrm>
          <a:off x="403344" y="402246"/>
          <a:ext cx="6096000" cy="118872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4272122756"/>
                    </a:ext>
                  </a:extLst>
                </a:gridCol>
              </a:tblGrid>
              <a:tr h="370840">
                <a:tc>
                  <a:txBody>
                    <a:bodyPr/>
                    <a:lstStyle/>
                    <a:p>
                      <a:r>
                        <a:rPr lang="en-US" sz="3600" dirty="0">
                          <a:solidFill>
                            <a:schemeClr val="tx1"/>
                          </a:solidFill>
                          <a:latin typeface="Times New Roman" panose="02020603050405020304" pitchFamily="18" charset="0"/>
                          <a:cs typeface="Times New Roman" panose="02020603050405020304" pitchFamily="18" charset="0"/>
                        </a:rPr>
                        <a:t>DRIVER DROWSINESS DETECTION</a:t>
                      </a:r>
                      <a:endParaRPr lang="en-IN" sz="360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339478236"/>
                  </a:ext>
                </a:extLst>
              </a:tr>
            </a:tbl>
          </a:graphicData>
        </a:graphic>
      </p:graphicFrame>
      <p:pic>
        <p:nvPicPr>
          <p:cNvPr id="1026" name="Picture 2" descr="An Efficient Approach for Detecting Driver Drowsiness Based on Deep Learning">
            <a:extLst>
              <a:ext uri="{FF2B5EF4-FFF2-40B4-BE49-F238E27FC236}">
                <a16:creationId xmlns:a16="http://schemas.microsoft.com/office/drawing/2014/main" id="{33FC2868-069B-65F6-087F-FC4C60CFF0E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31640" y="1465276"/>
            <a:ext cx="4795470" cy="270968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F37D061C-5750-DBE9-5A6A-5B0EB9CE4F01}"/>
              </a:ext>
            </a:extLst>
          </p:cNvPr>
          <p:cNvGraphicFramePr>
            <a:graphicFrameLocks noGrp="1"/>
          </p:cNvGraphicFramePr>
          <p:nvPr>
            <p:extLst>
              <p:ext uri="{D42A27DB-BD31-4B8C-83A1-F6EECF244321}">
                <p14:modId xmlns:p14="http://schemas.microsoft.com/office/powerpoint/2010/main" val="78372045"/>
              </p:ext>
            </p:extLst>
          </p:nvPr>
        </p:nvGraphicFramePr>
        <p:xfrm>
          <a:off x="220007" y="2028179"/>
          <a:ext cx="4090736" cy="2028181"/>
        </p:xfrm>
        <a:graphic>
          <a:graphicData uri="http://schemas.openxmlformats.org/drawingml/2006/table">
            <a:tbl>
              <a:tblPr firstRow="1" bandRow="1">
                <a:tableStyleId>{5C22544A-7EE6-4342-B048-85BDC9FD1C3A}</a:tableStyleId>
              </a:tblPr>
              <a:tblGrid>
                <a:gridCol w="4090736">
                  <a:extLst>
                    <a:ext uri="{9D8B030D-6E8A-4147-A177-3AD203B41FA5}">
                      <a16:colId xmlns:a16="http://schemas.microsoft.com/office/drawing/2014/main" val="3371140522"/>
                    </a:ext>
                  </a:extLst>
                </a:gridCol>
              </a:tblGrid>
              <a:tr h="2028181">
                <a:tc>
                  <a:txBody>
                    <a:bodyPr/>
                    <a:lstStyle/>
                    <a:p>
                      <a:r>
                        <a:rPr lang="en-US" sz="1400" b="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Student’s Name:</a:t>
                      </a:r>
                    </a:p>
                    <a:p>
                      <a:r>
                        <a:rPr lang="en-US" sz="1400" b="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2200100012-K. Srija</a:t>
                      </a:r>
                    </a:p>
                    <a:p>
                      <a:r>
                        <a:rPr lang="en-US" sz="1400" b="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2200100060-K. Hemanth Kumar</a:t>
                      </a:r>
                    </a:p>
                    <a:p>
                      <a:r>
                        <a:rPr lang="en-US" sz="1400" b="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2200100067-V. Vishnu Kumar</a:t>
                      </a:r>
                    </a:p>
                    <a:p>
                      <a:r>
                        <a:rPr lang="en-US" sz="1400" b="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Course Name and Number: Term Paper- 22IE3043</a:t>
                      </a:r>
                    </a:p>
                    <a:p>
                      <a:r>
                        <a:rPr lang="en-US" sz="1400" b="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Instructor’s Name: Mr. Eswar</a:t>
                      </a:r>
                    </a:p>
                    <a:p>
                      <a:r>
                        <a:rPr lang="en-US" sz="1400" b="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Date of Submission:</a:t>
                      </a:r>
                      <a:endParaRPr lang="en-IN" sz="1400" b="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53004979"/>
                  </a:ext>
                </a:extLst>
              </a:tr>
            </a:tbl>
          </a:graphicData>
        </a:graphic>
      </p:graphicFrame>
    </p:spTree>
    <p:extLst>
      <p:ext uri="{BB962C8B-B14F-4D97-AF65-F5344CB8AC3E}">
        <p14:creationId xmlns:p14="http://schemas.microsoft.com/office/powerpoint/2010/main" val="3759391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10A1608-910C-6EE2-F7A9-816A4C5046E0}"/>
              </a:ext>
            </a:extLst>
          </p:cNvPr>
          <p:cNvGraphicFramePr>
            <a:graphicFrameLocks noGrp="1"/>
          </p:cNvGraphicFramePr>
          <p:nvPr>
            <p:extLst>
              <p:ext uri="{D42A27DB-BD31-4B8C-83A1-F6EECF244321}">
                <p14:modId xmlns:p14="http://schemas.microsoft.com/office/powerpoint/2010/main" val="1263067601"/>
              </p:ext>
            </p:extLst>
          </p:nvPr>
        </p:nvGraphicFramePr>
        <p:xfrm>
          <a:off x="272716" y="732256"/>
          <a:ext cx="6096000" cy="48768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876639509"/>
                    </a:ext>
                  </a:extLst>
                </a:gridCol>
              </a:tblGrid>
              <a:tr h="370840">
                <a:tc>
                  <a:txBody>
                    <a:bodyPr/>
                    <a:lstStyle/>
                    <a:p>
                      <a:r>
                        <a:rPr lang="en-US" sz="2600" b="1" dirty="0">
                          <a:solidFill>
                            <a:schemeClr val="tx1"/>
                          </a:solidFill>
                          <a:latin typeface="Times New Roman" panose="02020603050405020304" pitchFamily="18" charset="0"/>
                          <a:cs typeface="Times New Roman" panose="02020603050405020304" pitchFamily="18" charset="0"/>
                        </a:rPr>
                        <a:t>Introduction</a:t>
                      </a:r>
                      <a:endParaRPr lang="en-IN" sz="2600" b="1"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1873574774"/>
                  </a:ext>
                </a:extLst>
              </a:tr>
            </a:tbl>
          </a:graphicData>
        </a:graphic>
      </p:graphicFrame>
      <p:cxnSp>
        <p:nvCxnSpPr>
          <p:cNvPr id="3" name="Google Shape;150;p29">
            <a:extLst>
              <a:ext uri="{FF2B5EF4-FFF2-40B4-BE49-F238E27FC236}">
                <a16:creationId xmlns:a16="http://schemas.microsoft.com/office/drawing/2014/main" id="{704185EE-1209-4654-B8BF-20B9E25D2FF5}"/>
              </a:ext>
            </a:extLst>
          </p:cNvPr>
          <p:cNvCxnSpPr>
            <a:cxnSpLocks/>
          </p:cNvCxnSpPr>
          <p:nvPr/>
        </p:nvCxnSpPr>
        <p:spPr>
          <a:xfrm>
            <a:off x="423030" y="1296243"/>
            <a:ext cx="7957824" cy="0"/>
          </a:xfrm>
          <a:prstGeom prst="straightConnector1">
            <a:avLst/>
          </a:prstGeom>
          <a:ln w="9525">
            <a:solidFill>
              <a:srgbClr val="201002"/>
            </a:solidFill>
            <a:round/>
          </a:ln>
        </p:spPr>
      </p:cxnSp>
      <p:graphicFrame>
        <p:nvGraphicFramePr>
          <p:cNvPr id="5" name="Table 4">
            <a:extLst>
              <a:ext uri="{FF2B5EF4-FFF2-40B4-BE49-F238E27FC236}">
                <a16:creationId xmlns:a16="http://schemas.microsoft.com/office/drawing/2014/main" id="{762DDC17-00DA-9D2D-1765-EF923ADEC054}"/>
              </a:ext>
            </a:extLst>
          </p:cNvPr>
          <p:cNvGraphicFramePr>
            <a:graphicFrameLocks noGrp="1"/>
          </p:cNvGraphicFramePr>
          <p:nvPr>
            <p:extLst>
              <p:ext uri="{D42A27DB-BD31-4B8C-83A1-F6EECF244321}">
                <p14:modId xmlns:p14="http://schemas.microsoft.com/office/powerpoint/2010/main" val="942777094"/>
              </p:ext>
            </p:extLst>
          </p:nvPr>
        </p:nvGraphicFramePr>
        <p:xfrm>
          <a:off x="423030" y="1619154"/>
          <a:ext cx="7741462" cy="3253550"/>
        </p:xfrm>
        <a:graphic>
          <a:graphicData uri="http://schemas.openxmlformats.org/drawingml/2006/table">
            <a:tbl>
              <a:tblPr firstRow="1" bandRow="1">
                <a:tableStyleId>{5C22544A-7EE6-4342-B048-85BDC9FD1C3A}</a:tableStyleId>
              </a:tblPr>
              <a:tblGrid>
                <a:gridCol w="7741462">
                  <a:extLst>
                    <a:ext uri="{9D8B030D-6E8A-4147-A177-3AD203B41FA5}">
                      <a16:colId xmlns:a16="http://schemas.microsoft.com/office/drawing/2014/main" val="1463967018"/>
                    </a:ext>
                  </a:extLst>
                </a:gridCol>
              </a:tblGrid>
              <a:tr h="2547201">
                <a:tc>
                  <a:txBody>
                    <a:bodyPr/>
                    <a:lstStyle/>
                    <a:p>
                      <a:pPr algn="just">
                        <a:lnSpc>
                          <a:spcPct val="150000"/>
                        </a:lnSpc>
                      </a:pPr>
                      <a:r>
                        <a:rPr lang="en-US" sz="1400" b="0" dirty="0">
                          <a:solidFill>
                            <a:schemeClr val="tx1"/>
                          </a:solidFill>
                          <a:latin typeface="Times New Roman" panose="02020603050405020304" pitchFamily="18" charset="0"/>
                          <a:cs typeface="Times New Roman" panose="02020603050405020304" pitchFamily="18" charset="0"/>
                        </a:rPr>
                        <a:t>Drowsy driving is a major cause of road accidents worldwide, leading to thousands of crashes, injuries, and fatalities each year. It occurs when drivers experience fatigue due to lack of sleep, long hours on the road, certain medications, or irregular work schedules. Sleep deprivation slows reaction time, impairs judgment, and increases the risk of serious collisions. Night shift workers, long-distance drivers, and individuals with sleep disorders are particularly vulnerable. To prevent drowsy driving, it is crucial to get enough rest, take regular breaks, avoid driving during late-night hours, and recognize early signs of fatigue such as yawning, drifting between lanes, or difficulty focusing. Modern vehicles are now equipped with drowsiness detection systems, lane departure warnings, and adaptive cruise control to enhance road safety. Raising awareness and adopting preventive measures can help reduce accidents and make roads safer for everyone.</a:t>
                      </a:r>
                      <a:endParaRPr lang="en-IN" sz="1400" b="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1130945552"/>
                  </a:ext>
                </a:extLst>
              </a:tr>
            </a:tbl>
          </a:graphicData>
        </a:graphic>
      </p:graphicFrame>
    </p:spTree>
    <p:extLst>
      <p:ext uri="{BB962C8B-B14F-4D97-AF65-F5344CB8AC3E}">
        <p14:creationId xmlns:p14="http://schemas.microsoft.com/office/powerpoint/2010/main" val="11944550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FED865C-141D-F1A8-FDF1-3CFB1EDC5EE6}"/>
              </a:ext>
            </a:extLst>
          </p:cNvPr>
          <p:cNvGraphicFramePr>
            <a:graphicFrameLocks noGrp="1"/>
          </p:cNvGraphicFramePr>
          <p:nvPr>
            <p:extLst>
              <p:ext uri="{D42A27DB-BD31-4B8C-83A1-F6EECF244321}">
                <p14:modId xmlns:p14="http://schemas.microsoft.com/office/powerpoint/2010/main" val="1110724815"/>
              </p:ext>
            </p:extLst>
          </p:nvPr>
        </p:nvGraphicFramePr>
        <p:xfrm>
          <a:off x="1524000" y="539750"/>
          <a:ext cx="6096000" cy="48768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1404077296"/>
                    </a:ext>
                  </a:extLst>
                </a:gridCol>
              </a:tblGrid>
              <a:tr h="370840">
                <a:tc>
                  <a:txBody>
                    <a:bodyPr/>
                    <a:lstStyle/>
                    <a:p>
                      <a:r>
                        <a:rPr lang="en-IN" sz="26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Literature Review</a:t>
                      </a:r>
                      <a:endParaRPr lang="en-IN" sz="2600" b="1"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3380494174"/>
                  </a:ext>
                </a:extLst>
              </a:tr>
            </a:tbl>
          </a:graphicData>
        </a:graphic>
      </p:graphicFrame>
      <p:sp>
        <p:nvSpPr>
          <p:cNvPr id="4" name="TextBox 3">
            <a:extLst>
              <a:ext uri="{FF2B5EF4-FFF2-40B4-BE49-F238E27FC236}">
                <a16:creationId xmlns:a16="http://schemas.microsoft.com/office/drawing/2014/main" id="{275CA921-169C-3B83-A3A2-A377EA82B36D}"/>
              </a:ext>
            </a:extLst>
          </p:cNvPr>
          <p:cNvSpPr txBox="1"/>
          <p:nvPr/>
        </p:nvSpPr>
        <p:spPr>
          <a:xfrm>
            <a:off x="271569" y="1149120"/>
            <a:ext cx="8411793" cy="1231106"/>
          </a:xfrm>
          <a:prstGeom prst="rect">
            <a:avLst/>
          </a:prstGeom>
          <a:noFill/>
        </p:spPr>
        <p:txBody>
          <a:bodyPr wrap="square">
            <a:spAutoFit/>
          </a:bodyPr>
          <a:lstStyle/>
          <a:p>
            <a:r>
              <a:rPr lang="en-IN" sz="1800" b="1" dirty="0">
                <a:latin typeface="Vedana"/>
              </a:rPr>
              <a:t>Overview of Existing Research:</a:t>
            </a:r>
          </a:p>
          <a:p>
            <a:pPr algn="just"/>
            <a:r>
              <a:rPr lang="en-US" sz="1400" dirty="0">
                <a:latin typeface="Times New Roman" panose="02020603050405020304" pitchFamily="18" charset="0"/>
                <a:cs typeface="Times New Roman" panose="02020603050405020304" pitchFamily="18" charset="0"/>
              </a:rPr>
              <a:t>Existing research on driver drowsiness detection has explored various techniques aimed at identifying fatigue in real-time to prevent road accidents. Recent studies have shown promising results by integrating multiple techniques and applying machine learning and deep learning algorithms for better accuracy.</a:t>
            </a:r>
            <a:r>
              <a:rPr lang="en-IN" sz="14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These methods are broadly categorized into behavioral-based, physiological-based, and vehicle-based approaches</a:t>
            </a:r>
            <a:endParaRPr lang="en-IN" sz="1400" dirty="0">
              <a:latin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739F11CD-464D-5BC0-AB3A-B5B2F074F64E}"/>
              </a:ext>
            </a:extLst>
          </p:cNvPr>
          <p:cNvGraphicFramePr>
            <a:graphicFrameLocks noGrp="1"/>
          </p:cNvGraphicFramePr>
          <p:nvPr>
            <p:extLst>
              <p:ext uri="{D42A27DB-BD31-4B8C-83A1-F6EECF244321}">
                <p14:modId xmlns:p14="http://schemas.microsoft.com/office/powerpoint/2010/main" val="2882837084"/>
              </p:ext>
            </p:extLst>
          </p:nvPr>
        </p:nvGraphicFramePr>
        <p:xfrm>
          <a:off x="271569" y="2498207"/>
          <a:ext cx="6096000" cy="192024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1956499880"/>
                    </a:ext>
                  </a:extLst>
                </a:gridCol>
              </a:tblGrid>
              <a:tr h="1515447">
                <a:tc>
                  <a:txBody>
                    <a:bodyPr/>
                    <a:lstStyle/>
                    <a:p>
                      <a:r>
                        <a:rPr lang="en-IN" sz="1800" b="1" dirty="0">
                          <a:solidFill>
                            <a:schemeClr val="tx1"/>
                          </a:solidFill>
                          <a:latin typeface="Times New Roman" panose="02020603050405020304" pitchFamily="18" charset="0"/>
                          <a:cs typeface="Times New Roman" panose="02020603050405020304" pitchFamily="18" charset="0"/>
                        </a:rPr>
                        <a:t>Key Theories and Studies :</a:t>
                      </a:r>
                    </a:p>
                    <a:p>
                      <a:endParaRPr lang="en-IN" sz="1800" b="1" dirty="0">
                        <a:solidFill>
                          <a:schemeClr val="tx1"/>
                        </a:solidFill>
                        <a:latin typeface="Times New Roman" panose="02020603050405020304" pitchFamily="18" charset="0"/>
                        <a:cs typeface="Times New Roman" panose="02020603050405020304" pitchFamily="18" charset="0"/>
                      </a:endParaRPr>
                    </a:p>
                    <a:p>
                      <a:pPr marL="285750" indent="-285750" algn="just">
                        <a:lnSpc>
                          <a:spcPct val="100000"/>
                        </a:lnSpc>
                        <a:buFont typeface="Arial" panose="020B0604020202020204" pitchFamily="34" charset="0"/>
                        <a:buChar char="•"/>
                      </a:pPr>
                      <a:r>
                        <a:rPr lang="en-US" sz="1400" b="0" dirty="0">
                          <a:solidFill>
                            <a:schemeClr val="tx1"/>
                          </a:solidFill>
                          <a:latin typeface="Times New Roman" panose="02020603050405020304" pitchFamily="18" charset="0"/>
                          <a:cs typeface="Times New Roman" panose="02020603050405020304" pitchFamily="18" charset="0"/>
                        </a:rPr>
                        <a:t>Focuses on analyzing facial features like eye blinking, yawning, and head movements.</a:t>
                      </a:r>
                    </a:p>
                    <a:p>
                      <a:pPr marL="285750" indent="-285750" algn="just">
                        <a:lnSpc>
                          <a:spcPct val="100000"/>
                        </a:lnSpc>
                        <a:buFont typeface="Arial" panose="020B0604020202020204" pitchFamily="34" charset="0"/>
                        <a:buChar char="•"/>
                      </a:pPr>
                      <a:r>
                        <a:rPr lang="en-US" sz="1400" b="0" dirty="0">
                          <a:solidFill>
                            <a:schemeClr val="tx1"/>
                          </a:solidFill>
                          <a:latin typeface="Times New Roman" panose="02020603050405020304" pitchFamily="18" charset="0"/>
                          <a:cs typeface="Times New Roman" panose="02020603050405020304" pitchFamily="18" charset="0"/>
                        </a:rPr>
                        <a:t>Uses computer vision and deep learning models (e.g., CNNs) for real-time fatigue detection.</a:t>
                      </a:r>
                    </a:p>
                    <a:p>
                      <a:pPr marL="285750" indent="-285750" algn="just">
                        <a:lnSpc>
                          <a:spcPct val="100000"/>
                        </a:lnSpc>
                        <a:buFont typeface="Arial" panose="020B0604020202020204" pitchFamily="34" charset="0"/>
                        <a:buChar char="•"/>
                      </a:pPr>
                      <a:r>
                        <a:rPr lang="en-US" sz="1400" b="0" dirty="0">
                          <a:solidFill>
                            <a:schemeClr val="tx1"/>
                          </a:solidFill>
                          <a:latin typeface="Times New Roman" panose="02020603050405020304" pitchFamily="18" charset="0"/>
                          <a:cs typeface="Times New Roman" panose="02020603050405020304" pitchFamily="18" charset="0"/>
                        </a:rPr>
                        <a:t>Studies have used algorithms like SVM, CNN, and LSTM to improve detection accuracy.</a:t>
                      </a:r>
                    </a:p>
                  </a:txBody>
                  <a:tcPr>
                    <a:solidFill>
                      <a:schemeClr val="bg1"/>
                    </a:solidFill>
                  </a:tcPr>
                </a:tc>
                <a:extLst>
                  <a:ext uri="{0D108BD9-81ED-4DB2-BD59-A6C34878D82A}">
                    <a16:rowId xmlns:a16="http://schemas.microsoft.com/office/drawing/2014/main" val="1541061255"/>
                  </a:ext>
                </a:extLst>
              </a:tr>
            </a:tbl>
          </a:graphicData>
        </a:graphic>
      </p:graphicFrame>
      <p:cxnSp>
        <p:nvCxnSpPr>
          <p:cNvPr id="7" name="Google Shape;150;p29">
            <a:extLst>
              <a:ext uri="{FF2B5EF4-FFF2-40B4-BE49-F238E27FC236}">
                <a16:creationId xmlns:a16="http://schemas.microsoft.com/office/drawing/2014/main" id="{6E3435A9-80F4-A5F1-452C-3C69C09C8ACD}"/>
              </a:ext>
            </a:extLst>
          </p:cNvPr>
          <p:cNvCxnSpPr>
            <a:cxnSpLocks/>
          </p:cNvCxnSpPr>
          <p:nvPr/>
        </p:nvCxnSpPr>
        <p:spPr>
          <a:xfrm>
            <a:off x="355218" y="1031138"/>
            <a:ext cx="7957824" cy="0"/>
          </a:xfrm>
          <a:prstGeom prst="straightConnector1">
            <a:avLst/>
          </a:prstGeom>
          <a:ln w="9525">
            <a:solidFill>
              <a:srgbClr val="201002"/>
            </a:solidFill>
            <a:round/>
          </a:ln>
        </p:spPr>
      </p:cxnSp>
      <p:pic>
        <p:nvPicPr>
          <p:cNvPr id="2050" name="Picture 2" descr="Drowsiness Detection Systems: A Comprehensive Guide">
            <a:extLst>
              <a:ext uri="{FF2B5EF4-FFF2-40B4-BE49-F238E27FC236}">
                <a16:creationId xmlns:a16="http://schemas.microsoft.com/office/drawing/2014/main" id="{99B8EF3C-D0CA-86EE-85AB-1B5241CC95A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24626" y="2380225"/>
            <a:ext cx="2819374" cy="24649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4EA5FAB7-2824-C372-39AB-F61A4FD1591A}"/>
              </a:ext>
            </a:extLst>
          </p:cNvPr>
          <p:cNvGraphicFramePr>
            <a:graphicFrameLocks noGrp="1"/>
          </p:cNvGraphicFramePr>
          <p:nvPr>
            <p:extLst>
              <p:ext uri="{D42A27DB-BD31-4B8C-83A1-F6EECF244321}">
                <p14:modId xmlns:p14="http://schemas.microsoft.com/office/powerpoint/2010/main" val="3069644077"/>
              </p:ext>
            </p:extLst>
          </p:nvPr>
        </p:nvGraphicFramePr>
        <p:xfrm>
          <a:off x="286465" y="326619"/>
          <a:ext cx="6096000" cy="48768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1090149370"/>
                    </a:ext>
                  </a:extLst>
                </a:gridCol>
              </a:tblGrid>
              <a:tr h="370840">
                <a:tc>
                  <a:txBody>
                    <a:bodyPr/>
                    <a:lstStyle/>
                    <a:p>
                      <a:r>
                        <a:rPr lang="en-IN" sz="2600" b="1" dirty="0">
                          <a:solidFill>
                            <a:schemeClr val="tx1"/>
                          </a:solidFill>
                          <a:latin typeface="Times New Roman" panose="02020603050405020304" pitchFamily="18" charset="0"/>
                          <a:cs typeface="Times New Roman" panose="02020603050405020304" pitchFamily="18" charset="0"/>
                        </a:rPr>
                        <a:t>Gaps in the Literature :</a:t>
                      </a:r>
                    </a:p>
                  </a:txBody>
                  <a:tcPr>
                    <a:solidFill>
                      <a:schemeClr val="bg1"/>
                    </a:solidFill>
                  </a:tcPr>
                </a:tc>
                <a:extLst>
                  <a:ext uri="{0D108BD9-81ED-4DB2-BD59-A6C34878D82A}">
                    <a16:rowId xmlns:a16="http://schemas.microsoft.com/office/drawing/2014/main" val="418764086"/>
                  </a:ext>
                </a:extLst>
              </a:tr>
            </a:tbl>
          </a:graphicData>
        </a:graphic>
      </p:graphicFrame>
      <p:cxnSp>
        <p:nvCxnSpPr>
          <p:cNvPr id="6" name="Google Shape;150;p29">
            <a:extLst>
              <a:ext uri="{FF2B5EF4-FFF2-40B4-BE49-F238E27FC236}">
                <a16:creationId xmlns:a16="http://schemas.microsoft.com/office/drawing/2014/main" id="{2138E5FE-AF3E-0FAB-81A8-0F2DE85CAA36}"/>
              </a:ext>
            </a:extLst>
          </p:cNvPr>
          <p:cNvCxnSpPr>
            <a:cxnSpLocks/>
          </p:cNvCxnSpPr>
          <p:nvPr/>
        </p:nvCxnSpPr>
        <p:spPr>
          <a:xfrm>
            <a:off x="286465" y="931858"/>
            <a:ext cx="7957824" cy="0"/>
          </a:xfrm>
          <a:prstGeom prst="straightConnector1">
            <a:avLst/>
          </a:prstGeom>
          <a:ln w="9525">
            <a:solidFill>
              <a:srgbClr val="201002"/>
            </a:solidFill>
            <a:round/>
          </a:ln>
        </p:spPr>
      </p:cxnSp>
      <p:graphicFrame>
        <p:nvGraphicFramePr>
          <p:cNvPr id="7" name="Table 6">
            <a:extLst>
              <a:ext uri="{FF2B5EF4-FFF2-40B4-BE49-F238E27FC236}">
                <a16:creationId xmlns:a16="http://schemas.microsoft.com/office/drawing/2014/main" id="{70DA649B-7C4C-3A3E-413B-C15ACAA903FA}"/>
              </a:ext>
            </a:extLst>
          </p:cNvPr>
          <p:cNvGraphicFramePr>
            <a:graphicFrameLocks noGrp="1"/>
          </p:cNvGraphicFramePr>
          <p:nvPr>
            <p:extLst>
              <p:ext uri="{D42A27DB-BD31-4B8C-83A1-F6EECF244321}">
                <p14:modId xmlns:p14="http://schemas.microsoft.com/office/powerpoint/2010/main" val="412376407"/>
              </p:ext>
            </p:extLst>
          </p:nvPr>
        </p:nvGraphicFramePr>
        <p:xfrm>
          <a:off x="159743" y="1049418"/>
          <a:ext cx="8211267" cy="3491865"/>
        </p:xfrm>
        <a:graphic>
          <a:graphicData uri="http://schemas.openxmlformats.org/drawingml/2006/table">
            <a:tbl>
              <a:tblPr firstRow="1" bandRow="1">
                <a:tableStyleId>{5C22544A-7EE6-4342-B048-85BDC9FD1C3A}</a:tableStyleId>
              </a:tblPr>
              <a:tblGrid>
                <a:gridCol w="8211267">
                  <a:extLst>
                    <a:ext uri="{9D8B030D-6E8A-4147-A177-3AD203B41FA5}">
                      <a16:colId xmlns:a16="http://schemas.microsoft.com/office/drawing/2014/main" val="551691703"/>
                    </a:ext>
                  </a:extLst>
                </a:gridCol>
              </a:tblGrid>
              <a:tr h="2567829">
                <a:tc>
                  <a:txBody>
                    <a:bodyPr/>
                    <a:lstStyle/>
                    <a:p>
                      <a:pPr marL="171450" indent="-171450">
                        <a:lnSpc>
                          <a:spcPct val="200000"/>
                        </a:lnSpc>
                        <a:buFont typeface="Arial" panose="020B0604020202020204" pitchFamily="34" charset="0"/>
                        <a:buChar char="•"/>
                      </a:pPr>
                      <a:r>
                        <a:rPr lang="en-US" sz="1400" b="0" dirty="0">
                          <a:solidFill>
                            <a:schemeClr val="tx1"/>
                          </a:solidFill>
                          <a:latin typeface="Times New Roman" panose="02020603050405020304" pitchFamily="18" charset="0"/>
                          <a:cs typeface="Times New Roman" panose="02020603050405020304" pitchFamily="18" charset="0"/>
                        </a:rPr>
                        <a:t>Drowsiness signs like eye blinking or yawning vary between individuals, making it hard to design a one-size-fits-all solution.</a:t>
                      </a:r>
                    </a:p>
                    <a:p>
                      <a:pPr marL="171450" indent="-171450">
                        <a:lnSpc>
                          <a:spcPct val="200000"/>
                        </a:lnSpc>
                        <a:buFont typeface="Arial" panose="020B0604020202020204" pitchFamily="34" charset="0"/>
                        <a:buChar char="•"/>
                      </a:pPr>
                      <a:r>
                        <a:rPr lang="en-US" sz="1400" b="0" dirty="0">
                          <a:solidFill>
                            <a:schemeClr val="tx1"/>
                          </a:solidFill>
                          <a:latin typeface="Times New Roman" panose="02020603050405020304" pitchFamily="18" charset="0"/>
                          <a:cs typeface="Times New Roman" panose="02020603050405020304" pitchFamily="18" charset="0"/>
                        </a:rPr>
                        <a:t>Computer vision-based methods often fail in low-light conditions or when the driver’s face is partially covered.</a:t>
                      </a:r>
                    </a:p>
                    <a:p>
                      <a:pPr marL="171450" indent="-171450">
                        <a:lnSpc>
                          <a:spcPct val="200000"/>
                        </a:lnSpc>
                        <a:buFont typeface="Arial" panose="020B0604020202020204" pitchFamily="34" charset="0"/>
                        <a:buChar char="•"/>
                      </a:pPr>
                      <a:r>
                        <a:rPr lang="en-US" sz="1400" b="0" dirty="0">
                          <a:solidFill>
                            <a:schemeClr val="tx1"/>
                          </a:solidFill>
                          <a:latin typeface="Times New Roman" panose="02020603050405020304" pitchFamily="18" charset="0"/>
                          <a:cs typeface="Times New Roman" panose="02020603050405020304" pitchFamily="18" charset="0"/>
                        </a:rPr>
                        <a:t>High-accuracy models often require powerful hardware, making them unsuitable for deployment in budget vehicles.</a:t>
                      </a:r>
                    </a:p>
                    <a:p>
                      <a:pPr marL="171450" indent="-171450">
                        <a:lnSpc>
                          <a:spcPct val="200000"/>
                        </a:lnSpc>
                        <a:buFont typeface="Arial" panose="020B0604020202020204" pitchFamily="34" charset="0"/>
                        <a:buChar char="•"/>
                      </a:pPr>
                      <a:r>
                        <a:rPr lang="en-IN" sz="1400" b="0" dirty="0">
                          <a:solidFill>
                            <a:schemeClr val="tx1"/>
                          </a:solidFill>
                          <a:latin typeface="Times New Roman" panose="02020603050405020304" pitchFamily="18" charset="0"/>
                          <a:cs typeface="Times New Roman" panose="02020603050405020304" pitchFamily="18" charset="0"/>
                        </a:rPr>
                        <a:t>Lack of Real-World Testing </a:t>
                      </a:r>
                      <a:r>
                        <a:rPr lang="en-US" sz="1400" b="0" dirty="0">
                          <a:solidFill>
                            <a:schemeClr val="tx1"/>
                          </a:solidFill>
                          <a:latin typeface="Times New Roman" panose="02020603050405020304" pitchFamily="18" charset="0"/>
                          <a:cs typeface="Times New Roman" panose="02020603050405020304" pitchFamily="18" charset="0"/>
                        </a:rPr>
                        <a:t>many existing studies are conducted in controlled environments or simulators, which do not fully represent real driving conditions</a:t>
                      </a:r>
                      <a:r>
                        <a:rPr lang="en-US" sz="1600" b="0" dirty="0">
                          <a:solidFill>
                            <a:schemeClr val="tx1"/>
                          </a:solidFill>
                          <a:latin typeface="Times New Roman" panose="02020603050405020304" pitchFamily="18" charset="0"/>
                          <a:cs typeface="Times New Roman" panose="02020603050405020304" pitchFamily="18" charset="0"/>
                        </a:rPr>
                        <a:t>.</a:t>
                      </a:r>
                      <a:endParaRPr lang="en-IN" sz="1600" b="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1946722819"/>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150;p29">
            <a:extLst>
              <a:ext uri="{FF2B5EF4-FFF2-40B4-BE49-F238E27FC236}">
                <a16:creationId xmlns:a16="http://schemas.microsoft.com/office/drawing/2014/main" id="{42C18A1A-6DFC-641B-49D6-C7F017A8D9E2}"/>
              </a:ext>
            </a:extLst>
          </p:cNvPr>
          <p:cNvCxnSpPr>
            <a:cxnSpLocks/>
          </p:cNvCxnSpPr>
          <p:nvPr/>
        </p:nvCxnSpPr>
        <p:spPr>
          <a:xfrm>
            <a:off x="182423" y="759865"/>
            <a:ext cx="7957824" cy="0"/>
          </a:xfrm>
          <a:prstGeom prst="straightConnector1">
            <a:avLst/>
          </a:prstGeom>
          <a:ln w="9525">
            <a:solidFill>
              <a:srgbClr val="201002"/>
            </a:solidFill>
            <a:round/>
          </a:ln>
        </p:spPr>
      </p:cxnSp>
      <p:graphicFrame>
        <p:nvGraphicFramePr>
          <p:cNvPr id="3" name="Table 2">
            <a:extLst>
              <a:ext uri="{FF2B5EF4-FFF2-40B4-BE49-F238E27FC236}">
                <a16:creationId xmlns:a16="http://schemas.microsoft.com/office/drawing/2014/main" id="{C618A5D7-5BF1-E03B-E30C-9B6A57FC6A80}"/>
              </a:ext>
            </a:extLst>
          </p:cNvPr>
          <p:cNvGraphicFramePr>
            <a:graphicFrameLocks noGrp="1"/>
          </p:cNvGraphicFramePr>
          <p:nvPr>
            <p:extLst>
              <p:ext uri="{D42A27DB-BD31-4B8C-83A1-F6EECF244321}">
                <p14:modId xmlns:p14="http://schemas.microsoft.com/office/powerpoint/2010/main" val="2549414929"/>
              </p:ext>
            </p:extLst>
          </p:nvPr>
        </p:nvGraphicFramePr>
        <p:xfrm>
          <a:off x="182423" y="180745"/>
          <a:ext cx="6096000" cy="48768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1356912656"/>
                    </a:ext>
                  </a:extLst>
                </a:gridCol>
              </a:tblGrid>
              <a:tr h="370840">
                <a:tc>
                  <a:txBody>
                    <a:bodyPr/>
                    <a:lstStyle/>
                    <a:p>
                      <a:r>
                        <a:rPr lang="en-US" sz="2600" b="1" dirty="0">
                          <a:solidFill>
                            <a:schemeClr val="tx1"/>
                          </a:solidFill>
                        </a:rPr>
                        <a:t>Methodology</a:t>
                      </a:r>
                      <a:endParaRPr lang="en-IN" sz="2600" b="1" dirty="0">
                        <a:solidFill>
                          <a:schemeClr val="tx1"/>
                        </a:solidFill>
                      </a:endParaRPr>
                    </a:p>
                  </a:txBody>
                  <a:tcPr>
                    <a:solidFill>
                      <a:schemeClr val="bg1"/>
                    </a:solidFill>
                  </a:tcPr>
                </a:tc>
                <a:extLst>
                  <a:ext uri="{0D108BD9-81ED-4DB2-BD59-A6C34878D82A}">
                    <a16:rowId xmlns:a16="http://schemas.microsoft.com/office/drawing/2014/main" val="868294108"/>
                  </a:ext>
                </a:extLst>
              </a:tr>
            </a:tbl>
          </a:graphicData>
        </a:graphic>
      </p:graphicFrame>
      <p:graphicFrame>
        <p:nvGraphicFramePr>
          <p:cNvPr id="4" name="Table 3">
            <a:extLst>
              <a:ext uri="{FF2B5EF4-FFF2-40B4-BE49-F238E27FC236}">
                <a16:creationId xmlns:a16="http://schemas.microsoft.com/office/drawing/2014/main" id="{D8466B49-9B5F-A715-5AB7-39C8CE1ED661}"/>
              </a:ext>
            </a:extLst>
          </p:cNvPr>
          <p:cNvGraphicFramePr>
            <a:graphicFrameLocks noGrp="1"/>
          </p:cNvGraphicFramePr>
          <p:nvPr>
            <p:extLst>
              <p:ext uri="{D42A27DB-BD31-4B8C-83A1-F6EECF244321}">
                <p14:modId xmlns:p14="http://schemas.microsoft.com/office/powerpoint/2010/main" val="3949967845"/>
              </p:ext>
            </p:extLst>
          </p:nvPr>
        </p:nvGraphicFramePr>
        <p:xfrm>
          <a:off x="130172" y="937260"/>
          <a:ext cx="8165907" cy="4206240"/>
        </p:xfrm>
        <a:graphic>
          <a:graphicData uri="http://schemas.openxmlformats.org/drawingml/2006/table">
            <a:tbl>
              <a:tblPr firstRow="1" bandRow="1">
                <a:tableStyleId>{5C22544A-7EE6-4342-B048-85BDC9FD1C3A}</a:tableStyleId>
              </a:tblPr>
              <a:tblGrid>
                <a:gridCol w="8165907">
                  <a:extLst>
                    <a:ext uri="{9D8B030D-6E8A-4147-A177-3AD203B41FA5}">
                      <a16:colId xmlns:a16="http://schemas.microsoft.com/office/drawing/2014/main" val="4200400728"/>
                    </a:ext>
                  </a:extLst>
                </a:gridCol>
              </a:tblGrid>
              <a:tr h="3135127">
                <a:tc>
                  <a:txBody>
                    <a:bodyPr/>
                    <a:lstStyle/>
                    <a:p>
                      <a:pPr>
                        <a:lnSpc>
                          <a:spcPct val="150000"/>
                        </a:lnSpc>
                      </a:pPr>
                      <a:r>
                        <a:rPr lang="en-IN" sz="1400" b="1" dirty="0">
                          <a:solidFill>
                            <a:schemeClr val="tx1"/>
                          </a:solidFill>
                        </a:rPr>
                        <a:t>1. Data Collection</a:t>
                      </a:r>
                    </a:p>
                    <a:p>
                      <a:pPr>
                        <a:lnSpc>
                          <a:spcPct val="150000"/>
                        </a:lnSpc>
                      </a:pPr>
                      <a:r>
                        <a:rPr lang="en-IN" sz="1400" b="0" dirty="0">
                          <a:solidFill>
                            <a:schemeClr val="tx1"/>
                          </a:solidFill>
                        </a:rPr>
                        <a:t>Collected real-time video data of drivers under various states (awake, drowsy, yawning, eye closure).</a:t>
                      </a:r>
                    </a:p>
                    <a:p>
                      <a:pPr>
                        <a:lnSpc>
                          <a:spcPct val="150000"/>
                        </a:lnSpc>
                      </a:pPr>
                      <a:r>
                        <a:rPr lang="en-IN" sz="1400" b="0" dirty="0">
                          <a:solidFill>
                            <a:schemeClr val="tx1"/>
                          </a:solidFill>
                        </a:rPr>
                        <a:t>Public datasets like </a:t>
                      </a:r>
                      <a:r>
                        <a:rPr lang="en-IN" sz="1400" b="0" dirty="0" err="1">
                          <a:solidFill>
                            <a:schemeClr val="tx1"/>
                          </a:solidFill>
                        </a:rPr>
                        <a:t>YawDD</a:t>
                      </a:r>
                      <a:r>
                        <a:rPr lang="en-IN" sz="1400" b="0" dirty="0">
                          <a:solidFill>
                            <a:schemeClr val="tx1"/>
                          </a:solidFill>
                        </a:rPr>
                        <a:t>, NTHU Drowsy Driver, or custom dataset used via webcam/IoT camera.</a:t>
                      </a:r>
                    </a:p>
                    <a:p>
                      <a:pPr>
                        <a:lnSpc>
                          <a:spcPct val="150000"/>
                        </a:lnSpc>
                      </a:pPr>
                      <a:r>
                        <a:rPr lang="en-IN" sz="1400" b="1" dirty="0">
                          <a:solidFill>
                            <a:schemeClr val="tx1"/>
                          </a:solidFill>
                        </a:rPr>
                        <a:t>2. Preprocessing</a:t>
                      </a:r>
                    </a:p>
                    <a:p>
                      <a:pPr>
                        <a:lnSpc>
                          <a:spcPct val="150000"/>
                        </a:lnSpc>
                      </a:pPr>
                      <a:r>
                        <a:rPr lang="en-IN" sz="1400" b="0" dirty="0">
                          <a:solidFill>
                            <a:schemeClr val="tx1"/>
                          </a:solidFill>
                        </a:rPr>
                        <a:t>Frame extraction from video in real-time.</a:t>
                      </a:r>
                    </a:p>
                    <a:p>
                      <a:pPr>
                        <a:lnSpc>
                          <a:spcPct val="150000"/>
                        </a:lnSpc>
                      </a:pPr>
                      <a:r>
                        <a:rPr lang="en-IN" sz="1400" b="0" dirty="0">
                          <a:solidFill>
                            <a:schemeClr val="tx1"/>
                          </a:solidFill>
                        </a:rPr>
                        <a:t>Face and eye detection using Haar Cascades / </a:t>
                      </a:r>
                      <a:r>
                        <a:rPr lang="en-IN" sz="1400" b="0" dirty="0" err="1">
                          <a:solidFill>
                            <a:schemeClr val="tx1"/>
                          </a:solidFill>
                        </a:rPr>
                        <a:t>Dlib</a:t>
                      </a:r>
                      <a:r>
                        <a:rPr lang="en-IN" sz="1400" b="0" dirty="0">
                          <a:solidFill>
                            <a:schemeClr val="tx1"/>
                          </a:solidFill>
                        </a:rPr>
                        <a:t> / MTCNN.</a:t>
                      </a:r>
                    </a:p>
                    <a:p>
                      <a:pPr>
                        <a:lnSpc>
                          <a:spcPct val="150000"/>
                        </a:lnSpc>
                      </a:pPr>
                      <a:r>
                        <a:rPr lang="en-IN" sz="1400" b="0" dirty="0">
                          <a:solidFill>
                            <a:schemeClr val="tx1"/>
                          </a:solidFill>
                        </a:rPr>
                        <a:t>Image normalization (resizing, grayscale conversion, etc.).</a:t>
                      </a:r>
                    </a:p>
                    <a:p>
                      <a:pPr>
                        <a:lnSpc>
                          <a:spcPct val="150000"/>
                        </a:lnSpc>
                      </a:pPr>
                      <a:r>
                        <a:rPr lang="en-IN" sz="1400" b="0" dirty="0">
                          <a:solidFill>
                            <a:schemeClr val="tx1"/>
                          </a:solidFill>
                        </a:rPr>
                        <a:t>Annotation of drowsiness states (closed eyes, yawning, head tilt).</a:t>
                      </a:r>
                    </a:p>
                    <a:p>
                      <a:pPr>
                        <a:lnSpc>
                          <a:spcPct val="150000"/>
                        </a:lnSpc>
                      </a:pPr>
                      <a:r>
                        <a:rPr lang="en-IN" sz="1400" b="1" dirty="0">
                          <a:solidFill>
                            <a:schemeClr val="tx1"/>
                          </a:solidFill>
                        </a:rPr>
                        <a:t>3. Feature Extraction</a:t>
                      </a:r>
                    </a:p>
                    <a:p>
                      <a:pPr>
                        <a:lnSpc>
                          <a:spcPct val="150000"/>
                        </a:lnSpc>
                      </a:pPr>
                      <a:r>
                        <a:rPr lang="en-IN" sz="1400" b="0" dirty="0">
                          <a:solidFill>
                            <a:schemeClr val="tx1"/>
                          </a:solidFill>
                        </a:rPr>
                        <a:t>Facial landmarks detection (eye aspect ratio, mouth opening).</a:t>
                      </a:r>
                    </a:p>
                    <a:p>
                      <a:pPr>
                        <a:lnSpc>
                          <a:spcPct val="150000"/>
                        </a:lnSpc>
                      </a:pPr>
                      <a:r>
                        <a:rPr lang="en-IN" sz="1400" b="0" dirty="0">
                          <a:solidFill>
                            <a:schemeClr val="tx1"/>
                          </a:solidFill>
                        </a:rPr>
                        <a:t>Temporal pattern tracking (blinks, eye closure duration).</a:t>
                      </a:r>
                    </a:p>
                    <a:p>
                      <a:pPr>
                        <a:lnSpc>
                          <a:spcPct val="150000"/>
                        </a:lnSpc>
                      </a:pPr>
                      <a:r>
                        <a:rPr lang="en-IN" sz="1400" b="0" dirty="0">
                          <a:solidFill>
                            <a:schemeClr val="tx1"/>
                          </a:solidFill>
                        </a:rPr>
                        <a:t>Optional: EEG or steering input via IoT devices for multi-modal detection.</a:t>
                      </a:r>
                    </a:p>
                    <a:p>
                      <a:endParaRPr lang="en-IN" dirty="0"/>
                    </a:p>
                  </a:txBody>
                  <a:tcPr>
                    <a:solidFill>
                      <a:schemeClr val="bg1"/>
                    </a:solidFill>
                  </a:tcPr>
                </a:tc>
                <a:extLst>
                  <a:ext uri="{0D108BD9-81ED-4DB2-BD59-A6C34878D82A}">
                    <a16:rowId xmlns:a16="http://schemas.microsoft.com/office/drawing/2014/main" val="1442438808"/>
                  </a:ext>
                </a:extLst>
              </a:tr>
            </a:tbl>
          </a:graphicData>
        </a:graphic>
      </p:graphicFrame>
      <p:pic>
        <p:nvPicPr>
          <p:cNvPr id="1028" name="Picture 4" descr="Driver-Drowsiness Detection System Using Facial Features - Final Year  Project">
            <a:extLst>
              <a:ext uri="{FF2B5EF4-FFF2-40B4-BE49-F238E27FC236}">
                <a16:creationId xmlns:a16="http://schemas.microsoft.com/office/drawing/2014/main" id="{D900474C-E737-4DF4-F19C-13791ADA93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4334" y="2011966"/>
            <a:ext cx="2499586" cy="27984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1110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D1168B2-207E-EBE6-AC9D-AA8E3BA68890}"/>
              </a:ext>
            </a:extLst>
          </p:cNvPr>
          <p:cNvGraphicFramePr>
            <a:graphicFrameLocks noGrp="1"/>
          </p:cNvGraphicFramePr>
          <p:nvPr>
            <p:extLst>
              <p:ext uri="{D42A27DB-BD31-4B8C-83A1-F6EECF244321}">
                <p14:modId xmlns:p14="http://schemas.microsoft.com/office/powerpoint/2010/main" val="2550773758"/>
              </p:ext>
            </p:extLst>
          </p:nvPr>
        </p:nvGraphicFramePr>
        <p:xfrm>
          <a:off x="65316" y="0"/>
          <a:ext cx="8027124" cy="5166360"/>
        </p:xfrm>
        <a:graphic>
          <a:graphicData uri="http://schemas.openxmlformats.org/drawingml/2006/table">
            <a:tbl>
              <a:tblPr firstRow="1" bandRow="1">
                <a:tableStyleId>{5C22544A-7EE6-4342-B048-85BDC9FD1C3A}</a:tableStyleId>
              </a:tblPr>
              <a:tblGrid>
                <a:gridCol w="8027124">
                  <a:extLst>
                    <a:ext uri="{9D8B030D-6E8A-4147-A177-3AD203B41FA5}">
                      <a16:colId xmlns:a16="http://schemas.microsoft.com/office/drawing/2014/main" val="3784892387"/>
                    </a:ext>
                  </a:extLst>
                </a:gridCol>
              </a:tblGrid>
              <a:tr h="4854484">
                <a:tc>
                  <a:txBody>
                    <a:bodyPr/>
                    <a:lstStyle/>
                    <a:p>
                      <a:pPr>
                        <a:lnSpc>
                          <a:spcPct val="150000"/>
                        </a:lnSpc>
                      </a:pPr>
                      <a:r>
                        <a:rPr lang="en-IN" sz="1400" b="1" dirty="0">
                          <a:solidFill>
                            <a:schemeClr val="tx1"/>
                          </a:solidFill>
                        </a:rPr>
                        <a:t>4. Model Development</a:t>
                      </a:r>
                    </a:p>
                    <a:p>
                      <a:pPr>
                        <a:lnSpc>
                          <a:spcPct val="150000"/>
                        </a:lnSpc>
                      </a:pPr>
                      <a:r>
                        <a:rPr lang="en-IN" sz="1400" b="0" dirty="0">
                          <a:solidFill>
                            <a:schemeClr val="tx1"/>
                          </a:solidFill>
                        </a:rPr>
                        <a:t>Deep Learning models used: CNN, LSTM, or hybrid CNN-LSTM.</a:t>
                      </a:r>
                    </a:p>
                    <a:p>
                      <a:pPr>
                        <a:lnSpc>
                          <a:spcPct val="150000"/>
                        </a:lnSpc>
                      </a:pPr>
                      <a:r>
                        <a:rPr lang="en-IN" sz="1400" b="0" dirty="0">
                          <a:solidFill>
                            <a:schemeClr val="tx1"/>
                          </a:solidFill>
                        </a:rPr>
                        <a:t>Trained on </a:t>
                      </a:r>
                      <a:r>
                        <a:rPr lang="en-IN" sz="1400" b="0" dirty="0" err="1">
                          <a:solidFill>
                            <a:schemeClr val="tx1"/>
                          </a:solidFill>
                        </a:rPr>
                        <a:t>labeled</a:t>
                      </a:r>
                      <a:r>
                        <a:rPr lang="en-IN" sz="1400" b="0" dirty="0">
                          <a:solidFill>
                            <a:schemeClr val="tx1"/>
                          </a:solidFill>
                        </a:rPr>
                        <a:t> images to classify drowsy vs. non-drowsy states.</a:t>
                      </a:r>
                    </a:p>
                    <a:p>
                      <a:pPr>
                        <a:lnSpc>
                          <a:spcPct val="150000"/>
                        </a:lnSpc>
                      </a:pPr>
                      <a:r>
                        <a:rPr lang="en-IN" sz="1400" b="0" dirty="0">
                          <a:solidFill>
                            <a:schemeClr val="tx1"/>
                          </a:solidFill>
                        </a:rPr>
                        <a:t>Model fine-tuned with dropout, data augmentation for better generalization.</a:t>
                      </a:r>
                    </a:p>
                    <a:p>
                      <a:pPr>
                        <a:lnSpc>
                          <a:spcPct val="150000"/>
                        </a:lnSpc>
                      </a:pPr>
                      <a:r>
                        <a:rPr lang="en-IN" sz="1400" b="1" dirty="0">
                          <a:solidFill>
                            <a:schemeClr val="tx1"/>
                          </a:solidFill>
                        </a:rPr>
                        <a:t>5. Integration with IoT</a:t>
                      </a:r>
                    </a:p>
                    <a:p>
                      <a:pPr>
                        <a:lnSpc>
                          <a:spcPct val="150000"/>
                        </a:lnSpc>
                      </a:pPr>
                      <a:r>
                        <a:rPr lang="en-IN" sz="1400" b="0" dirty="0">
                          <a:solidFill>
                            <a:schemeClr val="tx1"/>
                          </a:solidFill>
                        </a:rPr>
                        <a:t>Deployment on Raspberry Pi or ESP32-CAM for real-time monitoring.</a:t>
                      </a:r>
                    </a:p>
                    <a:p>
                      <a:pPr>
                        <a:lnSpc>
                          <a:spcPct val="150000"/>
                        </a:lnSpc>
                      </a:pPr>
                      <a:r>
                        <a:rPr lang="en-IN" sz="1400" b="0" dirty="0">
                          <a:solidFill>
                            <a:schemeClr val="tx1"/>
                          </a:solidFill>
                        </a:rPr>
                        <a:t>Sensors (e.g., IR for eye tracking, accelerometer for head nod detection).</a:t>
                      </a:r>
                    </a:p>
                    <a:p>
                      <a:pPr>
                        <a:lnSpc>
                          <a:spcPct val="150000"/>
                        </a:lnSpc>
                      </a:pPr>
                      <a:r>
                        <a:rPr lang="en-IN" sz="1400" b="0" dirty="0">
                          <a:solidFill>
                            <a:schemeClr val="tx1"/>
                          </a:solidFill>
                        </a:rPr>
                        <a:t>IoT dashboard or mobile app to display driver status and alerts.</a:t>
                      </a:r>
                    </a:p>
                    <a:p>
                      <a:pPr>
                        <a:lnSpc>
                          <a:spcPct val="150000"/>
                        </a:lnSpc>
                      </a:pPr>
                      <a:r>
                        <a:rPr lang="en-US" sz="1400" b="1" dirty="0">
                          <a:solidFill>
                            <a:schemeClr val="tx1"/>
                          </a:solidFill>
                        </a:rPr>
                        <a:t>6. Real-Time Drowsiness Detection</a:t>
                      </a:r>
                    </a:p>
                    <a:p>
                      <a:pPr>
                        <a:lnSpc>
                          <a:spcPct val="150000"/>
                        </a:lnSpc>
                      </a:pPr>
                      <a:r>
                        <a:rPr lang="en-US" sz="1400" b="0" dirty="0">
                          <a:solidFill>
                            <a:schemeClr val="tx1"/>
                          </a:solidFill>
                        </a:rPr>
                        <a:t>Continuous video streaming.</a:t>
                      </a:r>
                    </a:p>
                    <a:p>
                      <a:pPr>
                        <a:lnSpc>
                          <a:spcPct val="150000"/>
                        </a:lnSpc>
                      </a:pPr>
                      <a:r>
                        <a:rPr lang="en-US" sz="1400" b="0" dirty="0">
                          <a:solidFill>
                            <a:schemeClr val="tx1"/>
                          </a:solidFill>
                        </a:rPr>
                        <a:t>Real-time inference with low-latency DL model.</a:t>
                      </a:r>
                    </a:p>
                    <a:p>
                      <a:pPr>
                        <a:lnSpc>
                          <a:spcPct val="150000"/>
                        </a:lnSpc>
                      </a:pPr>
                      <a:r>
                        <a:rPr lang="en-US" sz="1400" b="0" dirty="0">
                          <a:solidFill>
                            <a:schemeClr val="tx1"/>
                          </a:solidFill>
                        </a:rPr>
                        <a:t>Alert generation (buzzer, vibration, SMS) upon drowsiness detection.</a:t>
                      </a:r>
                    </a:p>
                    <a:p>
                      <a:pPr>
                        <a:lnSpc>
                          <a:spcPct val="150000"/>
                        </a:lnSpc>
                      </a:pPr>
                      <a:r>
                        <a:rPr lang="en-US" sz="1400" b="1" dirty="0">
                          <a:solidFill>
                            <a:schemeClr val="tx1"/>
                          </a:solidFill>
                        </a:rPr>
                        <a:t>7. Evaluation &amp; Testing</a:t>
                      </a:r>
                    </a:p>
                    <a:p>
                      <a:pPr>
                        <a:lnSpc>
                          <a:spcPct val="150000"/>
                        </a:lnSpc>
                      </a:pPr>
                      <a:r>
                        <a:rPr lang="en-US" sz="1400" b="0" dirty="0">
                          <a:solidFill>
                            <a:schemeClr val="tx1"/>
                          </a:solidFill>
                        </a:rPr>
                        <a:t>Performance metrics: Accuracy, Precision, Recall, F1-score.</a:t>
                      </a:r>
                    </a:p>
                    <a:p>
                      <a:pPr>
                        <a:lnSpc>
                          <a:spcPct val="150000"/>
                        </a:lnSpc>
                      </a:pPr>
                      <a:r>
                        <a:rPr lang="en-US" sz="1400" b="0" dirty="0">
                          <a:solidFill>
                            <a:schemeClr val="tx1"/>
                          </a:solidFill>
                        </a:rPr>
                        <a:t>Real-world testing in driving simulators or car environments.</a:t>
                      </a:r>
                    </a:p>
                    <a:p>
                      <a:endParaRPr lang="en-IN" dirty="0"/>
                    </a:p>
                  </a:txBody>
                  <a:tcPr>
                    <a:solidFill>
                      <a:schemeClr val="bg1"/>
                    </a:solidFill>
                  </a:tcPr>
                </a:tc>
                <a:extLst>
                  <a:ext uri="{0D108BD9-81ED-4DB2-BD59-A6C34878D82A}">
                    <a16:rowId xmlns:a16="http://schemas.microsoft.com/office/drawing/2014/main" val="3057041656"/>
                  </a:ext>
                </a:extLst>
              </a:tr>
            </a:tbl>
          </a:graphicData>
        </a:graphic>
      </p:graphicFrame>
    </p:spTree>
    <p:extLst>
      <p:ext uri="{BB962C8B-B14F-4D97-AF65-F5344CB8AC3E}">
        <p14:creationId xmlns:p14="http://schemas.microsoft.com/office/powerpoint/2010/main" val="157197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714240" y="790560"/>
            <a:ext cx="7705440" cy="6948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1" strike="noStrike" spc="-1" dirty="0">
                <a:solidFill>
                  <a:schemeClr val="dk1"/>
                </a:solidFill>
                <a:latin typeface="Times New Roman" panose="02020603050405020304" pitchFamily="18" charset="0"/>
                <a:ea typeface="Instrument Serif"/>
                <a:cs typeface="Times New Roman" panose="02020603050405020304" pitchFamily="18" charset="0"/>
              </a:rPr>
              <a:t>Conclusions</a:t>
            </a:r>
            <a:endParaRPr lang="fr-FR" sz="2600" b="1" strike="noStrike" spc="-1" dirty="0">
              <a:solidFill>
                <a:schemeClr val="dk1"/>
              </a:solidFill>
              <a:latin typeface="Times New Roman" panose="02020603050405020304" pitchFamily="18" charset="0"/>
              <a:cs typeface="Times New Roman" panose="02020603050405020304" pitchFamily="18" charset="0"/>
            </a:endParaRPr>
          </a:p>
        </p:txBody>
      </p:sp>
      <p:cxnSp>
        <p:nvCxnSpPr>
          <p:cNvPr id="2" name="Google Shape;150;p29">
            <a:extLst>
              <a:ext uri="{FF2B5EF4-FFF2-40B4-BE49-F238E27FC236}">
                <a16:creationId xmlns:a16="http://schemas.microsoft.com/office/drawing/2014/main" id="{79F27BE9-4C58-5A4E-07B7-FAA82F8CCA07}"/>
              </a:ext>
            </a:extLst>
          </p:cNvPr>
          <p:cNvCxnSpPr>
            <a:cxnSpLocks/>
          </p:cNvCxnSpPr>
          <p:nvPr/>
        </p:nvCxnSpPr>
        <p:spPr>
          <a:xfrm>
            <a:off x="593088" y="1419996"/>
            <a:ext cx="7957824" cy="0"/>
          </a:xfrm>
          <a:prstGeom prst="straightConnector1">
            <a:avLst/>
          </a:prstGeom>
          <a:ln w="9525">
            <a:solidFill>
              <a:srgbClr val="201002"/>
            </a:solidFill>
            <a:round/>
          </a:ln>
        </p:spPr>
      </p:cxnSp>
      <p:graphicFrame>
        <p:nvGraphicFramePr>
          <p:cNvPr id="3" name="Table 2">
            <a:extLst>
              <a:ext uri="{FF2B5EF4-FFF2-40B4-BE49-F238E27FC236}">
                <a16:creationId xmlns:a16="http://schemas.microsoft.com/office/drawing/2014/main" id="{7D98F25F-7811-D8FB-AF2C-2FEA8B76365F}"/>
              </a:ext>
            </a:extLst>
          </p:cNvPr>
          <p:cNvGraphicFramePr>
            <a:graphicFrameLocks noGrp="1"/>
          </p:cNvGraphicFramePr>
          <p:nvPr>
            <p:extLst>
              <p:ext uri="{D42A27DB-BD31-4B8C-83A1-F6EECF244321}">
                <p14:modId xmlns:p14="http://schemas.microsoft.com/office/powerpoint/2010/main" val="2225591990"/>
              </p:ext>
            </p:extLst>
          </p:nvPr>
        </p:nvGraphicFramePr>
        <p:xfrm>
          <a:off x="593088" y="1743955"/>
          <a:ext cx="7826592" cy="2126775"/>
        </p:xfrm>
        <a:graphic>
          <a:graphicData uri="http://schemas.openxmlformats.org/drawingml/2006/table">
            <a:tbl>
              <a:tblPr firstRow="1" bandRow="1">
                <a:tableStyleId>{5C22544A-7EE6-4342-B048-85BDC9FD1C3A}</a:tableStyleId>
              </a:tblPr>
              <a:tblGrid>
                <a:gridCol w="7826592">
                  <a:extLst>
                    <a:ext uri="{9D8B030D-6E8A-4147-A177-3AD203B41FA5}">
                      <a16:colId xmlns:a16="http://schemas.microsoft.com/office/drawing/2014/main" val="3358385707"/>
                    </a:ext>
                  </a:extLst>
                </a:gridCol>
              </a:tblGrid>
              <a:tr h="2126775">
                <a:tc>
                  <a:txBody>
                    <a:bodyPr/>
                    <a:lstStyle/>
                    <a:p>
                      <a:pPr algn="just">
                        <a:lnSpc>
                          <a:spcPct val="150000"/>
                        </a:lnSpc>
                      </a:pPr>
                      <a:r>
                        <a:rPr lang="en-US" sz="1400" b="0" dirty="0">
                          <a:solidFill>
                            <a:schemeClr val="tx1"/>
                          </a:solidFill>
                          <a:latin typeface="Times New Roman" panose="02020603050405020304" pitchFamily="18" charset="0"/>
                          <a:cs typeface="Times New Roman" panose="02020603050405020304" pitchFamily="18" charset="0"/>
                        </a:rPr>
                        <a:t>Driver drowsiness detection systems play a critical role in enhancing road safety by identifying signs of fatigue before they lead to serious accidents. With the growing number of road mishaps linked to drowsy driving, the development of intelligent monitoring systems has become more important than ever. Various approaches, including behavioral analysis, physiological signal monitoring, and vehicle-based pattern recognition, have shown promising results</a:t>
                      </a:r>
                      <a:r>
                        <a:rPr lang="en-US" b="0" dirty="0">
                          <a:solidFill>
                            <a:schemeClr val="tx1"/>
                          </a:solidFill>
                          <a:latin typeface="Times New Roman" panose="02020603050405020304" pitchFamily="18" charset="0"/>
                          <a:cs typeface="Times New Roman" panose="02020603050405020304" pitchFamily="18" charset="0"/>
                        </a:rPr>
                        <a:t>.</a:t>
                      </a:r>
                      <a:endParaRPr lang="en-IN" b="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98168733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Google Shape;150;p29">
            <a:extLst>
              <a:ext uri="{FF2B5EF4-FFF2-40B4-BE49-F238E27FC236}">
                <a16:creationId xmlns:a16="http://schemas.microsoft.com/office/drawing/2014/main" id="{E27C9DDC-80C6-CE9B-5D12-39E3EBAE6E27}"/>
              </a:ext>
            </a:extLst>
          </p:cNvPr>
          <p:cNvCxnSpPr>
            <a:cxnSpLocks/>
          </p:cNvCxnSpPr>
          <p:nvPr/>
        </p:nvCxnSpPr>
        <p:spPr>
          <a:xfrm>
            <a:off x="246922" y="890951"/>
            <a:ext cx="7957824" cy="0"/>
          </a:xfrm>
          <a:prstGeom prst="straightConnector1">
            <a:avLst/>
          </a:prstGeom>
          <a:ln w="9525">
            <a:solidFill>
              <a:srgbClr val="201002"/>
            </a:solidFill>
            <a:round/>
          </a:ln>
        </p:spPr>
      </p:cxnSp>
      <p:graphicFrame>
        <p:nvGraphicFramePr>
          <p:cNvPr id="3" name="Table 2">
            <a:extLst>
              <a:ext uri="{FF2B5EF4-FFF2-40B4-BE49-F238E27FC236}">
                <a16:creationId xmlns:a16="http://schemas.microsoft.com/office/drawing/2014/main" id="{53B34A9B-A515-417A-9E7E-EC0BFAB9062E}"/>
              </a:ext>
            </a:extLst>
          </p:cNvPr>
          <p:cNvGraphicFramePr>
            <a:graphicFrameLocks noGrp="1"/>
          </p:cNvGraphicFramePr>
          <p:nvPr>
            <p:extLst>
              <p:ext uri="{D42A27DB-BD31-4B8C-83A1-F6EECF244321}">
                <p14:modId xmlns:p14="http://schemas.microsoft.com/office/powerpoint/2010/main" val="375508493"/>
              </p:ext>
            </p:extLst>
          </p:nvPr>
        </p:nvGraphicFramePr>
        <p:xfrm>
          <a:off x="363166" y="325742"/>
          <a:ext cx="6096000" cy="48768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1293570773"/>
                    </a:ext>
                  </a:extLst>
                </a:gridCol>
              </a:tblGrid>
              <a:tr h="370840">
                <a:tc>
                  <a:txBody>
                    <a:bodyPr/>
                    <a:lstStyle/>
                    <a:p>
                      <a:r>
                        <a:rPr lang="en-US" sz="2600" b="1" dirty="0">
                          <a:solidFill>
                            <a:schemeClr val="tx1"/>
                          </a:solidFill>
                        </a:rPr>
                        <a:t>Future Work</a:t>
                      </a:r>
                      <a:endParaRPr lang="en-IN" sz="2600" b="1" dirty="0">
                        <a:solidFill>
                          <a:schemeClr val="tx1"/>
                        </a:solidFill>
                      </a:endParaRPr>
                    </a:p>
                  </a:txBody>
                  <a:tcPr>
                    <a:solidFill>
                      <a:schemeClr val="bg1"/>
                    </a:solidFill>
                  </a:tcPr>
                </a:tc>
                <a:extLst>
                  <a:ext uri="{0D108BD9-81ED-4DB2-BD59-A6C34878D82A}">
                    <a16:rowId xmlns:a16="http://schemas.microsoft.com/office/drawing/2014/main" val="3359942156"/>
                  </a:ext>
                </a:extLst>
              </a:tr>
            </a:tbl>
          </a:graphicData>
        </a:graphic>
      </p:graphicFrame>
      <p:graphicFrame>
        <p:nvGraphicFramePr>
          <p:cNvPr id="4" name="Table 3">
            <a:extLst>
              <a:ext uri="{FF2B5EF4-FFF2-40B4-BE49-F238E27FC236}">
                <a16:creationId xmlns:a16="http://schemas.microsoft.com/office/drawing/2014/main" id="{E5D54C74-6D27-C447-5219-63ED201C4C95}"/>
              </a:ext>
            </a:extLst>
          </p:cNvPr>
          <p:cNvGraphicFramePr>
            <a:graphicFrameLocks noGrp="1"/>
          </p:cNvGraphicFramePr>
          <p:nvPr>
            <p:extLst>
              <p:ext uri="{D42A27DB-BD31-4B8C-83A1-F6EECF244321}">
                <p14:modId xmlns:p14="http://schemas.microsoft.com/office/powerpoint/2010/main" val="1039499848"/>
              </p:ext>
            </p:extLst>
          </p:nvPr>
        </p:nvGraphicFramePr>
        <p:xfrm>
          <a:off x="363166" y="1214200"/>
          <a:ext cx="8029720" cy="3312075"/>
        </p:xfrm>
        <a:graphic>
          <a:graphicData uri="http://schemas.openxmlformats.org/drawingml/2006/table">
            <a:tbl>
              <a:tblPr firstRow="1" bandRow="1">
                <a:tableStyleId>{5C22544A-7EE6-4342-B048-85BDC9FD1C3A}</a:tableStyleId>
              </a:tblPr>
              <a:tblGrid>
                <a:gridCol w="8029720">
                  <a:extLst>
                    <a:ext uri="{9D8B030D-6E8A-4147-A177-3AD203B41FA5}">
                      <a16:colId xmlns:a16="http://schemas.microsoft.com/office/drawing/2014/main" val="1671933580"/>
                    </a:ext>
                  </a:extLst>
                </a:gridCol>
              </a:tblGrid>
              <a:tr h="3312075">
                <a:tc>
                  <a:txBody>
                    <a:bodyPr/>
                    <a:lstStyle/>
                    <a:p>
                      <a:pPr>
                        <a:lnSpc>
                          <a:spcPct val="150000"/>
                        </a:lnSpc>
                      </a:pPr>
                      <a:r>
                        <a:rPr lang="en-US" sz="1400" b="1" dirty="0">
                          <a:solidFill>
                            <a:schemeClr val="tx1"/>
                          </a:solidFill>
                        </a:rPr>
                        <a:t>Multimodal Sensor Fusion</a:t>
                      </a:r>
                      <a:br>
                        <a:rPr lang="en-US" sz="1400" b="0" dirty="0">
                          <a:solidFill>
                            <a:schemeClr val="tx1"/>
                          </a:solidFill>
                        </a:rPr>
                      </a:br>
                      <a:r>
                        <a:rPr lang="en-US" sz="1400" b="0" dirty="0">
                          <a:solidFill>
                            <a:schemeClr val="tx1"/>
                          </a:solidFill>
                        </a:rPr>
                        <a:t>Combine camera-based analysis with EEG, heart rate, or steering behavior sensors for more accurate detection.</a:t>
                      </a:r>
                    </a:p>
                    <a:p>
                      <a:pPr>
                        <a:lnSpc>
                          <a:spcPct val="150000"/>
                        </a:lnSpc>
                      </a:pPr>
                      <a:r>
                        <a:rPr lang="en-US" sz="1400" b="1" dirty="0">
                          <a:solidFill>
                            <a:schemeClr val="tx1"/>
                          </a:solidFill>
                        </a:rPr>
                        <a:t>Night-Time and Low-Light Detection</a:t>
                      </a:r>
                      <a:br>
                        <a:rPr lang="en-US" sz="1400" dirty="0">
                          <a:solidFill>
                            <a:schemeClr val="tx1"/>
                          </a:solidFill>
                        </a:rPr>
                      </a:br>
                      <a:r>
                        <a:rPr lang="en-US" sz="1400" b="0" dirty="0">
                          <a:solidFill>
                            <a:schemeClr val="tx1"/>
                          </a:solidFill>
                        </a:rPr>
                        <a:t>Enhance vision algorithms for reliable performance in low-light or nighttime driving using IR cameras or thermal imaging.</a:t>
                      </a:r>
                    </a:p>
                    <a:p>
                      <a:pPr>
                        <a:lnSpc>
                          <a:spcPct val="150000"/>
                        </a:lnSpc>
                      </a:pPr>
                      <a:r>
                        <a:rPr lang="en-US" sz="1400" b="1" dirty="0">
                          <a:solidFill>
                            <a:schemeClr val="tx1"/>
                          </a:solidFill>
                        </a:rPr>
                        <a:t>Driver Distraction Detection</a:t>
                      </a:r>
                      <a:br>
                        <a:rPr lang="en-US" sz="1400" b="0" dirty="0">
                          <a:solidFill>
                            <a:schemeClr val="tx1"/>
                          </a:solidFill>
                        </a:rPr>
                      </a:br>
                      <a:r>
                        <a:rPr lang="en-US" sz="1400" b="0" dirty="0">
                          <a:solidFill>
                            <a:schemeClr val="tx1"/>
                          </a:solidFill>
                        </a:rPr>
                        <a:t>Extend the system to detect other forms of driver distraction such as phone usage, looking away, or hands off the wheel.</a:t>
                      </a:r>
                    </a:p>
                    <a:p>
                      <a:endParaRPr lang="en-IN" sz="1400" b="0" dirty="0">
                        <a:solidFill>
                          <a:schemeClr val="tx1"/>
                        </a:solidFill>
                      </a:endParaRPr>
                    </a:p>
                  </a:txBody>
                  <a:tcPr>
                    <a:solidFill>
                      <a:schemeClr val="bg1"/>
                    </a:solidFill>
                  </a:tcPr>
                </a:tc>
                <a:extLst>
                  <a:ext uri="{0D108BD9-81ED-4DB2-BD59-A6C34878D82A}">
                    <a16:rowId xmlns:a16="http://schemas.microsoft.com/office/drawing/2014/main" val="3903696038"/>
                  </a:ext>
                </a:extLst>
              </a:tr>
            </a:tbl>
          </a:graphicData>
        </a:graphic>
      </p:graphicFrame>
    </p:spTree>
    <p:extLst>
      <p:ext uri="{BB962C8B-B14F-4D97-AF65-F5344CB8AC3E}">
        <p14:creationId xmlns:p14="http://schemas.microsoft.com/office/powerpoint/2010/main" val="3554209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5FFFC3B-F5E6-763B-B883-7ADA5D4C61B9}"/>
              </a:ext>
            </a:extLst>
          </p:cNvPr>
          <p:cNvGraphicFramePr>
            <a:graphicFrameLocks noGrp="1"/>
          </p:cNvGraphicFramePr>
          <p:nvPr>
            <p:extLst>
              <p:ext uri="{D42A27DB-BD31-4B8C-83A1-F6EECF244321}">
                <p14:modId xmlns:p14="http://schemas.microsoft.com/office/powerpoint/2010/main" val="2955831864"/>
              </p:ext>
            </p:extLst>
          </p:nvPr>
        </p:nvGraphicFramePr>
        <p:xfrm>
          <a:off x="3048000" y="1756658"/>
          <a:ext cx="6096000" cy="792480"/>
        </p:xfrm>
        <a:graphic>
          <a:graphicData uri="http://schemas.openxmlformats.org/drawingml/2006/table">
            <a:tbl>
              <a:tblPr firstRow="1" bandRow="1">
                <a:tableStyleId>{5C22544A-7EE6-4342-B048-85BDC9FD1C3A}</a:tableStyleId>
              </a:tblPr>
              <a:tblGrid>
                <a:gridCol w="6096000">
                  <a:extLst>
                    <a:ext uri="{9D8B030D-6E8A-4147-A177-3AD203B41FA5}">
                      <a16:colId xmlns:a16="http://schemas.microsoft.com/office/drawing/2014/main" val="2627849115"/>
                    </a:ext>
                  </a:extLst>
                </a:gridCol>
              </a:tblGrid>
              <a:tr h="370840">
                <a:tc>
                  <a:txBody>
                    <a:bodyPr/>
                    <a:lstStyle/>
                    <a:p>
                      <a:r>
                        <a:rPr lang="en-US" sz="4600" b="1" dirty="0">
                          <a:solidFill>
                            <a:schemeClr val="tx1"/>
                          </a:solidFill>
                          <a:latin typeface="Times New Roman" panose="02020603050405020304" pitchFamily="18" charset="0"/>
                          <a:cs typeface="Times New Roman" panose="02020603050405020304" pitchFamily="18" charset="0"/>
                        </a:rPr>
                        <a:t>Thank You</a:t>
                      </a:r>
                      <a:endParaRPr lang="en-IN" sz="4600" b="1"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2885540003"/>
                  </a:ext>
                </a:extLst>
              </a:tr>
            </a:tbl>
          </a:graphicData>
        </a:graphic>
      </p:graphicFrame>
    </p:spTree>
    <p:extLst>
      <p:ext uri="{BB962C8B-B14F-4D97-AF65-F5344CB8AC3E}">
        <p14:creationId xmlns:p14="http://schemas.microsoft.com/office/powerpoint/2010/main" val="1181540564"/>
      </p:ext>
    </p:extLst>
  </p:cSld>
  <p:clrMapOvr>
    <a:masterClrMapping/>
  </p:clrMapOvr>
</p:sld>
</file>

<file path=ppt/theme/theme1.xml><?xml version="1.0" encoding="utf-8"?>
<a:theme xmlns:a="http://schemas.openxmlformats.org/drawingml/2006/main" name="Hot Cocoa Company by Slidesgo">
  <a:themeElements>
    <a:clrScheme name="Simple Light">
      <a:dk1>
        <a:srgbClr val="201002"/>
      </a:dk1>
      <a:lt1>
        <a:srgbClr val="FBF7F4"/>
      </a:lt1>
      <a:dk2>
        <a:srgbClr val="F3E6DA"/>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Hot Cocoa Company by Slidesgo">
  <a:themeElements>
    <a:clrScheme name="Simple Light">
      <a:dk1>
        <a:srgbClr val="201002"/>
      </a:dk1>
      <a:lt1>
        <a:srgbClr val="FBF7F4"/>
      </a:lt1>
      <a:dk2>
        <a:srgbClr val="F3E6DA"/>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Hot Cocoa Company by Slidesgo">
  <a:themeElements>
    <a:clrScheme name="Simple Light">
      <a:dk1>
        <a:srgbClr val="201002"/>
      </a:dk1>
      <a:lt1>
        <a:srgbClr val="FBF7F4"/>
      </a:lt1>
      <a:dk2>
        <a:srgbClr val="F3E6DA"/>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266</TotalTime>
  <Words>812</Words>
  <Application>Microsoft Office PowerPoint</Application>
  <PresentationFormat>On-screen Show (16:9)</PresentationFormat>
  <Paragraphs>58</Paragraphs>
  <Slides>9</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9</vt:i4>
      </vt:variant>
    </vt:vector>
  </HeadingPairs>
  <TitlesOfParts>
    <vt:vector size="18" baseType="lpstr">
      <vt:lpstr>Arial</vt:lpstr>
      <vt:lpstr>Instrument Serif</vt:lpstr>
      <vt:lpstr>Symbol</vt:lpstr>
      <vt:lpstr>Times New Roman</vt:lpstr>
      <vt:lpstr>Vedana</vt:lpstr>
      <vt:lpstr>Wingdings</vt:lpstr>
      <vt:lpstr>Hot Cocoa Company by Slidesgo</vt:lpstr>
      <vt:lpstr>Hot Cocoa Company by Slidesgo</vt:lpstr>
      <vt:lpstr>Hot Cocoa Company by Slidesgo</vt:lpstr>
      <vt:lpstr>PowerPoint Presentation</vt:lpstr>
      <vt:lpstr>PowerPoint Presentation</vt:lpstr>
      <vt:lpstr>PowerPoint Presentation</vt:lpstr>
      <vt:lpstr>PowerPoint Presentation</vt:lpstr>
      <vt:lpstr>PowerPoint Presentation</vt:lpstr>
      <vt:lpstr>PowerPoint Presentation</vt:lpstr>
      <vt:lpstr>Conclusions</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kante srija</dc:creator>
  <cp:lastModifiedBy>kante srija</cp:lastModifiedBy>
  <cp:revision>4</cp:revision>
  <dcterms:modified xsi:type="dcterms:W3CDTF">2025-05-09T07:23:28Z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2025-04-05T04:08:50Z</dcterms:created>
  <dc:creator>Unknown Creator</dc:creator>
  <dc:description/>
  <dc:language>en-US</dc:language>
  <cp:lastModifiedBy>Unknown Creator</cp:lastModifiedBy>
  <dcterms:modified xsi:type="dcterms:W3CDTF">2025-04-05T04:08:50Z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