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1.png" ContentType="image/png"/>
  <Override PartName="/ppt/media/image2.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3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p:blipFill>
        <p:spPr>
          <a:xfrm>
            <a:off x="0" y="0"/>
            <a:ext cx="9143640" cy="6857640"/>
          </a:xfrm>
          <a:prstGeom prst="rect">
            <a:avLst/>
          </a:prstGeom>
          <a:ln>
            <a:noFill/>
          </a:ln>
        </p:spPr>
      </p:pic>
      <p:sp>
        <p:nvSpPr>
          <p:cNvPr id="1" name="PlaceHolder 1"/>
          <p:cNvSpPr>
            <a:spLocks noGrp="1"/>
          </p:cNvSpPr>
          <p:nvPr>
            <p:ph type="dt"/>
          </p:nvPr>
        </p:nvSpPr>
        <p:spPr>
          <a:xfrm>
            <a:off x="457200" y="6356520"/>
            <a:ext cx="2133360" cy="364680"/>
          </a:xfrm>
          <a:prstGeom prst="rect">
            <a:avLst/>
          </a:prstGeom>
        </p:spPr>
        <p:txBody>
          <a:bodyPr anchor="ctr"/>
          <a:p>
            <a:pPr>
              <a:lnSpc>
                <a:spcPct val="100000"/>
              </a:lnSpc>
            </a:pPr>
            <a:fld id="{F47BA846-E201-4CD7-B741-78E01226B127}" type="datetime">
              <a:rPr b="0" lang="en-IN" sz="1200" spc="-1" strike="noStrike">
                <a:solidFill>
                  <a:srgbClr val="8b8b8b"/>
                </a:solidFill>
                <a:latin typeface="Calibri"/>
              </a:rPr>
              <a:t>11/09/18</a:t>
            </a:fld>
            <a:endParaRPr b="0" lang="en-IN" sz="1200" spc="-1" strike="noStrike">
              <a:latin typeface="Times New Roman"/>
            </a:endParaRPr>
          </a:p>
        </p:txBody>
      </p:sp>
      <p:sp>
        <p:nvSpPr>
          <p:cNvPr id="2" name="PlaceHolder 2"/>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3" name="PlaceHolder 3"/>
          <p:cNvSpPr>
            <a:spLocks noGrp="1"/>
          </p:cNvSpPr>
          <p:nvPr>
            <p:ph type="sldNum"/>
          </p:nvPr>
        </p:nvSpPr>
        <p:spPr>
          <a:xfrm>
            <a:off x="6553080" y="6356520"/>
            <a:ext cx="2133360" cy="364680"/>
          </a:xfrm>
          <a:prstGeom prst="rect">
            <a:avLst/>
          </a:prstGeom>
        </p:spPr>
        <p:txBody>
          <a:bodyPr anchor="ctr"/>
          <a:p>
            <a:pPr algn="r">
              <a:lnSpc>
                <a:spcPct val="100000"/>
              </a:lnSpc>
            </a:pPr>
            <a:fld id="{521F7ED4-3211-40D7-893E-AE7EBC1CC46D}"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249480" y="76320"/>
            <a:ext cx="4078080" cy="5778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ffffff"/>
                </a:solidFill>
                <a:latin typeface="Calibri"/>
              </a:rPr>
              <a:t>PROJECT TITLE &amp; TEAM</a:t>
            </a:r>
            <a:endParaRPr b="0" lang="en-IN" sz="3200" spc="-1" strike="noStrike">
              <a:latin typeface="Arial"/>
            </a:endParaRPr>
          </a:p>
        </p:txBody>
      </p:sp>
      <p:sp>
        <p:nvSpPr>
          <p:cNvPr id="43" name="CustomShape 2"/>
          <p:cNvSpPr/>
          <p:nvPr/>
        </p:nvSpPr>
        <p:spPr>
          <a:xfrm>
            <a:off x="2664000" y="2736000"/>
            <a:ext cx="3889080" cy="3672000"/>
          </a:xfrm>
          <a:prstGeom prst="rect">
            <a:avLst/>
          </a:prstGeom>
          <a:noFill/>
          <a:ln w="25560">
            <a:solidFill>
              <a:srgbClr val="92d050"/>
            </a:solidFill>
            <a:round/>
          </a:ln>
        </p:spPr>
        <p:style>
          <a:lnRef idx="0"/>
          <a:fillRef idx="0"/>
          <a:effectRef idx="0"/>
          <a:fontRef idx="minor"/>
        </p:style>
        <p:txBody>
          <a:bodyPr lIns="90000" rIns="90000" tIns="45000" bIns="45000" anchor="ctr"/>
          <a:p>
            <a:pPr algn="ctr">
              <a:lnSpc>
                <a:spcPct val="100000"/>
              </a:lnSpc>
            </a:pPr>
            <a:r>
              <a:rPr b="1" lang="en-IN" sz="2400" spc="-1" strike="noStrike">
                <a:solidFill>
                  <a:srgbClr val="376092"/>
                </a:solidFill>
                <a:latin typeface="Calibri"/>
              </a:rPr>
              <a:t>Team Members:</a:t>
            </a: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r>
              <a:rPr b="1" lang="en-IN" sz="2400" spc="-1" strike="noStrike">
                <a:solidFill>
                  <a:srgbClr val="376092"/>
                </a:solidFill>
                <a:latin typeface="Calibri"/>
              </a:rPr>
              <a:t>1.Nagarjuna bonthu - </a:t>
            </a:r>
            <a:r>
              <a:rPr b="0" lang="en-IN" sz="2400" spc="-1" strike="noStrike">
                <a:solidFill>
                  <a:srgbClr val="376092"/>
                </a:solidFill>
                <a:latin typeface="Calibri"/>
              </a:rPr>
              <a:t>EEE, 4th Year</a:t>
            </a:r>
            <a:endParaRPr b="0" lang="en-IN" sz="2400" spc="-1" strike="noStrike">
              <a:latin typeface="Arial"/>
            </a:endParaRPr>
          </a:p>
          <a:p>
            <a:pPr algn="ctr">
              <a:lnSpc>
                <a:spcPct val="100000"/>
              </a:lnSpc>
            </a:pPr>
            <a:r>
              <a:rPr b="1" lang="en-IN" sz="2400" spc="-1" strike="noStrike">
                <a:solidFill>
                  <a:srgbClr val="376092"/>
                </a:solidFill>
                <a:latin typeface="Calibri"/>
              </a:rPr>
              <a:t>2.Vishnu Kumar – </a:t>
            </a:r>
            <a:r>
              <a:rPr b="0" lang="en-IN" sz="2400" spc="-1" strike="noStrike">
                <a:solidFill>
                  <a:srgbClr val="376092"/>
                </a:solidFill>
                <a:latin typeface="Calibri"/>
              </a:rPr>
              <a:t>CSE, 4</a:t>
            </a:r>
            <a:r>
              <a:rPr b="0" lang="en-IN" sz="2400" spc="-1" strike="noStrike" baseline="101000">
                <a:solidFill>
                  <a:srgbClr val="376092"/>
                </a:solidFill>
                <a:latin typeface="Calibri"/>
              </a:rPr>
              <a:t>th </a:t>
            </a:r>
            <a:r>
              <a:rPr b="0" lang="en-IN" sz="2400" spc="-1" strike="noStrike">
                <a:solidFill>
                  <a:srgbClr val="376092"/>
                </a:solidFill>
                <a:latin typeface="Calibri"/>
              </a:rPr>
              <a:t> Year  </a:t>
            </a:r>
            <a:endParaRPr b="0" lang="en-IN" sz="2400" spc="-1" strike="noStrike">
              <a:latin typeface="Arial"/>
            </a:endParaRPr>
          </a:p>
          <a:p>
            <a:pPr algn="ctr">
              <a:lnSpc>
                <a:spcPct val="100000"/>
              </a:lnSpc>
            </a:pPr>
            <a:r>
              <a:rPr b="1" lang="en-IN" sz="2400" spc="-1" strike="noStrike">
                <a:solidFill>
                  <a:srgbClr val="376092"/>
                </a:solidFill>
                <a:latin typeface="Calibri"/>
              </a:rPr>
              <a:t>3.Shameer – </a:t>
            </a:r>
            <a:r>
              <a:rPr b="0" lang="en-IN" sz="2400" spc="-1" strike="noStrike">
                <a:solidFill>
                  <a:srgbClr val="376092"/>
                </a:solidFill>
                <a:latin typeface="Calibri"/>
              </a:rPr>
              <a:t>EEE, 4</a:t>
            </a:r>
            <a:r>
              <a:rPr b="0" lang="en-IN" sz="2400" spc="-1" strike="noStrike" baseline="101000">
                <a:solidFill>
                  <a:srgbClr val="376092"/>
                </a:solidFill>
                <a:latin typeface="Calibri"/>
              </a:rPr>
              <a:t>th</a:t>
            </a:r>
            <a:r>
              <a:rPr b="0" lang="en-IN" sz="2400" spc="-1" strike="noStrike">
                <a:solidFill>
                  <a:srgbClr val="376092"/>
                </a:solidFill>
                <a:latin typeface="Calibri"/>
              </a:rPr>
              <a:t> Year</a:t>
            </a:r>
            <a:r>
              <a:rPr b="1" lang="en-IN" sz="2400" spc="-1" strike="noStrike">
                <a:solidFill>
                  <a:srgbClr val="376092"/>
                </a:solidFill>
                <a:latin typeface="Calibri"/>
              </a:rPr>
              <a:t> </a:t>
            </a:r>
            <a:endParaRPr b="0" lang="en-IN" sz="2400" spc="-1" strike="noStrike">
              <a:latin typeface="Arial"/>
            </a:endParaRPr>
          </a:p>
          <a:p>
            <a:pPr algn="ctr">
              <a:lnSpc>
                <a:spcPct val="100000"/>
              </a:lnSpc>
            </a:pPr>
            <a:r>
              <a:rPr b="1" lang="en-IN" sz="2400" spc="-1" strike="noStrike">
                <a:solidFill>
                  <a:srgbClr val="376092"/>
                </a:solidFill>
                <a:latin typeface="Calibri"/>
              </a:rPr>
              <a:t>4.Babaiah – </a:t>
            </a:r>
            <a:r>
              <a:rPr b="0" lang="en-IN" sz="2400" spc="-1" strike="noStrike">
                <a:solidFill>
                  <a:srgbClr val="376092"/>
                </a:solidFill>
                <a:latin typeface="Calibri"/>
              </a:rPr>
              <a:t>EEE, 4</a:t>
            </a:r>
            <a:r>
              <a:rPr b="0" lang="en-IN" sz="2400" spc="-1" strike="noStrike" baseline="101000">
                <a:solidFill>
                  <a:srgbClr val="376092"/>
                </a:solidFill>
                <a:latin typeface="Calibri"/>
              </a:rPr>
              <a:t>th</a:t>
            </a:r>
            <a:r>
              <a:rPr b="0" lang="en-IN" sz="2400" spc="-1" strike="noStrike">
                <a:solidFill>
                  <a:srgbClr val="376092"/>
                </a:solidFill>
                <a:latin typeface="Calibri"/>
              </a:rPr>
              <a:t> Year  </a:t>
            </a:r>
            <a:endParaRPr b="0" lang="en-IN" sz="2400" spc="-1" strike="noStrike">
              <a:latin typeface="Arial"/>
            </a:endParaRPr>
          </a:p>
          <a:p>
            <a:pPr algn="ctr">
              <a:lnSpc>
                <a:spcPct val="100000"/>
              </a:lnSpc>
            </a:pPr>
            <a:endParaRPr b="0" lang="en-IN" sz="2400" spc="-1" strike="noStrike">
              <a:latin typeface="Arial"/>
            </a:endParaRPr>
          </a:p>
        </p:txBody>
      </p:sp>
      <p:sp>
        <p:nvSpPr>
          <p:cNvPr id="44" name="CustomShape 3"/>
          <p:cNvSpPr/>
          <p:nvPr/>
        </p:nvSpPr>
        <p:spPr>
          <a:xfrm>
            <a:off x="380880" y="1752480"/>
            <a:ext cx="8381520" cy="837720"/>
          </a:xfrm>
          <a:prstGeom prst="rect">
            <a:avLst/>
          </a:prstGeom>
          <a:solidFill>
            <a:srgbClr val="dbeef4"/>
          </a:solidFill>
          <a:ln w="25560">
            <a:solidFill>
              <a:srgbClr val="ffff00"/>
            </a:solidFill>
            <a:round/>
          </a:ln>
        </p:spPr>
        <p:style>
          <a:lnRef idx="0"/>
          <a:fillRef idx="0"/>
          <a:effectRef idx="0"/>
          <a:fontRef idx="minor"/>
        </p:style>
        <p:txBody>
          <a:bodyPr lIns="90000" rIns="90000" tIns="45000" bIns="45000" anchor="ctr"/>
          <a:p>
            <a:pPr algn="ctr">
              <a:lnSpc>
                <a:spcPct val="100000"/>
              </a:lnSpc>
            </a:pPr>
            <a:r>
              <a:rPr b="1" lang="en-IN" sz="4400" spc="-1" strike="noStrike">
                <a:solidFill>
                  <a:srgbClr val="000000"/>
                </a:solidFill>
                <a:latin typeface="Calibri"/>
              </a:rPr>
              <a:t>Wildfire Alert System</a:t>
            </a:r>
            <a:endParaRPr b="0" lang="en-IN" sz="44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248040" y="76320"/>
            <a:ext cx="3939120" cy="5778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ffffff"/>
                </a:solidFill>
                <a:latin typeface="Calibri"/>
              </a:rPr>
              <a:t>PROBLEM STATEMENT</a:t>
            </a:r>
            <a:endParaRPr b="0" lang="en-IN" sz="3200" spc="-1" strike="noStrike">
              <a:latin typeface="Arial"/>
            </a:endParaRPr>
          </a:p>
        </p:txBody>
      </p:sp>
      <p:sp>
        <p:nvSpPr>
          <p:cNvPr id="46" name="CustomShape 2"/>
          <p:cNvSpPr/>
          <p:nvPr/>
        </p:nvSpPr>
        <p:spPr>
          <a:xfrm>
            <a:off x="228600" y="1066680"/>
            <a:ext cx="8229240" cy="58503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Wild fires cause great lose to both vegetation and wildlife leaving mankind in grief  over the inability to face them. As the causes behind these fires are mixed and complex we cannot completely curb them. Forests are not completely inhabited and it is not possible to sense any fire in the deep forests until it devastate millions of hectares. </a:t>
            </a:r>
            <a:endParaRPr b="0" lang="en-IN" sz="1800" spc="-1" strike="noStrike">
              <a:latin typeface="Arial"/>
            </a:endParaRPr>
          </a:p>
          <a:p>
            <a:pPr>
              <a:lnSpc>
                <a:spcPct val="100000"/>
              </a:lnSpc>
            </a:pPr>
            <a:r>
              <a:rPr b="1" lang="en-IN" sz="1800" spc="-1" strike="noStrike">
                <a:solidFill>
                  <a:srgbClr val="000000"/>
                </a:solidFill>
                <a:latin typeface="Calibri"/>
              </a:rPr>
              <a:t>	</a:t>
            </a:r>
            <a:endParaRPr b="0" lang="en-IN" sz="1800" spc="-1" strike="noStrike">
              <a:latin typeface="Arial"/>
            </a:endParaRPr>
          </a:p>
          <a:p>
            <a:pPr>
              <a:lnSpc>
                <a:spcPct val="100000"/>
              </a:lnSpc>
            </a:pPr>
            <a:r>
              <a:rPr b="1" lang="en-IN" sz="1800" spc="-1" strike="noStrike">
                <a:solidFill>
                  <a:srgbClr val="000000"/>
                </a:solidFill>
                <a:latin typeface="Calibri"/>
              </a:rPr>
              <a:t>	</a:t>
            </a:r>
            <a:r>
              <a:rPr b="1" lang="en-IN" sz="1800" spc="-1" strike="noStrike">
                <a:solidFill>
                  <a:srgbClr val="000000"/>
                </a:solidFill>
                <a:latin typeface="Calibri"/>
              </a:rPr>
              <a:t>Even when we try to equip surveillance like systems , we end up with the network availability limitations in the deep forests so that our sight of preparedness reaches only to the edges of the forests.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	</a:t>
            </a:r>
            <a:r>
              <a:rPr b="1" lang="en-IN" sz="1800" spc="-1" strike="noStrike">
                <a:solidFill>
                  <a:srgbClr val="000000"/>
                </a:solidFill>
                <a:latin typeface="Calibri"/>
              </a:rPr>
              <a:t>Due to these limitations we are unable to respond to these wildfires quickly unless the destruction takes its worst shape.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237600" y="76320"/>
            <a:ext cx="1929240" cy="5778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ffffff"/>
                </a:solidFill>
                <a:latin typeface="Calibri"/>
              </a:rPr>
              <a:t>SOLUTION</a:t>
            </a:r>
            <a:endParaRPr b="0" lang="en-IN" sz="3200" spc="-1" strike="noStrike">
              <a:latin typeface="Arial"/>
            </a:endParaRPr>
          </a:p>
        </p:txBody>
      </p:sp>
      <p:sp>
        <p:nvSpPr>
          <p:cNvPr id="48" name="CustomShape 2"/>
          <p:cNvSpPr/>
          <p:nvPr/>
        </p:nvSpPr>
        <p:spPr>
          <a:xfrm>
            <a:off x="228600" y="1066680"/>
            <a:ext cx="8229240" cy="667332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	</a:t>
            </a:r>
            <a:r>
              <a:rPr b="1" lang="en-IN" sz="1800" spc="-1" strike="noStrike">
                <a:solidFill>
                  <a:srgbClr val="000000"/>
                </a:solidFill>
                <a:latin typeface="Calibri"/>
              </a:rPr>
              <a:t>This is a sensing and reporting system which consists of individually operating nodes placed in a matrix mdel across the forest. Each node stores its own address and can only communicate with its adjacent nodes only via short range radio channel which operates on requirement only.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	</a:t>
            </a:r>
            <a:r>
              <a:rPr b="1" lang="en-IN" sz="1800" spc="-1" strike="noStrike">
                <a:solidFill>
                  <a:srgbClr val="000000"/>
                </a:solidFill>
                <a:latin typeface="Calibri"/>
              </a:rPr>
              <a:t>Every node is embedded with sensing devices,microcontroller and radio network adapters and EMP transmitter and detector.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	</a:t>
            </a:r>
            <a:r>
              <a:rPr b="1" lang="en-IN" sz="1800" spc="-1" strike="noStrike">
                <a:solidFill>
                  <a:srgbClr val="000000"/>
                </a:solidFill>
                <a:latin typeface="Calibri"/>
              </a:rPr>
              <a:t>On detection of any fire , the respective node immediately activates the adjacent nodes using EMP transmitter and transmits its own address to all its adjacent nodes. The adjacent nodes in-turn transmit the same address to their adjacent nodes. This process repeats till the address of fire incident reaches central cloud system.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	</a:t>
            </a:r>
            <a:r>
              <a:rPr b="1" lang="en-IN" sz="1800" spc="-1" strike="noStrike">
                <a:solidFill>
                  <a:srgbClr val="000000"/>
                </a:solidFill>
                <a:latin typeface="Calibri"/>
              </a:rPr>
              <a:t>This process doesn't need any dedicated network system as each node communicates with its adjacent ones only.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251640" y="76320"/>
            <a:ext cx="5159880" cy="5778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ffffff"/>
                </a:solidFill>
                <a:latin typeface="Calibri"/>
              </a:rPr>
              <a:t>PROTOTYPE BLOCK DIAGRAM</a:t>
            </a:r>
            <a:endParaRPr b="0" lang="en-IN" sz="3200" spc="-1" strike="noStrike">
              <a:latin typeface="Arial"/>
            </a:endParaRPr>
          </a:p>
        </p:txBody>
      </p:sp>
      <p:sp>
        <p:nvSpPr>
          <p:cNvPr id="50" name="CustomShape 2"/>
          <p:cNvSpPr/>
          <p:nvPr/>
        </p:nvSpPr>
        <p:spPr>
          <a:xfrm>
            <a:off x="228600" y="1066680"/>
            <a:ext cx="8229240" cy="228492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51" name="" descr=""/>
          <p:cNvPicPr/>
          <p:nvPr/>
        </p:nvPicPr>
        <p:blipFill>
          <a:blip r:embed="rId1"/>
          <a:stretch/>
        </p:blipFill>
        <p:spPr>
          <a:xfrm>
            <a:off x="72000" y="792000"/>
            <a:ext cx="9072000" cy="568800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246600" y="76320"/>
            <a:ext cx="3623760" cy="5778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ffffff"/>
                </a:solidFill>
                <a:latin typeface="Calibri"/>
              </a:rPr>
              <a:t>TECHNOLOGY STACK</a:t>
            </a:r>
            <a:endParaRPr b="0" lang="en-IN" sz="3200" spc="-1" strike="noStrike">
              <a:latin typeface="Arial"/>
            </a:endParaRPr>
          </a:p>
        </p:txBody>
      </p:sp>
      <p:sp>
        <p:nvSpPr>
          <p:cNvPr id="53" name="CustomShape 2"/>
          <p:cNvSpPr/>
          <p:nvPr/>
        </p:nvSpPr>
        <p:spPr>
          <a:xfrm>
            <a:off x="228600" y="1066680"/>
            <a:ext cx="8229240" cy="44787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1. Micro-Controller</a:t>
            </a:r>
            <a:endParaRPr b="0" lang="en-IN" sz="1800" spc="-1" strike="noStrike">
              <a:latin typeface="Arial"/>
            </a:endParaRPr>
          </a:p>
          <a:p>
            <a:pPr>
              <a:lnSpc>
                <a:spcPct val="100000"/>
              </a:lnSpc>
            </a:pPr>
            <a:r>
              <a:rPr b="1" lang="en-IN" sz="1800" spc="-1" strike="noStrike">
                <a:solidFill>
                  <a:srgbClr val="000000"/>
                </a:solidFill>
                <a:latin typeface="Calibri"/>
              </a:rPr>
              <a:t>2.EMP Generator</a:t>
            </a:r>
            <a:endParaRPr b="0" lang="en-IN" sz="1800" spc="-1" strike="noStrike">
              <a:latin typeface="Arial"/>
            </a:endParaRPr>
          </a:p>
          <a:p>
            <a:pPr>
              <a:lnSpc>
                <a:spcPct val="100000"/>
              </a:lnSpc>
            </a:pPr>
            <a:r>
              <a:rPr b="1" lang="en-IN" sz="1800" spc="-1" strike="noStrike">
                <a:solidFill>
                  <a:srgbClr val="000000"/>
                </a:solidFill>
                <a:latin typeface="Calibri"/>
              </a:rPr>
              <a:t>3.EMP Receiver</a:t>
            </a:r>
            <a:endParaRPr b="0" lang="en-IN" sz="1800" spc="-1" strike="noStrike">
              <a:latin typeface="Arial"/>
            </a:endParaRPr>
          </a:p>
          <a:p>
            <a:pPr>
              <a:lnSpc>
                <a:spcPct val="100000"/>
              </a:lnSpc>
            </a:pPr>
            <a:r>
              <a:rPr b="1" lang="en-IN" sz="1800" spc="-1" strike="noStrike">
                <a:solidFill>
                  <a:srgbClr val="000000"/>
                </a:solidFill>
                <a:latin typeface="Calibri"/>
              </a:rPr>
              <a:t>4.Radio Transmitter and Receiver Unit</a:t>
            </a:r>
            <a:endParaRPr b="0" lang="en-IN" sz="1800" spc="-1" strike="noStrike">
              <a:latin typeface="Arial"/>
            </a:endParaRPr>
          </a:p>
          <a:p>
            <a:pPr>
              <a:lnSpc>
                <a:spcPct val="100000"/>
              </a:lnSpc>
            </a:pPr>
            <a:r>
              <a:rPr b="1" lang="en-IN" sz="1800" spc="-1" strike="noStrike">
                <a:solidFill>
                  <a:srgbClr val="000000"/>
                </a:solidFill>
                <a:latin typeface="Calibri"/>
              </a:rPr>
              <a:t>5.Power Source</a:t>
            </a:r>
            <a:endParaRPr b="0" lang="en-IN" sz="1800" spc="-1" strike="noStrike">
              <a:latin typeface="Arial"/>
            </a:endParaRPr>
          </a:p>
          <a:p>
            <a:pPr>
              <a:lnSpc>
                <a:spcPct val="100000"/>
              </a:lnSpc>
            </a:pPr>
            <a:r>
              <a:rPr b="1" lang="en-IN" sz="1800" spc="-1" strike="noStrike">
                <a:solidFill>
                  <a:srgbClr val="000000"/>
                </a:solidFill>
                <a:latin typeface="Calibri"/>
              </a:rPr>
              <a:t>6.Flame Sensors</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240480" y="76320"/>
            <a:ext cx="2355840" cy="5778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ffffff"/>
                </a:solidFill>
                <a:latin typeface="Calibri"/>
              </a:rPr>
              <a:t>CHALLENGES</a:t>
            </a:r>
            <a:endParaRPr b="0" lang="en-IN" sz="3200" spc="-1" strike="noStrike">
              <a:latin typeface="Arial"/>
            </a:endParaRPr>
          </a:p>
        </p:txBody>
      </p:sp>
      <p:sp>
        <p:nvSpPr>
          <p:cNvPr id="55" name="CustomShape 2"/>
          <p:cNvSpPr/>
          <p:nvPr/>
        </p:nvSpPr>
        <p:spPr>
          <a:xfrm>
            <a:off x="228600" y="1066680"/>
            <a:ext cx="8229240" cy="639900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u="sng">
                <a:solidFill>
                  <a:srgbClr val="000000"/>
                </a:solidFill>
                <a:uFillTx/>
                <a:latin typeface="Calibri"/>
              </a:rPr>
              <a:t>POWER –A Challenge</a:t>
            </a:r>
            <a:endParaRPr b="0" lang="en-IN" sz="1800" spc="-1" strike="noStrike">
              <a:latin typeface="Arial"/>
            </a:endParaRPr>
          </a:p>
          <a:p>
            <a:pPr>
              <a:lnSpc>
                <a:spcPct val="100000"/>
              </a:lnSpc>
            </a:pPr>
            <a:r>
              <a:rPr b="1" lang="en-IN" sz="1800" spc="-1" strike="noStrike" u="sng">
                <a:solidFill>
                  <a:srgbClr val="000000"/>
                </a:solidFill>
                <a:uFillTx/>
                <a:latin typeface="Calibri"/>
              </a:rPr>
              <a:t>	</a:t>
            </a:r>
            <a:r>
              <a:rPr b="1" lang="en-IN" sz="1800" spc="-1" strike="noStrike">
                <a:solidFill>
                  <a:srgbClr val="000000"/>
                </a:solidFill>
                <a:latin typeface="Calibri"/>
              </a:rPr>
              <a:t>	</a:t>
            </a:r>
            <a:endParaRPr b="0" lang="en-IN" sz="1800" spc="-1" strike="noStrike">
              <a:latin typeface="Arial"/>
            </a:endParaRPr>
          </a:p>
          <a:p>
            <a:pPr>
              <a:lnSpc>
                <a:spcPct val="100000"/>
              </a:lnSpc>
            </a:pPr>
            <a:r>
              <a:rPr b="1" lang="en-IN" sz="1800" spc="-1" strike="noStrike">
                <a:solidFill>
                  <a:srgbClr val="000000"/>
                </a:solidFill>
                <a:latin typeface="Calibri"/>
              </a:rPr>
              <a:t>	</a:t>
            </a:r>
            <a:r>
              <a:rPr b="1" lang="en-IN" sz="1800" spc="-1" strike="noStrike">
                <a:solidFill>
                  <a:srgbClr val="000000"/>
                </a:solidFill>
                <a:latin typeface="Calibri"/>
              </a:rPr>
              <a:t>Like any other method this system also has challenges. One of such challenge is that the Power supply for the Nodes in the forest. As there is no practical way to supply power for each node they should be equipped with suitable batteries chargeable with non-conventional methods like wind , Piezoelectric feeders , Solar etc..</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	</a:t>
            </a:r>
            <a:r>
              <a:rPr b="1" lang="en-IN" sz="1800" spc="-1" strike="noStrike">
                <a:solidFill>
                  <a:srgbClr val="000000"/>
                </a:solidFill>
                <a:latin typeface="Calibri"/>
              </a:rPr>
              <a:t>The Radio transmission units of each module will be in off mode to save the power and gets activated once any EMP pulse hits the detector. This minimises the power requirement to great extent and overall power demand falls below 15ma at 12V.</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240840" y="76320"/>
            <a:ext cx="2316240" cy="5778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ffffff"/>
                </a:solidFill>
                <a:latin typeface="Calibri"/>
              </a:rPr>
              <a:t>CONTACT US</a:t>
            </a:r>
            <a:endParaRPr b="0" lang="en-IN" sz="3200" spc="-1" strike="noStrike">
              <a:latin typeface="Arial"/>
            </a:endParaRPr>
          </a:p>
        </p:txBody>
      </p:sp>
      <p:sp>
        <p:nvSpPr>
          <p:cNvPr id="57" name="CustomShape 2"/>
          <p:cNvSpPr/>
          <p:nvPr/>
        </p:nvSpPr>
        <p:spPr>
          <a:xfrm>
            <a:off x="234000" y="1066680"/>
            <a:ext cx="3880440" cy="28335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Name: Nagarjuna Bonthu</a:t>
            </a:r>
            <a:endParaRPr b="0" lang="en-IN" sz="1800" spc="-1" strike="noStrike">
              <a:latin typeface="Arial"/>
            </a:endParaRPr>
          </a:p>
          <a:p>
            <a:pPr>
              <a:lnSpc>
                <a:spcPct val="100000"/>
              </a:lnSpc>
            </a:pPr>
            <a:r>
              <a:rPr b="0" lang="en-IN" sz="1800" spc="-1" strike="noStrike">
                <a:solidFill>
                  <a:srgbClr val="000000"/>
                </a:solidFill>
                <a:latin typeface="Calibri"/>
              </a:rPr>
              <a:t>Mobile No:9849084596</a:t>
            </a:r>
            <a:endParaRPr b="0" lang="en-IN" sz="1800" spc="-1" strike="noStrike">
              <a:latin typeface="Arial"/>
            </a:endParaRPr>
          </a:p>
          <a:p>
            <a:pPr>
              <a:lnSpc>
                <a:spcPct val="100000"/>
              </a:lnSpc>
            </a:pPr>
            <a:r>
              <a:rPr b="0" lang="en-IN" sz="1800" spc="-1" strike="noStrike">
                <a:solidFill>
                  <a:srgbClr val="000000"/>
                </a:solidFill>
                <a:latin typeface="Calibri"/>
              </a:rPr>
              <a:t>Email ID: nsnagarjuna8@gmail.com</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58" name="CustomShape 3"/>
          <p:cNvSpPr/>
          <p:nvPr/>
        </p:nvSpPr>
        <p:spPr>
          <a:xfrm>
            <a:off x="5029200" y="1066680"/>
            <a:ext cx="3880440" cy="28335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Name: Puttaparthi Vishnu Kumar Reddy</a:t>
            </a:r>
            <a:endParaRPr b="0" lang="en-IN" sz="1800" spc="-1" strike="noStrike">
              <a:latin typeface="Arial"/>
            </a:endParaRPr>
          </a:p>
          <a:p>
            <a:pPr>
              <a:lnSpc>
                <a:spcPct val="100000"/>
              </a:lnSpc>
            </a:pPr>
            <a:r>
              <a:rPr b="0" lang="en-IN" sz="1800" spc="-1" strike="noStrike">
                <a:solidFill>
                  <a:srgbClr val="000000"/>
                </a:solidFill>
                <a:latin typeface="Calibri"/>
              </a:rPr>
              <a:t>Mobile No: 9908971155</a:t>
            </a:r>
            <a:r>
              <a:rPr b="0" lang="en-IN" sz="1800" spc="-1" strike="noStrike">
                <a:solidFill>
                  <a:srgbClr val="000000"/>
                </a:solidFill>
                <a:latin typeface="Calibri"/>
              </a:rPr>
              <a:t>	</a:t>
            </a:r>
            <a:endParaRPr b="0" lang="en-IN" sz="1800" spc="-1" strike="noStrike">
              <a:latin typeface="Arial"/>
            </a:endParaRPr>
          </a:p>
          <a:p>
            <a:pPr>
              <a:lnSpc>
                <a:spcPct val="100000"/>
              </a:lnSpc>
            </a:pPr>
            <a:r>
              <a:rPr b="0" lang="en-IN" sz="1800" spc="-1" strike="noStrike">
                <a:solidFill>
                  <a:srgbClr val="000000"/>
                </a:solidFill>
                <a:latin typeface="Calibri"/>
              </a:rPr>
              <a:t>Email ID: vishnukumar650@gmail.com</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59" name="CustomShape 4"/>
          <p:cNvSpPr/>
          <p:nvPr/>
        </p:nvSpPr>
        <p:spPr>
          <a:xfrm>
            <a:off x="228600" y="3960000"/>
            <a:ext cx="4091400" cy="28335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Name: Shaik Shameer</a:t>
            </a:r>
            <a:endParaRPr b="0" lang="en-IN" sz="1800" spc="-1" strike="noStrike">
              <a:latin typeface="Arial"/>
            </a:endParaRPr>
          </a:p>
          <a:p>
            <a:pPr>
              <a:lnSpc>
                <a:spcPct val="100000"/>
              </a:lnSpc>
            </a:pPr>
            <a:r>
              <a:rPr b="0" lang="en-IN" sz="1800" spc="-1" strike="noStrike">
                <a:solidFill>
                  <a:srgbClr val="000000"/>
                </a:solidFill>
                <a:latin typeface="Calibri"/>
              </a:rPr>
              <a:t>Mobile No:9642760298</a:t>
            </a:r>
            <a:endParaRPr b="0" lang="en-IN" sz="1800" spc="-1" strike="noStrike">
              <a:latin typeface="Arial"/>
            </a:endParaRPr>
          </a:p>
          <a:p>
            <a:pPr>
              <a:lnSpc>
                <a:spcPct val="100000"/>
              </a:lnSpc>
            </a:pPr>
            <a:r>
              <a:rPr b="0" lang="en-IN" sz="1800" spc="-1" strike="noStrike">
                <a:solidFill>
                  <a:srgbClr val="000000"/>
                </a:solidFill>
                <a:latin typeface="Calibri"/>
              </a:rPr>
              <a:t>Email ID: shaikshameer1997@gmail.com</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60" name="CustomShape 5"/>
          <p:cNvSpPr/>
          <p:nvPr/>
        </p:nvSpPr>
        <p:spPr>
          <a:xfrm>
            <a:off x="5047560" y="3960000"/>
            <a:ext cx="3880440" cy="28335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Name: Nagaruru Babaiah</a:t>
            </a:r>
            <a:endParaRPr b="0" lang="en-IN" sz="1800" spc="-1" strike="noStrike">
              <a:latin typeface="Arial"/>
            </a:endParaRPr>
          </a:p>
          <a:p>
            <a:pPr>
              <a:lnSpc>
                <a:spcPct val="100000"/>
              </a:lnSpc>
            </a:pPr>
            <a:r>
              <a:rPr b="0" lang="en-IN" sz="1800" spc="-1" strike="noStrike">
                <a:solidFill>
                  <a:srgbClr val="000000"/>
                </a:solidFill>
                <a:latin typeface="Calibri"/>
              </a:rPr>
              <a:t>Mobile No:8639507473</a:t>
            </a:r>
            <a:endParaRPr b="0" lang="en-IN" sz="1800" spc="-1" strike="noStrike">
              <a:latin typeface="Arial"/>
            </a:endParaRPr>
          </a:p>
          <a:p>
            <a:pPr>
              <a:lnSpc>
                <a:spcPct val="100000"/>
              </a:lnSpc>
            </a:pPr>
            <a:r>
              <a:rPr b="0" lang="en-IN" sz="1800" spc="-1" strike="noStrike">
                <a:solidFill>
                  <a:srgbClr val="000000"/>
                </a:solidFill>
                <a:latin typeface="Calibri"/>
              </a:rPr>
              <a:t>Email ID:babanagaruru@gmail.com</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TotalTime>
  <Application>LibreOffice/6.0.3.2$Windows_X86_64 LibreOffice_project/8f48d515416608e3a835360314dac7e47fd0b821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2018-09-10T00:41:25Z</dcterms:created>
  <dc:creator/>
  <dc:description/>
  <dc:language>en-IN</dc:language>
  <cp:lastModifiedBy/>
  <dcterms:modified xsi:type="dcterms:W3CDTF">2018-09-11T07:39:39Z</dcterms:modified>
  <cp:revision>14</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