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3"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3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3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7"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4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54"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5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5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2"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4"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65"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7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2"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7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7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75"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7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7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5"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7" descr=""/>
          <p:cNvPicPr/>
          <p:nvPr/>
        </p:nvPicPr>
        <p:blipFill>
          <a:blip r:embed="rId2"/>
          <a:stretch/>
        </p:blipFill>
        <p:spPr>
          <a:xfrm>
            <a:off x="0" y="0"/>
            <a:ext cx="9143280" cy="6857280"/>
          </a:xfrm>
          <a:prstGeom prst="rect">
            <a:avLst/>
          </a:prstGeom>
          <a:ln>
            <a:noFill/>
          </a:ln>
        </p:spPr>
      </p:pic>
      <p:sp>
        <p:nvSpPr>
          <p:cNvPr id="1" name="PlaceHolder 1"/>
          <p:cNvSpPr>
            <a:spLocks noGrp="1"/>
          </p:cNvSpPr>
          <p:nvPr>
            <p:ph type="title"/>
          </p:nvPr>
        </p:nvSpPr>
        <p:spPr>
          <a:xfrm>
            <a:off x="457200" y="273600"/>
            <a:ext cx="8228880" cy="114444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2"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9" name="Picture 7" descr=""/>
          <p:cNvPicPr/>
          <p:nvPr/>
        </p:nvPicPr>
        <p:blipFill>
          <a:blip r:embed="rId2"/>
          <a:stretch/>
        </p:blipFill>
        <p:spPr>
          <a:xfrm>
            <a:off x="0" y="0"/>
            <a:ext cx="9143280" cy="6857280"/>
          </a:xfrm>
          <a:prstGeom prst="rect">
            <a:avLst/>
          </a:prstGeom>
          <a:ln>
            <a:noFill/>
          </a:ln>
        </p:spPr>
      </p:pic>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4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249480" y="76320"/>
            <a:ext cx="4077720" cy="57744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3200" spc="-1" strike="noStrike">
                <a:solidFill>
                  <a:srgbClr val="ffffff"/>
                </a:solidFill>
                <a:latin typeface="Calibri"/>
                <a:ea typeface="DejaVu Sans"/>
              </a:rPr>
              <a:t>PROJECT TITLE &amp; TEAM</a:t>
            </a:r>
            <a:endParaRPr b="0" lang="en-IN" sz="3200" spc="-1" strike="noStrike">
              <a:latin typeface="Arial"/>
            </a:endParaRPr>
          </a:p>
        </p:txBody>
      </p:sp>
      <p:sp>
        <p:nvSpPr>
          <p:cNvPr id="79" name="CustomShape 2"/>
          <p:cNvSpPr/>
          <p:nvPr/>
        </p:nvSpPr>
        <p:spPr>
          <a:xfrm>
            <a:off x="2664000" y="2736000"/>
            <a:ext cx="3888720" cy="3671640"/>
          </a:xfrm>
          <a:prstGeom prst="rect">
            <a:avLst/>
          </a:prstGeom>
          <a:noFill/>
          <a:ln w="25560">
            <a:solidFill>
              <a:srgbClr val="92d050"/>
            </a:solidFill>
            <a:round/>
          </a:ln>
        </p:spPr>
        <p:style>
          <a:lnRef idx="0"/>
          <a:fillRef idx="0"/>
          <a:effectRef idx="0"/>
          <a:fontRef idx="minor"/>
        </p:style>
        <p:txBody>
          <a:bodyPr lIns="90000" rIns="90000" tIns="45000" bIns="45000" anchor="ctr"/>
          <a:p>
            <a:pPr algn="ctr">
              <a:lnSpc>
                <a:spcPct val="100000"/>
              </a:lnSpc>
            </a:pPr>
            <a:r>
              <a:rPr b="1" lang="en-IN" sz="2400" spc="-1" strike="noStrike">
                <a:solidFill>
                  <a:srgbClr val="376092"/>
                </a:solidFill>
                <a:latin typeface="Calibri"/>
                <a:ea typeface="DejaVu Sans"/>
              </a:rPr>
              <a:t>Team Members:</a:t>
            </a:r>
            <a:endParaRPr b="0" lang="en-IN" sz="2400" spc="-1" strike="noStrike">
              <a:latin typeface="Arial"/>
            </a:endParaRPr>
          </a:p>
          <a:p>
            <a:pPr algn="ctr">
              <a:lnSpc>
                <a:spcPct val="100000"/>
              </a:lnSpc>
            </a:pPr>
            <a:endParaRPr b="0" lang="en-IN" sz="2400" spc="-1" strike="noStrike">
              <a:latin typeface="Arial"/>
            </a:endParaRPr>
          </a:p>
          <a:p>
            <a:pPr algn="ctr">
              <a:lnSpc>
                <a:spcPct val="100000"/>
              </a:lnSpc>
            </a:pPr>
            <a:r>
              <a:rPr b="1" lang="en-IN" sz="2400" spc="-1" strike="noStrike">
                <a:solidFill>
                  <a:srgbClr val="376092"/>
                </a:solidFill>
                <a:latin typeface="Calibri"/>
                <a:ea typeface="DejaVu Sans"/>
              </a:rPr>
              <a:t>1.Nagarjuna bonthu - </a:t>
            </a:r>
            <a:r>
              <a:rPr b="0" lang="en-IN" sz="2400" spc="-1" strike="noStrike">
                <a:solidFill>
                  <a:srgbClr val="376092"/>
                </a:solidFill>
                <a:latin typeface="Calibri"/>
                <a:ea typeface="DejaVu Sans"/>
              </a:rPr>
              <a:t>EEE, 4th Year</a:t>
            </a:r>
            <a:endParaRPr b="0" lang="en-IN" sz="2400" spc="-1" strike="noStrike">
              <a:latin typeface="Arial"/>
            </a:endParaRPr>
          </a:p>
          <a:p>
            <a:pPr algn="ctr">
              <a:lnSpc>
                <a:spcPct val="100000"/>
              </a:lnSpc>
            </a:pPr>
            <a:r>
              <a:rPr b="1" lang="en-IN" sz="2400" spc="-1" strike="noStrike">
                <a:solidFill>
                  <a:srgbClr val="376092"/>
                </a:solidFill>
                <a:latin typeface="Calibri"/>
                <a:ea typeface="DejaVu Sans"/>
              </a:rPr>
              <a:t>2.Vishnu Kumar – </a:t>
            </a:r>
            <a:r>
              <a:rPr b="0" lang="en-IN" sz="2400" spc="-1" strike="noStrike">
                <a:solidFill>
                  <a:srgbClr val="376092"/>
                </a:solidFill>
                <a:latin typeface="Calibri"/>
                <a:ea typeface="DejaVu Sans"/>
              </a:rPr>
              <a:t>CSE, 4</a:t>
            </a:r>
            <a:r>
              <a:rPr b="0" lang="en-IN" sz="2400" spc="-1" strike="noStrike" baseline="101000">
                <a:solidFill>
                  <a:srgbClr val="376092"/>
                </a:solidFill>
                <a:latin typeface="Calibri"/>
                <a:ea typeface="DejaVu Sans"/>
              </a:rPr>
              <a:t>th </a:t>
            </a:r>
            <a:r>
              <a:rPr b="0" lang="en-IN" sz="2400" spc="-1" strike="noStrike">
                <a:solidFill>
                  <a:srgbClr val="376092"/>
                </a:solidFill>
                <a:latin typeface="Calibri"/>
                <a:ea typeface="DejaVu Sans"/>
              </a:rPr>
              <a:t> Year  </a:t>
            </a:r>
            <a:endParaRPr b="0" lang="en-IN" sz="2400" spc="-1" strike="noStrike">
              <a:latin typeface="Arial"/>
            </a:endParaRPr>
          </a:p>
          <a:p>
            <a:pPr algn="ctr">
              <a:lnSpc>
                <a:spcPct val="100000"/>
              </a:lnSpc>
            </a:pPr>
            <a:r>
              <a:rPr b="1" lang="en-IN" sz="2400" spc="-1" strike="noStrike">
                <a:solidFill>
                  <a:srgbClr val="376092"/>
                </a:solidFill>
                <a:latin typeface="Calibri"/>
                <a:ea typeface="DejaVu Sans"/>
              </a:rPr>
              <a:t>3.Shameer – </a:t>
            </a:r>
            <a:r>
              <a:rPr b="0" lang="en-IN" sz="2400" spc="-1" strike="noStrike">
                <a:solidFill>
                  <a:srgbClr val="376092"/>
                </a:solidFill>
                <a:latin typeface="Calibri"/>
                <a:ea typeface="DejaVu Sans"/>
              </a:rPr>
              <a:t>EEE, 4</a:t>
            </a:r>
            <a:r>
              <a:rPr b="0" lang="en-IN" sz="2400" spc="-1" strike="noStrike" baseline="101000">
                <a:solidFill>
                  <a:srgbClr val="376092"/>
                </a:solidFill>
                <a:latin typeface="Calibri"/>
                <a:ea typeface="DejaVu Sans"/>
              </a:rPr>
              <a:t>th</a:t>
            </a:r>
            <a:r>
              <a:rPr b="0" lang="en-IN" sz="2400" spc="-1" strike="noStrike">
                <a:solidFill>
                  <a:srgbClr val="376092"/>
                </a:solidFill>
                <a:latin typeface="Calibri"/>
                <a:ea typeface="DejaVu Sans"/>
              </a:rPr>
              <a:t> Year</a:t>
            </a:r>
            <a:r>
              <a:rPr b="1" lang="en-IN" sz="2400" spc="-1" strike="noStrike">
                <a:solidFill>
                  <a:srgbClr val="376092"/>
                </a:solidFill>
                <a:latin typeface="Calibri"/>
                <a:ea typeface="DejaVu Sans"/>
              </a:rPr>
              <a:t> </a:t>
            </a:r>
            <a:endParaRPr b="0" lang="en-IN" sz="2400" spc="-1" strike="noStrike">
              <a:latin typeface="Arial"/>
            </a:endParaRPr>
          </a:p>
          <a:p>
            <a:pPr algn="ctr">
              <a:lnSpc>
                <a:spcPct val="100000"/>
              </a:lnSpc>
            </a:pPr>
            <a:r>
              <a:rPr b="1" lang="en-IN" sz="2400" spc="-1" strike="noStrike">
                <a:solidFill>
                  <a:srgbClr val="376092"/>
                </a:solidFill>
                <a:latin typeface="Calibri"/>
                <a:ea typeface="DejaVu Sans"/>
              </a:rPr>
              <a:t>4.Babaiah – </a:t>
            </a:r>
            <a:r>
              <a:rPr b="0" lang="en-IN" sz="2400" spc="-1" strike="noStrike">
                <a:solidFill>
                  <a:srgbClr val="376092"/>
                </a:solidFill>
                <a:latin typeface="Calibri"/>
                <a:ea typeface="DejaVu Sans"/>
              </a:rPr>
              <a:t>EEE, 4</a:t>
            </a:r>
            <a:r>
              <a:rPr b="0" lang="en-IN" sz="2400" spc="-1" strike="noStrike" baseline="101000">
                <a:solidFill>
                  <a:srgbClr val="376092"/>
                </a:solidFill>
                <a:latin typeface="Calibri"/>
                <a:ea typeface="DejaVu Sans"/>
              </a:rPr>
              <a:t>th</a:t>
            </a:r>
            <a:r>
              <a:rPr b="0" lang="en-IN" sz="2400" spc="-1" strike="noStrike">
                <a:solidFill>
                  <a:srgbClr val="376092"/>
                </a:solidFill>
                <a:latin typeface="Calibri"/>
                <a:ea typeface="DejaVu Sans"/>
              </a:rPr>
              <a:t> Year  </a:t>
            </a:r>
            <a:endParaRPr b="0" lang="en-IN" sz="2400" spc="-1" strike="noStrike">
              <a:latin typeface="Arial"/>
            </a:endParaRPr>
          </a:p>
          <a:p>
            <a:pPr algn="ctr">
              <a:lnSpc>
                <a:spcPct val="100000"/>
              </a:lnSpc>
            </a:pPr>
            <a:endParaRPr b="0" lang="en-IN" sz="2400" spc="-1" strike="noStrike">
              <a:latin typeface="Arial"/>
            </a:endParaRPr>
          </a:p>
        </p:txBody>
      </p:sp>
      <p:sp>
        <p:nvSpPr>
          <p:cNvPr id="80" name="CustomShape 3"/>
          <p:cNvSpPr/>
          <p:nvPr/>
        </p:nvSpPr>
        <p:spPr>
          <a:xfrm>
            <a:off x="380880" y="1752480"/>
            <a:ext cx="8381160" cy="837360"/>
          </a:xfrm>
          <a:prstGeom prst="rect">
            <a:avLst/>
          </a:prstGeom>
          <a:solidFill>
            <a:srgbClr val="dbeef4"/>
          </a:solidFill>
          <a:ln w="25560">
            <a:solidFill>
              <a:srgbClr val="ffff00"/>
            </a:solidFill>
            <a:round/>
          </a:ln>
        </p:spPr>
        <p:style>
          <a:lnRef idx="0"/>
          <a:fillRef idx="0"/>
          <a:effectRef idx="0"/>
          <a:fontRef idx="minor"/>
        </p:style>
        <p:txBody>
          <a:bodyPr lIns="90000" rIns="90000" tIns="45000" bIns="45000" anchor="ctr"/>
          <a:p>
            <a:pPr algn="ctr">
              <a:lnSpc>
                <a:spcPct val="100000"/>
              </a:lnSpc>
            </a:pPr>
            <a:r>
              <a:rPr b="1" lang="en-IN" sz="4400" spc="-1" strike="noStrike">
                <a:solidFill>
                  <a:srgbClr val="000000"/>
                </a:solidFill>
                <a:latin typeface="Calibri"/>
                <a:ea typeface="DejaVu Sans"/>
              </a:rPr>
              <a:t>Wildfire Alert System</a:t>
            </a:r>
            <a:endParaRPr b="0" lang="en-IN" sz="4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248040" y="76320"/>
            <a:ext cx="3938760" cy="57744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3200" spc="-1" strike="noStrike">
                <a:solidFill>
                  <a:srgbClr val="ffffff"/>
                </a:solidFill>
                <a:latin typeface="Calibri"/>
                <a:ea typeface="DejaVu Sans"/>
              </a:rPr>
              <a:t>PROBLEM STATEMENT</a:t>
            </a:r>
            <a:endParaRPr b="0" lang="en-IN" sz="3200" spc="-1" strike="noStrike">
              <a:latin typeface="Arial"/>
            </a:endParaRPr>
          </a:p>
        </p:txBody>
      </p:sp>
      <p:sp>
        <p:nvSpPr>
          <p:cNvPr id="82" name="CustomShape 2"/>
          <p:cNvSpPr/>
          <p:nvPr/>
        </p:nvSpPr>
        <p:spPr>
          <a:xfrm>
            <a:off x="228600" y="1066680"/>
            <a:ext cx="8228880" cy="58500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ea typeface="DejaVu Sans"/>
              </a:rPr>
              <a:t>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Calibri"/>
                <a:ea typeface="DejaVu Sans"/>
              </a:rPr>
              <a:t>	</a:t>
            </a:r>
            <a:r>
              <a:rPr b="1" lang="en-IN" sz="1800" spc="-1" strike="noStrike">
                <a:solidFill>
                  <a:srgbClr val="000000"/>
                </a:solidFill>
                <a:latin typeface="Calibri"/>
                <a:ea typeface="DejaVu Sans"/>
              </a:rPr>
              <a:t>Wild fires cause great lose to both vegetation and wildlife leaving mankind in grief  over the inability to face them. As the causes behind these fires are mixed and complex we cannot completely curb them. Forests are not completely inhabited and it is not possible to sense any fire in the deep forests until it devastate millions of hectares. </a:t>
            </a:r>
            <a:endParaRPr b="0" lang="en-IN" sz="1800" spc="-1" strike="noStrike">
              <a:latin typeface="Arial"/>
            </a:endParaRPr>
          </a:p>
          <a:p>
            <a:pPr>
              <a:lnSpc>
                <a:spcPct val="100000"/>
              </a:lnSpc>
            </a:pPr>
            <a:r>
              <a:rPr b="1" lang="en-IN" sz="1800" spc="-1" strike="noStrike">
                <a:solidFill>
                  <a:srgbClr val="000000"/>
                </a:solidFill>
                <a:latin typeface="Calibri"/>
                <a:ea typeface="DejaVu Sans"/>
              </a:rPr>
              <a:t>	</a:t>
            </a:r>
            <a:endParaRPr b="0" lang="en-IN" sz="1800" spc="-1" strike="noStrike">
              <a:latin typeface="Arial"/>
            </a:endParaRPr>
          </a:p>
          <a:p>
            <a:pPr>
              <a:lnSpc>
                <a:spcPct val="100000"/>
              </a:lnSpc>
            </a:pPr>
            <a:r>
              <a:rPr b="1" lang="en-IN" sz="1800" spc="-1" strike="noStrike">
                <a:solidFill>
                  <a:srgbClr val="000000"/>
                </a:solidFill>
                <a:latin typeface="Calibri"/>
                <a:ea typeface="DejaVu Sans"/>
              </a:rPr>
              <a:t>	</a:t>
            </a:r>
            <a:r>
              <a:rPr b="1" lang="en-IN" sz="1800" spc="-1" strike="noStrike">
                <a:solidFill>
                  <a:srgbClr val="000000"/>
                </a:solidFill>
                <a:latin typeface="Calibri"/>
                <a:ea typeface="DejaVu Sans"/>
              </a:rPr>
              <a:t>Even when we try to equip surveillance like systems , we end up with the network availability limitations in the deep forests so that our sight of preparedness reaches only to the edges of the forests.</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000000"/>
                </a:solidFill>
                <a:latin typeface="Calibri"/>
                <a:ea typeface="DejaVu Sans"/>
              </a:rPr>
              <a:t>	</a:t>
            </a:r>
            <a:r>
              <a:rPr b="1" lang="en-IN" sz="1800" spc="-1" strike="noStrike">
                <a:solidFill>
                  <a:srgbClr val="000000"/>
                </a:solidFill>
                <a:latin typeface="Calibri"/>
                <a:ea typeface="DejaVu Sans"/>
              </a:rPr>
              <a:t>Due to these limitations we are unable to respond to these wildfires quickly unless the destruction takes its worst shape.</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237600" y="76320"/>
            <a:ext cx="1928880" cy="57744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3200" spc="-1" strike="noStrike">
                <a:solidFill>
                  <a:srgbClr val="ffffff"/>
                </a:solidFill>
                <a:latin typeface="Calibri"/>
                <a:ea typeface="DejaVu Sans"/>
              </a:rPr>
              <a:t>SOLUTION</a:t>
            </a:r>
            <a:endParaRPr b="0" lang="en-IN" sz="3200" spc="-1" strike="noStrike">
              <a:latin typeface="Arial"/>
            </a:endParaRPr>
          </a:p>
        </p:txBody>
      </p:sp>
      <p:sp>
        <p:nvSpPr>
          <p:cNvPr id="84" name="CustomShape 2"/>
          <p:cNvSpPr/>
          <p:nvPr/>
        </p:nvSpPr>
        <p:spPr>
          <a:xfrm>
            <a:off x="228600" y="1066680"/>
            <a:ext cx="8228880" cy="667296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r>
              <a:rPr b="1" lang="en-IN" sz="1800" spc="-1" strike="noStrike">
                <a:solidFill>
                  <a:srgbClr val="000000"/>
                </a:solidFill>
                <a:latin typeface="Calibri"/>
                <a:ea typeface="DejaVu Sans"/>
              </a:rPr>
              <a:t>	</a:t>
            </a:r>
            <a:r>
              <a:rPr b="1" lang="en-IN" sz="1800" spc="-1" strike="noStrike">
                <a:solidFill>
                  <a:srgbClr val="000000"/>
                </a:solidFill>
                <a:latin typeface="Calibri"/>
                <a:ea typeface="DejaVu Sans"/>
              </a:rPr>
              <a:t>This is a sensing and reporting system which consists of individually operating nodes placed in a matrix mdel across the forest. Each node stores its own address and can only communicate with its adjacent nodes only via short range radio channel which operates on requirement only.</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000000"/>
                </a:solidFill>
                <a:latin typeface="Calibri"/>
                <a:ea typeface="DejaVu Sans"/>
              </a:rPr>
              <a:t>	</a:t>
            </a:r>
            <a:r>
              <a:rPr b="1" lang="en-IN" sz="1800" spc="-1" strike="noStrike">
                <a:solidFill>
                  <a:srgbClr val="000000"/>
                </a:solidFill>
                <a:latin typeface="Calibri"/>
                <a:ea typeface="DejaVu Sans"/>
              </a:rPr>
              <a:t>Every node is embedded with sensing devices,microcontroller and radio network adapters and EMP transmitter and detector.</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000000"/>
                </a:solidFill>
                <a:latin typeface="Calibri"/>
                <a:ea typeface="DejaVu Sans"/>
              </a:rPr>
              <a:t>	</a:t>
            </a:r>
            <a:r>
              <a:rPr b="1" lang="en-IN" sz="1800" spc="-1" strike="noStrike">
                <a:solidFill>
                  <a:srgbClr val="000000"/>
                </a:solidFill>
                <a:latin typeface="Calibri"/>
                <a:ea typeface="DejaVu Sans"/>
              </a:rPr>
              <a:t>On detection of any fire , the respective node immediately activates the adjacent nodes using EMP transmitter and transmits its own address to all its adjacent nodes. The adjacent nodes in-turn transmit the same address to their adjacent nodes. This process repeats till the address of fire incident reaches central cloud system.</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000000"/>
                </a:solidFill>
                <a:latin typeface="Calibri"/>
                <a:ea typeface="DejaVu Sans"/>
              </a:rPr>
              <a:t>	</a:t>
            </a:r>
            <a:r>
              <a:rPr b="1" lang="en-IN" sz="1800" spc="-1" strike="noStrike">
                <a:solidFill>
                  <a:srgbClr val="000000"/>
                </a:solidFill>
                <a:latin typeface="Calibri"/>
                <a:ea typeface="DejaVu Sans"/>
              </a:rPr>
              <a:t>This process doesn't need any dedicated network system as each node communicates with its adjacent ones only. </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251640" y="76320"/>
            <a:ext cx="5159520" cy="57744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3200" spc="-1" strike="noStrike">
                <a:solidFill>
                  <a:srgbClr val="ffffff"/>
                </a:solidFill>
                <a:latin typeface="Calibri"/>
                <a:ea typeface="DejaVu Sans"/>
              </a:rPr>
              <a:t>PROTOTYPE BLOCK DIAGRAM</a:t>
            </a:r>
            <a:endParaRPr b="0" lang="en-IN" sz="3200" spc="-1" strike="noStrike">
              <a:latin typeface="Arial"/>
            </a:endParaRPr>
          </a:p>
        </p:txBody>
      </p:sp>
      <p:sp>
        <p:nvSpPr>
          <p:cNvPr id="86" name="CustomShape 2"/>
          <p:cNvSpPr/>
          <p:nvPr/>
        </p:nvSpPr>
        <p:spPr>
          <a:xfrm>
            <a:off x="228600" y="1066680"/>
            <a:ext cx="8228880" cy="228456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pic>
        <p:nvPicPr>
          <p:cNvPr id="87" name="" descr=""/>
          <p:cNvPicPr/>
          <p:nvPr/>
        </p:nvPicPr>
        <p:blipFill>
          <a:blip r:embed="rId1"/>
          <a:stretch/>
        </p:blipFill>
        <p:spPr>
          <a:xfrm>
            <a:off x="72000" y="792000"/>
            <a:ext cx="9071640" cy="568764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251640" y="76320"/>
            <a:ext cx="5159520" cy="57744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3200" spc="-1" strike="noStrike">
                <a:solidFill>
                  <a:srgbClr val="ffffff"/>
                </a:solidFill>
                <a:latin typeface="Calibri"/>
                <a:ea typeface="DejaVu Sans"/>
              </a:rPr>
              <a:t>PROTOTYPE BLOCK DIAGRAM</a:t>
            </a:r>
            <a:endParaRPr b="0" lang="en-IN" sz="3200" spc="-1" strike="noStrike">
              <a:latin typeface="Arial"/>
            </a:endParaRPr>
          </a:p>
        </p:txBody>
      </p:sp>
      <p:sp>
        <p:nvSpPr>
          <p:cNvPr id="89" name="CustomShape 2"/>
          <p:cNvSpPr/>
          <p:nvPr/>
        </p:nvSpPr>
        <p:spPr>
          <a:xfrm>
            <a:off x="228600" y="1066680"/>
            <a:ext cx="8228880" cy="228456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pic>
        <p:nvPicPr>
          <p:cNvPr id="90" name="" descr=""/>
          <p:cNvPicPr/>
          <p:nvPr/>
        </p:nvPicPr>
        <p:blipFill>
          <a:blip r:embed="rId1"/>
          <a:stretch/>
        </p:blipFill>
        <p:spPr>
          <a:xfrm>
            <a:off x="0" y="864000"/>
            <a:ext cx="9072000" cy="565272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246600" y="76320"/>
            <a:ext cx="3623400" cy="57744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3200" spc="-1" strike="noStrike">
                <a:solidFill>
                  <a:srgbClr val="ffffff"/>
                </a:solidFill>
                <a:latin typeface="Calibri"/>
                <a:ea typeface="DejaVu Sans"/>
              </a:rPr>
              <a:t>TECHNOLOGY STACK</a:t>
            </a:r>
            <a:endParaRPr b="0" lang="en-IN" sz="3200" spc="-1" strike="noStrike">
              <a:latin typeface="Arial"/>
            </a:endParaRPr>
          </a:p>
        </p:txBody>
      </p:sp>
      <p:sp>
        <p:nvSpPr>
          <p:cNvPr id="92" name="CustomShape 2"/>
          <p:cNvSpPr/>
          <p:nvPr/>
        </p:nvSpPr>
        <p:spPr>
          <a:xfrm>
            <a:off x="228600" y="1066680"/>
            <a:ext cx="8228880" cy="447840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000000"/>
                </a:solidFill>
                <a:latin typeface="Calibri"/>
                <a:ea typeface="DejaVu Sans"/>
              </a:rPr>
              <a:t>1. Micro-Controller</a:t>
            </a:r>
            <a:endParaRPr b="0" lang="en-IN" sz="1800" spc="-1" strike="noStrike">
              <a:latin typeface="Arial"/>
            </a:endParaRPr>
          </a:p>
          <a:p>
            <a:pPr>
              <a:lnSpc>
                <a:spcPct val="100000"/>
              </a:lnSpc>
            </a:pPr>
            <a:r>
              <a:rPr b="1" lang="en-IN" sz="1800" spc="-1" strike="noStrike">
                <a:solidFill>
                  <a:srgbClr val="000000"/>
                </a:solidFill>
                <a:latin typeface="Calibri"/>
                <a:ea typeface="DejaVu Sans"/>
              </a:rPr>
              <a:t>2.EMP Generator</a:t>
            </a:r>
            <a:endParaRPr b="0" lang="en-IN" sz="1800" spc="-1" strike="noStrike">
              <a:latin typeface="Arial"/>
            </a:endParaRPr>
          </a:p>
          <a:p>
            <a:pPr>
              <a:lnSpc>
                <a:spcPct val="100000"/>
              </a:lnSpc>
            </a:pPr>
            <a:r>
              <a:rPr b="1" lang="en-IN" sz="1800" spc="-1" strike="noStrike">
                <a:solidFill>
                  <a:srgbClr val="000000"/>
                </a:solidFill>
                <a:latin typeface="Calibri"/>
                <a:ea typeface="DejaVu Sans"/>
              </a:rPr>
              <a:t>3.EMP Receiver</a:t>
            </a:r>
            <a:endParaRPr b="0" lang="en-IN" sz="1800" spc="-1" strike="noStrike">
              <a:latin typeface="Arial"/>
            </a:endParaRPr>
          </a:p>
          <a:p>
            <a:pPr>
              <a:lnSpc>
                <a:spcPct val="100000"/>
              </a:lnSpc>
            </a:pPr>
            <a:r>
              <a:rPr b="1" lang="en-IN" sz="1800" spc="-1" strike="noStrike">
                <a:solidFill>
                  <a:srgbClr val="000000"/>
                </a:solidFill>
                <a:latin typeface="Calibri"/>
                <a:ea typeface="DejaVu Sans"/>
              </a:rPr>
              <a:t>4.Radio Transmitter and Receiver Unit</a:t>
            </a:r>
            <a:endParaRPr b="0" lang="en-IN" sz="1800" spc="-1" strike="noStrike">
              <a:latin typeface="Arial"/>
            </a:endParaRPr>
          </a:p>
          <a:p>
            <a:pPr>
              <a:lnSpc>
                <a:spcPct val="100000"/>
              </a:lnSpc>
            </a:pPr>
            <a:r>
              <a:rPr b="1" lang="en-IN" sz="1800" spc="-1" strike="noStrike">
                <a:solidFill>
                  <a:srgbClr val="000000"/>
                </a:solidFill>
                <a:latin typeface="Calibri"/>
                <a:ea typeface="DejaVu Sans"/>
              </a:rPr>
              <a:t>5.Power Source</a:t>
            </a:r>
            <a:endParaRPr b="0" lang="en-IN" sz="1800" spc="-1" strike="noStrike">
              <a:latin typeface="Arial"/>
            </a:endParaRPr>
          </a:p>
          <a:p>
            <a:pPr>
              <a:lnSpc>
                <a:spcPct val="100000"/>
              </a:lnSpc>
            </a:pPr>
            <a:r>
              <a:rPr b="1" lang="en-IN" sz="1800" spc="-1" strike="noStrike">
                <a:solidFill>
                  <a:srgbClr val="000000"/>
                </a:solidFill>
                <a:latin typeface="Calibri"/>
                <a:ea typeface="DejaVu Sans"/>
              </a:rPr>
              <a:t>6.Flame Sensors</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240480" y="76320"/>
            <a:ext cx="2355480" cy="57744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3200" spc="-1" strike="noStrike">
                <a:solidFill>
                  <a:srgbClr val="ffffff"/>
                </a:solidFill>
                <a:latin typeface="Calibri"/>
                <a:ea typeface="DejaVu Sans"/>
              </a:rPr>
              <a:t>CHALLENGES</a:t>
            </a:r>
            <a:endParaRPr b="0" lang="en-IN" sz="3200" spc="-1" strike="noStrike">
              <a:latin typeface="Arial"/>
            </a:endParaRPr>
          </a:p>
        </p:txBody>
      </p:sp>
      <p:sp>
        <p:nvSpPr>
          <p:cNvPr id="94" name="CustomShape 2"/>
          <p:cNvSpPr/>
          <p:nvPr/>
        </p:nvSpPr>
        <p:spPr>
          <a:xfrm>
            <a:off x="228600" y="1066680"/>
            <a:ext cx="8228880" cy="639864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u="sng">
                <a:solidFill>
                  <a:srgbClr val="000000"/>
                </a:solidFill>
                <a:uFillTx/>
                <a:latin typeface="Calibri"/>
                <a:ea typeface="DejaVu Sans"/>
              </a:rPr>
              <a:t>POWER –A Challenge</a:t>
            </a:r>
            <a:endParaRPr b="0" lang="en-IN" sz="1800" spc="-1" strike="noStrike">
              <a:latin typeface="Arial"/>
            </a:endParaRPr>
          </a:p>
          <a:p>
            <a:pPr>
              <a:lnSpc>
                <a:spcPct val="100000"/>
              </a:lnSpc>
            </a:pPr>
            <a:r>
              <a:rPr b="1" lang="en-IN" sz="1800" spc="-1" strike="noStrike" u="sng">
                <a:solidFill>
                  <a:srgbClr val="000000"/>
                </a:solidFill>
                <a:uFillTx/>
                <a:latin typeface="Calibri"/>
                <a:ea typeface="DejaVu Sans"/>
              </a:rPr>
              <a:t>	</a:t>
            </a:r>
            <a:r>
              <a:rPr b="1" lang="en-IN" sz="1800" spc="-1" strike="noStrike">
                <a:solidFill>
                  <a:srgbClr val="000000"/>
                </a:solidFill>
                <a:latin typeface="Calibri"/>
                <a:ea typeface="DejaVu Sans"/>
              </a:rPr>
              <a:t>	</a:t>
            </a:r>
            <a:endParaRPr b="0" lang="en-IN" sz="1800" spc="-1" strike="noStrike">
              <a:latin typeface="Arial"/>
            </a:endParaRPr>
          </a:p>
          <a:p>
            <a:pPr>
              <a:lnSpc>
                <a:spcPct val="100000"/>
              </a:lnSpc>
            </a:pPr>
            <a:r>
              <a:rPr b="1" lang="en-IN" sz="1800" spc="-1" strike="noStrike">
                <a:solidFill>
                  <a:srgbClr val="000000"/>
                </a:solidFill>
                <a:latin typeface="Calibri"/>
                <a:ea typeface="DejaVu Sans"/>
              </a:rPr>
              <a:t>	</a:t>
            </a:r>
            <a:r>
              <a:rPr b="1" lang="en-IN" sz="1800" spc="-1" strike="noStrike">
                <a:solidFill>
                  <a:srgbClr val="000000"/>
                </a:solidFill>
                <a:latin typeface="Calibri"/>
                <a:ea typeface="DejaVu Sans"/>
              </a:rPr>
              <a:t>Like any other method this system also has challenges. One of such challenge is that the Power supply for the Nodes in the forest. As there is no practical way to supply power for each node they should be equipped with suitable batteries chargeable with non-conventional methods like wind , Piezoelectric feeders , Solar etc..</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000000"/>
                </a:solidFill>
                <a:latin typeface="Calibri"/>
                <a:ea typeface="DejaVu Sans"/>
              </a:rPr>
              <a:t>	</a:t>
            </a:r>
            <a:r>
              <a:rPr b="1" lang="en-IN" sz="1800" spc="-1" strike="noStrike">
                <a:solidFill>
                  <a:srgbClr val="000000"/>
                </a:solidFill>
                <a:latin typeface="Calibri"/>
                <a:ea typeface="DejaVu Sans"/>
              </a:rPr>
              <a:t>The Radio transmission units of each module will be in off mode to save the power and gets activated once any EMP pulse hits the detector. This minimises the power requirement to great extent and overall power demand falls below 15ma at 12V.</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000000"/>
                </a:solidFill>
                <a:latin typeface="Calibri"/>
                <a:ea typeface="DejaVu Sans"/>
              </a:rPr>
              <a:t>	</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240840" y="76320"/>
            <a:ext cx="2315880" cy="57744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3200" spc="-1" strike="noStrike">
                <a:solidFill>
                  <a:srgbClr val="ffffff"/>
                </a:solidFill>
                <a:latin typeface="Calibri"/>
                <a:ea typeface="DejaVu Sans"/>
              </a:rPr>
              <a:t>CONTACT US</a:t>
            </a:r>
            <a:endParaRPr b="0" lang="en-IN" sz="3200" spc="-1" strike="noStrike">
              <a:latin typeface="Arial"/>
            </a:endParaRPr>
          </a:p>
        </p:txBody>
      </p:sp>
      <p:sp>
        <p:nvSpPr>
          <p:cNvPr id="96" name="CustomShape 2"/>
          <p:cNvSpPr/>
          <p:nvPr/>
        </p:nvSpPr>
        <p:spPr>
          <a:xfrm>
            <a:off x="234000" y="1066680"/>
            <a:ext cx="3880080" cy="28332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ea typeface="DejaVu Sans"/>
              </a:rPr>
              <a:t>Name: Nagarjuna Bonthu</a:t>
            </a:r>
            <a:endParaRPr b="0" lang="en-IN" sz="1800" spc="-1" strike="noStrike">
              <a:latin typeface="Arial"/>
            </a:endParaRPr>
          </a:p>
          <a:p>
            <a:pPr>
              <a:lnSpc>
                <a:spcPct val="100000"/>
              </a:lnSpc>
            </a:pPr>
            <a:r>
              <a:rPr b="0" lang="en-IN" sz="1800" spc="-1" strike="noStrike">
                <a:solidFill>
                  <a:srgbClr val="000000"/>
                </a:solidFill>
                <a:latin typeface="Calibri"/>
                <a:ea typeface="DejaVu Sans"/>
              </a:rPr>
              <a:t>Mobile No:9849084596</a:t>
            </a:r>
            <a:endParaRPr b="0" lang="en-IN" sz="1800" spc="-1" strike="noStrike">
              <a:latin typeface="Arial"/>
            </a:endParaRPr>
          </a:p>
          <a:p>
            <a:pPr>
              <a:lnSpc>
                <a:spcPct val="100000"/>
              </a:lnSpc>
            </a:pPr>
            <a:r>
              <a:rPr b="0" lang="en-IN" sz="1800" spc="-1" strike="noStrike">
                <a:solidFill>
                  <a:srgbClr val="000000"/>
                </a:solidFill>
                <a:latin typeface="Calibri"/>
                <a:ea typeface="DejaVu Sans"/>
              </a:rPr>
              <a:t>Email ID: nsnagarjuna8@gmail.com</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
        <p:nvSpPr>
          <p:cNvPr id="97" name="CustomShape 3"/>
          <p:cNvSpPr/>
          <p:nvPr/>
        </p:nvSpPr>
        <p:spPr>
          <a:xfrm>
            <a:off x="5029200" y="1066680"/>
            <a:ext cx="3880080" cy="28332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ea typeface="DejaVu Sans"/>
              </a:rPr>
              <a:t>Name: Puttaparthi Vishnu Kumar Reddy</a:t>
            </a:r>
            <a:endParaRPr b="0" lang="en-IN" sz="1800" spc="-1" strike="noStrike">
              <a:latin typeface="Arial"/>
            </a:endParaRPr>
          </a:p>
          <a:p>
            <a:pPr>
              <a:lnSpc>
                <a:spcPct val="100000"/>
              </a:lnSpc>
            </a:pPr>
            <a:r>
              <a:rPr b="0" lang="en-IN" sz="1800" spc="-1" strike="noStrike">
                <a:solidFill>
                  <a:srgbClr val="000000"/>
                </a:solidFill>
                <a:latin typeface="Calibri"/>
                <a:ea typeface="DejaVu Sans"/>
              </a:rPr>
              <a:t>Mobile No: 9908971155</a:t>
            </a:r>
            <a:r>
              <a:rPr b="0" lang="en-IN" sz="1800" spc="-1" strike="noStrike">
                <a:solidFill>
                  <a:srgbClr val="000000"/>
                </a:solidFill>
                <a:latin typeface="Calibri"/>
                <a:ea typeface="DejaVu Sans"/>
              </a:rPr>
              <a:t>	</a:t>
            </a:r>
            <a:endParaRPr b="0" lang="en-IN" sz="1800" spc="-1" strike="noStrike">
              <a:latin typeface="Arial"/>
            </a:endParaRPr>
          </a:p>
          <a:p>
            <a:pPr>
              <a:lnSpc>
                <a:spcPct val="100000"/>
              </a:lnSpc>
            </a:pPr>
            <a:r>
              <a:rPr b="0" lang="en-IN" sz="1800" spc="-1" strike="noStrike">
                <a:solidFill>
                  <a:srgbClr val="000000"/>
                </a:solidFill>
                <a:latin typeface="Calibri"/>
                <a:ea typeface="DejaVu Sans"/>
              </a:rPr>
              <a:t>Email ID: vishnukumar650@gmail.com</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
        <p:nvSpPr>
          <p:cNvPr id="98" name="CustomShape 4"/>
          <p:cNvSpPr/>
          <p:nvPr/>
        </p:nvSpPr>
        <p:spPr>
          <a:xfrm>
            <a:off x="228600" y="3960000"/>
            <a:ext cx="4091040" cy="28332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ea typeface="DejaVu Sans"/>
              </a:rPr>
              <a:t>Name: Shaik Shameer</a:t>
            </a:r>
            <a:endParaRPr b="0" lang="en-IN" sz="1800" spc="-1" strike="noStrike">
              <a:latin typeface="Arial"/>
            </a:endParaRPr>
          </a:p>
          <a:p>
            <a:pPr>
              <a:lnSpc>
                <a:spcPct val="100000"/>
              </a:lnSpc>
            </a:pPr>
            <a:r>
              <a:rPr b="0" lang="en-IN" sz="1800" spc="-1" strike="noStrike">
                <a:solidFill>
                  <a:srgbClr val="000000"/>
                </a:solidFill>
                <a:latin typeface="Calibri"/>
                <a:ea typeface="DejaVu Sans"/>
              </a:rPr>
              <a:t>Mobile No:9642760298</a:t>
            </a:r>
            <a:endParaRPr b="0" lang="en-IN" sz="1800" spc="-1" strike="noStrike">
              <a:latin typeface="Arial"/>
            </a:endParaRPr>
          </a:p>
          <a:p>
            <a:pPr>
              <a:lnSpc>
                <a:spcPct val="100000"/>
              </a:lnSpc>
            </a:pPr>
            <a:r>
              <a:rPr b="0" lang="en-IN" sz="1800" spc="-1" strike="noStrike">
                <a:solidFill>
                  <a:srgbClr val="000000"/>
                </a:solidFill>
                <a:latin typeface="Calibri"/>
                <a:ea typeface="DejaVu Sans"/>
              </a:rPr>
              <a:t>Email ID: shaikshameer1997@gmail.com</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
        <p:nvSpPr>
          <p:cNvPr id="99" name="CustomShape 5"/>
          <p:cNvSpPr/>
          <p:nvPr/>
        </p:nvSpPr>
        <p:spPr>
          <a:xfrm>
            <a:off x="5047560" y="3960000"/>
            <a:ext cx="3880080" cy="28332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ea typeface="DejaVu Sans"/>
              </a:rPr>
              <a:t>Name: Nagaruru Babaiah</a:t>
            </a:r>
            <a:endParaRPr b="0" lang="en-IN" sz="1800" spc="-1" strike="noStrike">
              <a:latin typeface="Arial"/>
            </a:endParaRPr>
          </a:p>
          <a:p>
            <a:pPr>
              <a:lnSpc>
                <a:spcPct val="100000"/>
              </a:lnSpc>
            </a:pPr>
            <a:r>
              <a:rPr b="0" lang="en-IN" sz="1800" spc="-1" strike="noStrike">
                <a:solidFill>
                  <a:srgbClr val="000000"/>
                </a:solidFill>
                <a:latin typeface="Calibri"/>
                <a:ea typeface="DejaVu Sans"/>
              </a:rPr>
              <a:t>Mobile No:8639507473</a:t>
            </a:r>
            <a:endParaRPr b="0" lang="en-IN" sz="1800" spc="-1" strike="noStrike">
              <a:latin typeface="Arial"/>
            </a:endParaRPr>
          </a:p>
          <a:p>
            <a:pPr>
              <a:lnSpc>
                <a:spcPct val="100000"/>
              </a:lnSpc>
            </a:pPr>
            <a:r>
              <a:rPr b="0" lang="en-IN" sz="1800" spc="-1" strike="noStrike">
                <a:solidFill>
                  <a:srgbClr val="000000"/>
                </a:solidFill>
                <a:latin typeface="Calibri"/>
                <a:ea typeface="DejaVu Sans"/>
              </a:rPr>
              <a:t>Email ID:babanagaruru@gmail.com</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39</TotalTime>
  <Application>LibreOffice/6.0.3.2$Windows_X86_64 LibreOffice_project/8f48d515416608e3a835360314dac7e47fd0b821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2018-09-11T08:24:33Z</dcterms:created>
  <dc:creator/>
  <dc:description/>
  <dc:language>en-IN</dc:language>
  <cp:lastModifiedBy/>
  <dcterms:modified xsi:type="dcterms:W3CDTF">2018-09-11T08:27:21Z</dcterms:modified>
  <cp:revision>15</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7</vt:i4>
  </property>
</Properties>
</file>