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0" r:id="rId4"/>
    <p:sldId id="263" r:id="rId5"/>
    <p:sldId id="264" r:id="rId6"/>
    <p:sldId id="265" r:id="rId7"/>
    <p:sldId id="266" r:id="rId8"/>
    <p:sldId id="271" r:id="rId9"/>
    <p:sldId id="272" r:id="rId10"/>
    <p:sldId id="276" r:id="rId11"/>
    <p:sldId id="275" r:id="rId12"/>
    <p:sldId id="273" r:id="rId13"/>
    <p:sldId id="274" r:id="rId14"/>
    <p:sldId id="269" r:id="rId15"/>
    <p:sldId id="26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66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43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270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3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0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52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216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9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026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747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516D7-1BE4-42FF-915C-DF82BCB40BA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731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5516D7-1BE4-42FF-915C-DF82BCB40BA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F4498D-634D-45F6-B65F-DB7A81CF5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6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8204" y="305745"/>
            <a:ext cx="9527177" cy="1187635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2025 International Conference on Smart &amp; Sustainable Technology (INCSST)</a:t>
            </a:r>
            <a:br>
              <a:rPr lang="en-US" sz="28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Hosted By : K. L. E. College of Engineering &amp; Technology , Chikkodi , Karnataka , India</a:t>
            </a:r>
            <a:br>
              <a:rPr lang="en-US" sz="2000" b="1" dirty="0">
                <a:solidFill>
                  <a:srgbClr val="00B05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sz="2000" b="1" dirty="0">
              <a:solidFill>
                <a:srgbClr val="00B05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412" y="2001714"/>
            <a:ext cx="9144000" cy="3677726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Real-Time Mobile Phone Usage Detection and Automated Ticketing Using YOLO Deep Learning Algorithm</a:t>
            </a:r>
            <a:br>
              <a:rPr lang="en-GB" dirty="0"/>
            </a:br>
            <a:endParaRPr lang="en-GB" dirty="0"/>
          </a:p>
          <a:p>
            <a:r>
              <a:rPr lang="en-GB" b="1" spc="-1" dirty="0">
                <a:solidFill>
                  <a:schemeClr val="tx1">
                    <a:lumMod val="65000"/>
                    <a:lumOff val="35000"/>
                  </a:schemeClr>
                </a:solidFill>
                <a:latin typeface="Arial"/>
              </a:rPr>
              <a:t>Paper</a:t>
            </a:r>
            <a:r>
              <a:rPr lang="en-GB" b="1" spc="-1" dirty="0">
                <a:solidFill>
                  <a:srgbClr val="4C4C4C"/>
                </a:solidFill>
                <a:latin typeface="Arial"/>
              </a:rPr>
              <a:t> ID: 465</a:t>
            </a:r>
          </a:p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M.VAMSI KRISHNA  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kern="0" spc="-36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Inter Bold" pitchFamily="34" charset="-122"/>
                <a:cs typeface="Arial" panose="020B0604020202020204" pitchFamily="34" charset="0"/>
              </a:rPr>
              <a:t>21691A04Q9 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P.VENU KUMAR        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kern="0" spc="-36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Inter Bold" pitchFamily="34" charset="-122"/>
                <a:cs typeface="Arial" panose="020B0604020202020204" pitchFamily="34" charset="0"/>
              </a:rPr>
              <a:t>21691A04R9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</a:t>
            </a:r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M.VISHNUVARDHAN    </a:t>
            </a: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b="1" kern="0" spc="-36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Inter Bold" pitchFamily="34" charset="-122"/>
                <a:cs typeface="Arial" panose="020B0604020202020204" pitchFamily="34" charset="0"/>
              </a:rPr>
              <a:t>21691A04T0 </a:t>
            </a:r>
            <a:endParaRPr lang="en-GB" b="1" spc="-1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b="1" spc="-1" dirty="0">
                <a:solidFill>
                  <a:srgbClr val="4C4C4C"/>
                </a:solidFill>
                <a:latin typeface="Arial"/>
              </a:rPr>
              <a:t>Affiliation</a:t>
            </a:r>
          </a:p>
          <a:p>
            <a:r>
              <a:rPr lang="en-US" b="1" spc="-1" dirty="0">
                <a:solidFill>
                  <a:srgbClr val="4C4C4C"/>
                </a:solidFill>
                <a:latin typeface="Arial"/>
              </a:rPr>
              <a:t>Department of ECE,  </a:t>
            </a:r>
          </a:p>
          <a:p>
            <a:r>
              <a:rPr lang="en-US" b="1" spc="-1" dirty="0">
                <a:solidFill>
                  <a:srgbClr val="4C4C4C"/>
                </a:solidFill>
                <a:latin typeface="Arial"/>
              </a:rPr>
              <a:t>                 </a:t>
            </a:r>
            <a:r>
              <a:rPr lang="en-US" b="1" spc="-1" dirty="0" err="1">
                <a:solidFill>
                  <a:srgbClr val="4C4C4C"/>
                </a:solidFill>
                <a:latin typeface="Arial"/>
              </a:rPr>
              <a:t>Madanapalle</a:t>
            </a:r>
            <a:r>
              <a:rPr lang="en-US" b="1" spc="-1" dirty="0">
                <a:solidFill>
                  <a:srgbClr val="4C4C4C"/>
                </a:solidFill>
                <a:latin typeface="Arial"/>
              </a:rPr>
              <a:t> Institute of Technology &amp; Science (MITS),  </a:t>
            </a:r>
          </a:p>
          <a:p>
            <a:r>
              <a:rPr lang="en-US" b="1" spc="-1" dirty="0">
                <a:solidFill>
                  <a:srgbClr val="4C4C4C"/>
                </a:solidFill>
                <a:latin typeface="Arial"/>
              </a:rPr>
              <a:t>                 </a:t>
            </a:r>
            <a:r>
              <a:rPr lang="en-US" b="1" spc="-1" dirty="0" err="1">
                <a:solidFill>
                  <a:srgbClr val="4C4C4C"/>
                </a:solidFill>
                <a:latin typeface="Arial"/>
              </a:rPr>
              <a:t>Madanapalle</a:t>
            </a:r>
            <a:r>
              <a:rPr lang="en-US" b="1" spc="-1" dirty="0">
                <a:solidFill>
                  <a:srgbClr val="4C4C4C"/>
                </a:solidFill>
                <a:latin typeface="Arial"/>
              </a:rPr>
              <a:t>, Andhra Pradesh, India</a:t>
            </a:r>
            <a:endParaRPr lang="en-GB" b="1" spc="-1" dirty="0">
              <a:solidFill>
                <a:srgbClr val="4C4C4C"/>
              </a:solidFill>
              <a:latin typeface="Arial"/>
            </a:endParaRPr>
          </a:p>
          <a:p>
            <a:endParaRPr lang="en-GB" b="1" spc="-1" dirty="0">
              <a:solidFill>
                <a:srgbClr val="4C4C4C"/>
              </a:solidFill>
              <a:latin typeface="Arial"/>
            </a:endParaRP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CBF869-C930-28C2-8CED-FE857571C7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7009" y="5434220"/>
            <a:ext cx="2531165" cy="14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9440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8D51A9-62FB-4FD0-7136-8E0987FB9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1237" y="1331847"/>
            <a:ext cx="3035409" cy="227655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156EC52-6383-F6B6-0437-D8CEDA590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806" y="1319041"/>
            <a:ext cx="2950233" cy="22126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514B53D-7C8B-F51B-A010-3858EA8AD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2924" y="4168713"/>
            <a:ext cx="3863073" cy="19315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3C8BF0-F1E3-FB48-25AB-FAC4DBEB4A05}"/>
              </a:ext>
            </a:extLst>
          </p:cNvPr>
          <p:cNvSpPr txBox="1"/>
          <p:nvPr/>
        </p:nvSpPr>
        <p:spPr>
          <a:xfrm>
            <a:off x="845896" y="3748382"/>
            <a:ext cx="10256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Normalized confusion matrices for multi-class classification of riders, mobile phone users, and license plates.</a:t>
            </a:r>
          </a:p>
          <a:p>
            <a:pPr algn="ctr"/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981835-62A6-ACA5-C7C9-2F6D00FD5C2C}"/>
              </a:ext>
            </a:extLst>
          </p:cNvPr>
          <p:cNvSpPr txBox="1"/>
          <p:nvPr/>
        </p:nvSpPr>
        <p:spPr>
          <a:xfrm>
            <a:off x="1569816" y="6163918"/>
            <a:ext cx="9532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Training and validation loss and metric trends for the YOLOv8 model over 100 epochs.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9A2FF1-F6B1-125F-15A7-40A135AD759D}"/>
              </a:ext>
            </a:extLst>
          </p:cNvPr>
          <p:cNvSpPr txBox="1"/>
          <p:nvPr/>
        </p:nvSpPr>
        <p:spPr>
          <a:xfrm>
            <a:off x="3159630" y="479611"/>
            <a:ext cx="6096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Graphs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767D2A-98F7-0AE1-A5B3-5F5BDB7EA9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025" y="5570731"/>
            <a:ext cx="2227959" cy="1253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785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8C50C-2077-D870-0E3C-86D804A3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Plate Recognition Using Tesseract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OCR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DB887E9-DB7E-E112-16EA-5B430C03D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74683" y="1513839"/>
            <a:ext cx="4978717" cy="4558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6FE674B-2B22-5E58-4491-ED4AAF1799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412" y="5434220"/>
            <a:ext cx="2531165" cy="14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062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D3F0E9C-264A-B910-D1AF-333C930DE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117" y="1502537"/>
            <a:ext cx="3507795" cy="2089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79BBC4-548D-96B8-F203-1D5954D45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4011" y="1437096"/>
            <a:ext cx="3345490" cy="19930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A4E9B93-ADDD-E3DF-E569-2D82F6833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009" y="4114494"/>
            <a:ext cx="3622391" cy="227075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6216AB2-0F8E-60A6-9CCC-6F3A50B7C0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7288" y="4238645"/>
            <a:ext cx="3328067" cy="20003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8CA7B2-5878-656E-0DD0-AFDD22317751}"/>
              </a:ext>
            </a:extLst>
          </p:cNvPr>
          <p:cNvSpPr txBox="1"/>
          <p:nvPr/>
        </p:nvSpPr>
        <p:spPr>
          <a:xfrm>
            <a:off x="1407973" y="3597006"/>
            <a:ext cx="995488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F1 score and precision vs. confidence curves for YOLOv8 multi-class detection performance.</a:t>
            </a:r>
            <a:endParaRPr lang="en-IN" sz="2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48B3EA-FD85-3FD9-0889-88B7F48AAB7C}"/>
              </a:ext>
            </a:extLst>
          </p:cNvPr>
          <p:cNvSpPr txBox="1"/>
          <p:nvPr/>
        </p:nvSpPr>
        <p:spPr>
          <a:xfrm>
            <a:off x="1518079" y="6211669"/>
            <a:ext cx="84713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dirty="0">
                <a:solidFill>
                  <a:srgbClr val="181717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Recall-confidence and precision-recall curves depicting model detection quality.</a:t>
            </a:r>
          </a:p>
          <a:p>
            <a:endParaRPr lang="en-IN" sz="2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F73296-7671-66B5-B796-35748A78E10B}"/>
              </a:ext>
            </a:extLst>
          </p:cNvPr>
          <p:cNvSpPr txBox="1"/>
          <p:nvPr/>
        </p:nvSpPr>
        <p:spPr>
          <a:xfrm>
            <a:off x="2062536" y="618023"/>
            <a:ext cx="827281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Outputs Graphs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54ED39-7BAE-F120-F99B-DEA75C50BAA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234" y="5652800"/>
            <a:ext cx="1987088" cy="111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537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964A2-25E2-C5E4-DEB5-C17EB146C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Ticketing Email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C44445-1197-FF5E-2980-BD340B3658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00760" y="1197561"/>
            <a:ext cx="9271000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Email Components: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Subject: "Traffic Violation Alert"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Body: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Rider detected using mobile phone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Number Plate: 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AP02BG7653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Date &amp; Time: </a:t>
            </a:r>
            <a:r>
              <a:rPr lang="en-US" alt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-05-2025 | 12:35 PM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Attachment: Violation image (JPG/PNG)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SMTP Email Code: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kumimoji="0" lang="en-US" altLang="en-US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smtplib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to send email securely.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1748E0-0976-F215-1570-7FE8AF383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120" y="4207557"/>
            <a:ext cx="5669280" cy="24677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CD4296-5D01-543E-728D-C07C994AC098}"/>
              </a:ext>
            </a:extLst>
          </p:cNvPr>
          <p:cNvSpPr txBox="1"/>
          <p:nvPr/>
        </p:nvSpPr>
        <p:spPr>
          <a:xfrm>
            <a:off x="838200" y="3892947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Email: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5F3C92-1D7F-7DF4-8093-E01E57057C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412" y="5434220"/>
            <a:ext cx="2531165" cy="14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840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7724B-D4BC-AA68-8702-3D2B399CC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16CB8-80A9-30EA-FABD-A0E6195CF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implemented real-time detection system.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Automatically captures, identifies, and reports mobile usage by two-wheeler riders.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solution for smart traffic enforcement.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RTO database for direct challan issuance.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Helmet detection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dashboard for traffic departments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Multilingual OCR support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C949F8-90EC-347A-C11B-2E1327A349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412" y="5434220"/>
            <a:ext cx="2531165" cy="14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757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5E74A-2CDF-7B21-FC89-A4EF6516D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580" y="0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79A49-5959-97EB-0B49-CADC10764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760" y="900781"/>
            <a:ext cx="11445240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Redmon, J.,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Divvala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S.,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Girshick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R., &amp; Farhadi, A. (2016). *You Only Look Once: Unified, Real-Time Object Detection*. In Proceedings of the IEEE Conference on Computer Vision and Pattern Recognition (CVPR), 779-788.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Zhang, Y., &amp; Xie, L. (2019). *Real-time Object Detection for Mobile Applications Using YOLO*. International Journal of Computer Science and Information Security, 17(4), 23-29.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Kumar, A., &amp; Singh, V. (2021). *Mobile Phone Detection for Traffic Safety Using Machine Learning*. Journal of Traffic Safety and Technology, 34(2), 123-132.</a:t>
            </a:r>
          </a:p>
          <a:p>
            <a:pPr marL="0" indent="0" algn="just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N" sz="2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831D54-9AC6-D0D0-8B4F-A8CB7CBD01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412" y="5434220"/>
            <a:ext cx="2531165" cy="14237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DE320E-7381-F3AB-1915-8AD663A69626}"/>
              </a:ext>
            </a:extLst>
          </p:cNvPr>
          <p:cNvSpPr txBox="1"/>
          <p:nvPr/>
        </p:nvSpPr>
        <p:spPr>
          <a:xfrm>
            <a:off x="379422" y="3925894"/>
            <a:ext cx="834801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Acknowledgements: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C. Kumar (Guide)</a:t>
            </a: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 Department, MITS</a:t>
            </a: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M.VAMSI KRISHNA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1" kern="0" spc="-36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21691A04Q9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P.VENU KUMAR         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en-US" sz="2200" b="1" kern="0" spc="-36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21691A04R9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M.VISHNUVARDHAN     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b="1" kern="0" spc="-36" dirty="0">
                <a:solidFill>
                  <a:srgbClr val="272525"/>
                </a:solidFill>
                <a:latin typeface="Times New Roman" panose="02020603050405020304" pitchFamily="18" charset="0"/>
                <a:ea typeface="Inter Bold" pitchFamily="34" charset="-122"/>
                <a:cs typeface="Times New Roman" panose="02020603050405020304" pitchFamily="18" charset="0"/>
              </a:rPr>
              <a:t>21691A04T0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Open-source communities 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Ultralytics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OpenCV,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Roboflow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etc.)</a:t>
            </a:r>
          </a:p>
        </p:txBody>
      </p:sp>
    </p:spTree>
    <p:extLst>
      <p:ext uri="{BB962C8B-B14F-4D97-AF65-F5344CB8AC3E}">
        <p14:creationId xmlns:p14="http://schemas.microsoft.com/office/powerpoint/2010/main" val="2100606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20058-E303-1936-65A7-A307A9111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62F8F-74F4-79E4-F5F2-014EB4338F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2386" y="1386785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detects mobile phone usage by two-wheeler riders in real-time.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uses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deep learning model and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processing.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webcam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captures live video of the riders.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analyzes the video to check if a rider is using a mobile phone.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 violation is found, the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plate is read using Tesseract OCR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screen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displays the detected information.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helps improve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road safety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detecting and reporting violations automatically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FB1621-57D9-B94F-40C2-AD77F33AB6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412" y="5434220"/>
            <a:ext cx="2531165" cy="14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34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418A2-827A-13A5-38A0-967063CF5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 &amp; Objectives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1189-A9C9-BA26-B609-ED7875796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traffic monitoring systems fail to automatically detect and penalize two-wheeler riders using mobile phones.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 mobile phone usage by two-wheeler riders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extract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vehicle number plate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automated email with ticket and evidence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violator.</a:t>
            </a:r>
          </a:p>
          <a:p>
            <a:pPr marL="0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AE668-948C-C0BE-2BC3-F4328B4F088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412" y="5434220"/>
            <a:ext cx="2531165" cy="14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88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9724E-2666-9DFC-4FAC-8F7DDBB64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397" y="2096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E2DE4-AE59-A339-73FB-F3D8720C2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782" y="4247684"/>
            <a:ext cx="10515600" cy="247623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Modules: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Captures real-time images of two-wheeler riders.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Detects mobile usage, rider, number plate, and vehicle.</a:t>
            </a:r>
          </a:p>
          <a:p>
            <a:r>
              <a:rPr lang="en-IN" b="1">
                <a:latin typeface="Times New Roman" panose="02020603050405020304" pitchFamily="18" charset="0"/>
                <a:cs typeface="Times New Roman" panose="02020603050405020304" pitchFamily="18" charset="0"/>
              </a:rPr>
              <a:t>OCR (Tesseract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Extracts text from number plates.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System: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Sends violation details to registered email.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Display: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Shows system status and alerts.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01EC6D-79C8-08F2-F780-FFF13C4A88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412" y="5434220"/>
            <a:ext cx="2531165" cy="142378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4FEDCB2-00C7-8DD3-5FEF-39D06500C82F}"/>
              </a:ext>
            </a:extLst>
          </p:cNvPr>
          <p:cNvSpPr/>
          <p:nvPr/>
        </p:nvSpPr>
        <p:spPr>
          <a:xfrm>
            <a:off x="4235570" y="1466491"/>
            <a:ext cx="2260121" cy="327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9F8185-DDEC-F0D6-2720-B68536842884}"/>
              </a:ext>
            </a:extLst>
          </p:cNvPr>
          <p:cNvSpPr/>
          <p:nvPr/>
        </p:nvSpPr>
        <p:spPr>
          <a:xfrm>
            <a:off x="4235569" y="2099094"/>
            <a:ext cx="2260121" cy="327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</a:t>
            </a:r>
            <a:r>
              <a:rPr lang="en-IN" dirty="0"/>
              <a:t>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20264-F617-535B-5740-FEF09599A776}"/>
              </a:ext>
            </a:extLst>
          </p:cNvPr>
          <p:cNvSpPr/>
          <p:nvPr/>
        </p:nvSpPr>
        <p:spPr>
          <a:xfrm>
            <a:off x="4235568" y="2689764"/>
            <a:ext cx="2260121" cy="327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OCR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3F027B-3341-B676-8CF5-C7BF4046C6B1}"/>
              </a:ext>
            </a:extLst>
          </p:cNvPr>
          <p:cNvSpPr/>
          <p:nvPr/>
        </p:nvSpPr>
        <p:spPr>
          <a:xfrm>
            <a:off x="4235567" y="3280434"/>
            <a:ext cx="2260121" cy="327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 Module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9F133E-5FE3-16D5-1A2C-8ACCCF63861C}"/>
              </a:ext>
            </a:extLst>
          </p:cNvPr>
          <p:cNvSpPr/>
          <p:nvPr/>
        </p:nvSpPr>
        <p:spPr>
          <a:xfrm>
            <a:off x="4235566" y="3792447"/>
            <a:ext cx="2260121" cy="3278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LCD Display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49FC389-DCCC-0AE7-6C46-DCD8946FBD34}"/>
              </a:ext>
            </a:extLst>
          </p:cNvPr>
          <p:cNvCxnSpPr>
            <a:stCxn id="7" idx="2"/>
            <a:endCxn id="8" idx="0"/>
          </p:cNvCxnSpPr>
          <p:nvPr/>
        </p:nvCxnSpPr>
        <p:spPr>
          <a:xfrm flipH="1">
            <a:off x="5365630" y="1794294"/>
            <a:ext cx="1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788DFB-1CA5-F3F9-C05F-EEA430C98700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5365629" y="2426897"/>
            <a:ext cx="1" cy="26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50902FC-CF10-49EA-6B96-DD7413D76B28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5365628" y="3017567"/>
            <a:ext cx="1" cy="2628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A48CDF6-C3B8-8E0D-1C0B-D2C09C6DBD4C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 flipH="1">
            <a:off x="5365627" y="3608237"/>
            <a:ext cx="1" cy="1842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609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E9E0B-AD31-E2FB-65F2-7918C9384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 Model Explanation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4687F-A4C9-0A0B-39D0-4C3397943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 (You Only Look Once)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state-of-the-art, real-time object detection algorithm.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 Features: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and accurate detection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Single forward pass: real-time capable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edge devices like Raspberry Pi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Classes Trained: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Rider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phone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Plate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Two-wheeler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BCFB51-3D3F-F3F5-EB98-962E8ECF8D4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412" y="5434220"/>
            <a:ext cx="2531165" cy="14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365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35482-E9F1-1BB4-C62A-86E37D6EC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Model Training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14453-275D-FE68-33EC-A33EF6D56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Preparation: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1100+ real-world images collected manually</a:t>
            </a:r>
          </a:p>
          <a:p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Roboflow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Details: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on window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powershell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YOLOv8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size: 640x640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Epochs: 100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Precision: 91.3%, Recall: 88.5%,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90%</a:t>
            </a:r>
          </a:p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Precision-recall curve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loss graphs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DF7CC-E503-C1A5-E936-C0392C1AFB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412" y="5434220"/>
            <a:ext cx="2531165" cy="14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167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E1C2B-E20D-CD63-C78C-3F512C7E6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&amp; Software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DA0A62-D399-E1F5-69FD-1255ACAF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Raspberry Pi 4B</a:t>
            </a:r>
          </a:p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USB Camera (1080p)</a:t>
            </a:r>
          </a:p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Display (16x2 or TFT)</a:t>
            </a:r>
          </a:p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12V Adapter, Power Supply</a:t>
            </a:r>
          </a:p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GPIO for alerts</a:t>
            </a:r>
          </a:p>
          <a:p>
            <a:pPr marL="0" indent="0">
              <a:buNone/>
            </a:pPr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3.10</a:t>
            </a:r>
          </a:p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 (</a:t>
            </a:r>
            <a:r>
              <a:rPr lang="en-I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Ultralytics</a:t>
            </a: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</a:p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Tesseract</a:t>
            </a:r>
          </a:p>
          <a:p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SMTP for emails</a:t>
            </a:r>
          </a:p>
          <a:p>
            <a:r>
              <a:rPr lang="en-I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Roboflow</a:t>
            </a:r>
            <a: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en-IN" sz="3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labeling</a:t>
            </a:r>
            <a:endParaRPr lang="en-IN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D54487-4F1B-D5FE-2F61-6118D0298C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412" y="5434220"/>
            <a:ext cx="2531165" cy="14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90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83FD-E415-2A6F-5CBA-5C3BFAB0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Workflow / Algorithm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4F6312-6418-6CFC-066E-3452FBB9EA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8147" y="1654559"/>
            <a:ext cx="7788215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Capture frame using USB camera.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 YOLOv8 detection on frame.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OCR on cropped number plate.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Store detection image + text result.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 automated ticket via email.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alert on LCD display.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677098-728C-0C65-561A-B77119590168}"/>
              </a:ext>
            </a:extLst>
          </p:cNvPr>
          <p:cNvSpPr/>
          <p:nvPr/>
        </p:nvSpPr>
        <p:spPr>
          <a:xfrm>
            <a:off x="3062377" y="2777706"/>
            <a:ext cx="1958197" cy="405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Mobile</a:t>
            </a:r>
            <a:endParaRPr lang="en-IN" sz="2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19F54DD-C713-328E-F152-E4F1E9AE8946}"/>
              </a:ext>
            </a:extLst>
          </p:cNvPr>
          <p:cNvSpPr/>
          <p:nvPr/>
        </p:nvSpPr>
        <p:spPr>
          <a:xfrm>
            <a:off x="3062376" y="3472133"/>
            <a:ext cx="1958197" cy="405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rider</a:t>
            </a:r>
            <a:endParaRPr lang="en-IN" sz="22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307C4D-B4CA-35D8-4C78-0D245B5129BD}"/>
              </a:ext>
            </a:extLst>
          </p:cNvPr>
          <p:cNvSpPr/>
          <p:nvPr/>
        </p:nvSpPr>
        <p:spPr>
          <a:xfrm>
            <a:off x="3062375" y="4117314"/>
            <a:ext cx="1958197" cy="40544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two-wheeler</a:t>
            </a:r>
            <a:endParaRPr lang="en-IN" sz="220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DE03E24-DD9B-D1AC-9FF2-BE824D7E925F}"/>
              </a:ext>
            </a:extLst>
          </p:cNvPr>
          <p:cNvSpPr/>
          <p:nvPr/>
        </p:nvSpPr>
        <p:spPr>
          <a:xfrm>
            <a:off x="3001989" y="4738053"/>
            <a:ext cx="2078968" cy="62685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crop number plate region</a:t>
            </a:r>
            <a:endParaRPr lang="en-IN" sz="22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CF5554-4217-3C13-73BF-6122D5D10CEB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4041475" y="3183147"/>
            <a:ext cx="1" cy="288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1BD3C7A-4A96-EC14-ED69-034EA61C87B2}"/>
              </a:ext>
            </a:extLst>
          </p:cNvPr>
          <p:cNvCxnSpPr>
            <a:stCxn id="6" idx="2"/>
            <a:endCxn id="7" idx="0"/>
          </p:cNvCxnSpPr>
          <p:nvPr/>
        </p:nvCxnSpPr>
        <p:spPr>
          <a:xfrm flipH="1">
            <a:off x="4041474" y="3877574"/>
            <a:ext cx="1" cy="2397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1E7414-713D-66EC-79A3-ECD051C86A77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4041473" y="4522755"/>
            <a:ext cx="1" cy="215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FDC4B4F9-8922-6AC0-7C97-1F2058F21D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412" y="5442846"/>
            <a:ext cx="2531165" cy="14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55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5FFE1-9890-1150-84F9-D2A14F1D7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-7381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 Results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A6A6D84-70F2-D3E2-A9AC-4FA6214BD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16988" y="1257717"/>
            <a:ext cx="2843472" cy="21712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10ED6076-EDEC-6121-81CF-1725F8CA7D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44006" y="1272915"/>
            <a:ext cx="2649600" cy="2250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60B9F0-6B9A-E6A8-B469-0B0F9244C7CF}"/>
              </a:ext>
            </a:extLst>
          </p:cNvPr>
          <p:cNvSpPr txBox="1"/>
          <p:nvPr/>
        </p:nvSpPr>
        <p:spPr>
          <a:xfrm>
            <a:off x="2216988" y="3523608"/>
            <a:ext cx="7418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Object Tracking Output Using </a:t>
            </a:r>
            <a:r>
              <a:rPr lang="en-IN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DeepSORT</a:t>
            </a:r>
            <a:r>
              <a:rPr lang="en-IN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Consistent Rider Identification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C32E9A-A42A-5040-214E-3FFB74C8CA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412" y="5434220"/>
            <a:ext cx="2531165" cy="14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97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862</Words>
  <Application>Microsoft Office PowerPoint</Application>
  <PresentationFormat>Widescreen</PresentationFormat>
  <Paragraphs>141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 2025 International Conference on Smart &amp; Sustainable Technology (INCSST) Hosted By : K. L. E. College of Engineering &amp; Technology , Chikkodi , Karnataka , India </vt:lpstr>
      <vt:lpstr>Introduction</vt:lpstr>
      <vt:lpstr>Problem Statement &amp; Objectives</vt:lpstr>
      <vt:lpstr>Proposed System Overview</vt:lpstr>
      <vt:lpstr>YOLOv8 Model Explanation</vt:lpstr>
      <vt:lpstr>Dataset &amp; Model Training</vt:lpstr>
      <vt:lpstr>Hardware &amp; Software Used</vt:lpstr>
      <vt:lpstr>System Workflow / Algorithm</vt:lpstr>
      <vt:lpstr>Detection Results</vt:lpstr>
      <vt:lpstr>PowerPoint Presentation</vt:lpstr>
      <vt:lpstr>Number Plate Recognition Using Tesseract  OCR </vt:lpstr>
      <vt:lpstr>PowerPoint Presentation</vt:lpstr>
      <vt:lpstr>Automated Ticketing Email</vt:lpstr>
      <vt:lpstr>Conclusion&amp;Future Scope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VISHNU MANJULA</cp:lastModifiedBy>
  <cp:revision>22</cp:revision>
  <dcterms:created xsi:type="dcterms:W3CDTF">2021-06-10T05:32:34Z</dcterms:created>
  <dcterms:modified xsi:type="dcterms:W3CDTF">2025-06-27T12:26:23Z</dcterms:modified>
</cp:coreProperties>
</file>