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59" r:id="rId5"/>
    <p:sldId id="262" r:id="rId6"/>
    <p:sldId id="261" r:id="rId7"/>
    <p:sldId id="277" r:id="rId8"/>
    <p:sldId id="278" r:id="rId9"/>
    <p:sldId id="299" r:id="rId10"/>
    <p:sldId id="295" r:id="rId11"/>
    <p:sldId id="285" r:id="rId12"/>
    <p:sldId id="297" r:id="rId13"/>
    <p:sldId id="300" r:id="rId14"/>
    <p:sldId id="301" r:id="rId15"/>
    <p:sldId id="293" r:id="rId16"/>
    <p:sldId id="298" r:id="rId17"/>
    <p:sldId id="291" r:id="rId18"/>
    <p:sldId id="286" r:id="rId19"/>
    <p:sldId id="287" r:id="rId20"/>
    <p:sldId id="288"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5" autoAdjust="0"/>
    <p:restoredTop sz="95388" autoAdjust="0"/>
  </p:normalViewPr>
  <p:slideViewPr>
    <p:cSldViewPr snapToGrid="0">
      <p:cViewPr varScale="1">
        <p:scale>
          <a:sx n="86" d="100"/>
          <a:sy n="86" d="100"/>
        </p:scale>
        <p:origin x="48" y="53"/>
      </p:cViewPr>
      <p:guideLst>
        <p:guide orient="horz" pos="2160"/>
        <p:guide pos="3840"/>
      </p:guideLst>
    </p:cSldViewPr>
  </p:slideViewPr>
  <p:outlineViewPr>
    <p:cViewPr>
      <p:scale>
        <a:sx n="33" d="100"/>
        <a:sy n="33" d="100"/>
      </p:scale>
      <p:origin x="248" y="2778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68E60557-CF12-23EE-C41D-E01F0BD66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F7D34100-EEB7-12F9-3579-4312A70D56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ITS">
            <a:extLst>
              <a:ext uri="{FF2B5EF4-FFF2-40B4-BE49-F238E27FC236}">
                <a16:creationId xmlns:a16="http://schemas.microsoft.com/office/drawing/2014/main" id="{AE7C249B-A23B-2CAD-04E7-FCE29093AE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33" t="10766" b="8924"/>
          <a:stretch/>
        </p:blipFill>
        <p:spPr bwMode="auto">
          <a:xfrm>
            <a:off x="2967329" y="0"/>
            <a:ext cx="6432912" cy="1207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D400FA-69E9-2A8B-9667-8DF34F05BC97}"/>
              </a:ext>
            </a:extLst>
          </p:cNvPr>
          <p:cNvSpPr txBox="1"/>
          <p:nvPr/>
        </p:nvSpPr>
        <p:spPr>
          <a:xfrm>
            <a:off x="256713" y="1978741"/>
            <a:ext cx="11347090" cy="1738938"/>
          </a:xfrm>
          <a:prstGeom prst="rect">
            <a:avLst/>
          </a:prstGeom>
          <a:noFill/>
        </p:spPr>
        <p:txBody>
          <a:bodyPr wrap="square" rtlCol="0">
            <a:spAutoFit/>
          </a:bodyPr>
          <a:lstStyle/>
          <a:p>
            <a:pPr algn="ctr"/>
            <a:r>
              <a:rPr lang="en-US" sz="2400" b="1" dirty="0">
                <a:solidFill>
                  <a:srgbClr val="7030A0"/>
                </a:solidFill>
              </a:rPr>
              <a:t>Real-Time Mobile Phone Usage Detection and Automated Ticketing Using YOLO Deep Learning Algorithm </a:t>
            </a:r>
          </a:p>
          <a:p>
            <a:pPr algn="ctr"/>
            <a:endParaRPr lang="en-US" sz="1100" b="1" dirty="0">
              <a:solidFill>
                <a:srgbClr val="002060"/>
              </a:solidFill>
            </a:endParaRPr>
          </a:p>
          <a:p>
            <a:pPr algn="ctr"/>
            <a:r>
              <a:rPr lang="en-IN" sz="2400" b="1" dirty="0">
                <a:cs typeface="Times New Roman" panose="02020603050405020304" pitchFamily="18" charset="0"/>
              </a:rPr>
              <a:t>Department of</a:t>
            </a:r>
            <a:endParaRPr lang="en-US" sz="2400" b="1" dirty="0">
              <a:solidFill>
                <a:srgbClr val="002060"/>
              </a:solidFill>
            </a:endParaRPr>
          </a:p>
          <a:p>
            <a:pPr algn="ctr"/>
            <a:r>
              <a:rPr lang="en-US" sz="2400" b="1" dirty="0"/>
              <a:t>ELECTRONICS AND COMMUNICATION ENGINEERING</a:t>
            </a:r>
          </a:p>
        </p:txBody>
      </p:sp>
      <p:sp>
        <p:nvSpPr>
          <p:cNvPr id="7" name="TextBox 6">
            <a:extLst>
              <a:ext uri="{FF2B5EF4-FFF2-40B4-BE49-F238E27FC236}">
                <a16:creationId xmlns:a16="http://schemas.microsoft.com/office/drawing/2014/main" id="{954C473C-141E-1BB4-F622-76DC25FEAC1D}"/>
              </a:ext>
            </a:extLst>
          </p:cNvPr>
          <p:cNvSpPr txBox="1"/>
          <p:nvPr/>
        </p:nvSpPr>
        <p:spPr>
          <a:xfrm>
            <a:off x="836773" y="3869155"/>
            <a:ext cx="4722245" cy="1200329"/>
          </a:xfrm>
          <a:prstGeom prst="rect">
            <a:avLst/>
          </a:prstGeom>
          <a:noFill/>
        </p:spPr>
        <p:txBody>
          <a:bodyPr wrap="square" rtlCol="0">
            <a:spAutoFit/>
          </a:bodyPr>
          <a:lstStyle/>
          <a:p>
            <a:endParaRPr lang="en-US" b="1" dirty="0"/>
          </a:p>
          <a:p>
            <a:pPr algn="ctr"/>
            <a:r>
              <a:rPr lang="en-US" b="1" dirty="0"/>
              <a:t>Guided by</a:t>
            </a:r>
          </a:p>
          <a:p>
            <a:pPr algn="ctr"/>
            <a:endParaRPr lang="en-US" dirty="0"/>
          </a:p>
          <a:p>
            <a:pPr algn="ctr"/>
            <a:r>
              <a:rPr lang="en-IN" dirty="0" err="1">
                <a:cs typeface="Times New Roman" panose="02020603050405020304" pitchFamily="18" charset="0"/>
              </a:rPr>
              <a:t>Dr.C.KUMAR</a:t>
            </a:r>
            <a:r>
              <a:rPr lang="en-IN" dirty="0">
                <a:cs typeface="Times New Roman" panose="02020603050405020304" pitchFamily="18" charset="0"/>
              </a:rPr>
              <a:t>, </a:t>
            </a:r>
            <a:r>
              <a:rPr lang="en-IN" sz="1400" dirty="0" err="1">
                <a:cs typeface="Times New Roman" panose="02020603050405020304" pitchFamily="18" charset="0"/>
              </a:rPr>
              <a:t>Ph.D</a:t>
            </a:r>
            <a:endParaRPr lang="en-IN" sz="1400" dirty="0">
              <a:cs typeface="Times New Roman" panose="02020603050405020304" pitchFamily="18" charset="0"/>
            </a:endParaRPr>
          </a:p>
        </p:txBody>
      </p:sp>
      <p:sp>
        <p:nvSpPr>
          <p:cNvPr id="8" name="TextBox 7">
            <a:extLst>
              <a:ext uri="{FF2B5EF4-FFF2-40B4-BE49-F238E27FC236}">
                <a16:creationId xmlns:a16="http://schemas.microsoft.com/office/drawing/2014/main" id="{CF715111-4E90-13BB-7CC3-9133657E2D0D}"/>
              </a:ext>
            </a:extLst>
          </p:cNvPr>
          <p:cNvSpPr txBox="1"/>
          <p:nvPr/>
        </p:nvSpPr>
        <p:spPr>
          <a:xfrm>
            <a:off x="5319202" y="4361815"/>
            <a:ext cx="6036025" cy="2585323"/>
          </a:xfrm>
          <a:prstGeom prst="rect">
            <a:avLst/>
          </a:prstGeom>
          <a:noFill/>
        </p:spPr>
        <p:txBody>
          <a:bodyPr wrap="square" rtlCol="0">
            <a:spAutoFit/>
          </a:bodyPr>
          <a:lstStyle/>
          <a:p>
            <a:pPr algn="ctr"/>
            <a:r>
              <a:rPr lang="en-US" b="1" dirty="0"/>
              <a:t>Presented by</a:t>
            </a:r>
          </a:p>
          <a:p>
            <a:pPr algn="ctr"/>
            <a:endParaRPr lang="en-US" dirty="0"/>
          </a:p>
          <a:p>
            <a:pPr algn="ctr"/>
            <a:r>
              <a:rPr lang="en-US" dirty="0"/>
              <a:t>                </a:t>
            </a:r>
            <a:r>
              <a:rPr lang="en-US" b="1" dirty="0">
                <a:latin typeface="Aptos Narrow" panose="020B0004020202020204" pitchFamily="34" charset="0"/>
              </a:rPr>
              <a:t>M.VAMSI KRISHNA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21691A04Q9 </a:t>
            </a:r>
          </a:p>
          <a:p>
            <a:pPr algn="ctr"/>
            <a:endParaRPr lang="en-US" dirty="0"/>
          </a:p>
          <a:p>
            <a:r>
              <a:rPr lang="en-US" dirty="0"/>
              <a:t>                           </a:t>
            </a:r>
            <a:r>
              <a:rPr lang="en-US" b="1" dirty="0">
                <a:latin typeface="Aptos Narrow" panose="020B0004020202020204" pitchFamily="34" charset="0"/>
              </a:rPr>
              <a:t>P.VENU KUMAR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21691A04R9</a:t>
            </a:r>
          </a:p>
          <a:p>
            <a:endParaRPr lang="en-US" dirty="0"/>
          </a:p>
          <a:p>
            <a:r>
              <a:rPr lang="en-US" dirty="0"/>
              <a:t>                          </a:t>
            </a:r>
            <a:r>
              <a:rPr lang="en-US" dirty="0">
                <a:latin typeface="Aptos Narrow" panose="020B0004020202020204" pitchFamily="34" charset="0"/>
              </a:rPr>
              <a:t> </a:t>
            </a:r>
            <a:r>
              <a:rPr lang="en-US" b="1" dirty="0">
                <a:latin typeface="Aptos Narrow" panose="020B0004020202020204" pitchFamily="34" charset="0"/>
              </a:rPr>
              <a:t>M.VISHNUVARDHAN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21691A04T0 </a:t>
            </a:r>
            <a:endParaRPr lang="en-US" sz="1800" dirty="0"/>
          </a:p>
          <a:p>
            <a:endParaRPr lang="en-US" dirty="0"/>
          </a:p>
          <a:p>
            <a:endParaRPr lang="en-US" dirty="0"/>
          </a:p>
        </p:txBody>
      </p:sp>
      <p:sp>
        <p:nvSpPr>
          <p:cNvPr id="10" name="Title 9">
            <a:extLst>
              <a:ext uri="{FF2B5EF4-FFF2-40B4-BE49-F238E27FC236}">
                <a16:creationId xmlns:a16="http://schemas.microsoft.com/office/drawing/2014/main" id="{CE78DA82-8AC9-2197-D8D1-56E1ECFF8DD6}"/>
              </a:ext>
            </a:extLst>
          </p:cNvPr>
          <p:cNvSpPr>
            <a:spLocks noGrp="1"/>
          </p:cNvSpPr>
          <p:nvPr>
            <p:ph type="ctrTitle"/>
          </p:nvPr>
        </p:nvSpPr>
        <p:spPr>
          <a:xfrm flipV="1">
            <a:off x="15614246" y="9109275"/>
            <a:ext cx="856528" cy="752355"/>
          </a:xfrm>
        </p:spPr>
        <p:txBody>
          <a:bodyPr/>
          <a:lstStyle/>
          <a:p>
            <a:endParaRPr lang="en-IN" dirty="0"/>
          </a:p>
        </p:txBody>
      </p:sp>
      <p:cxnSp>
        <p:nvCxnSpPr>
          <p:cNvPr id="11" name="Straight Connector 10">
            <a:extLst>
              <a:ext uri="{FF2B5EF4-FFF2-40B4-BE49-F238E27FC236}">
                <a16:creationId xmlns:a16="http://schemas.microsoft.com/office/drawing/2014/main" id="{4840B28B-C328-AAD9-59B7-E0FDFF55D74E}"/>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55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Electronics and Communication Engineering  Learnengineeringin">
            <a:extLst>
              <a:ext uri="{FF2B5EF4-FFF2-40B4-BE49-F238E27FC236}">
                <a16:creationId xmlns:a16="http://schemas.microsoft.com/office/drawing/2014/main" id="{E939DC37-F34C-770E-CB80-0E5E5986B0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44" t="8735" r="20960" b="18374"/>
          <a:stretch/>
        </p:blipFill>
        <p:spPr bwMode="auto">
          <a:xfrm>
            <a:off x="10689305" y="125591"/>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B0500E4E-AE40-EB10-C060-6B357A73A146}"/>
              </a:ext>
            </a:extLst>
          </p:cNvPr>
          <p:cNvCxnSpPr/>
          <p:nvPr/>
        </p:nvCxnSpPr>
        <p:spPr>
          <a:xfrm>
            <a:off x="188843" y="1486930"/>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A1E608-237D-4DD2-C171-313A97D0D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8" y="137670"/>
            <a:ext cx="1202635" cy="1221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74234" y="512822"/>
            <a:ext cx="524786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Explanation</a:t>
            </a:r>
          </a:p>
        </p:txBody>
      </p:sp>
      <p:sp>
        <p:nvSpPr>
          <p:cNvPr id="7" name="Rectangle 1">
            <a:extLst>
              <a:ext uri="{FF2B5EF4-FFF2-40B4-BE49-F238E27FC236}">
                <a16:creationId xmlns:a16="http://schemas.microsoft.com/office/drawing/2014/main" id="{EBD298D6-109D-5959-5692-305F489690B6}"/>
              </a:ext>
            </a:extLst>
          </p:cNvPr>
          <p:cNvSpPr>
            <a:spLocks noChangeArrowheads="1"/>
          </p:cNvSpPr>
          <p:nvPr/>
        </p:nvSpPr>
        <p:spPr bwMode="auto">
          <a:xfrm>
            <a:off x="939801" y="1780516"/>
            <a:ext cx="803148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Post-Processing (Filtering &amp; Validation):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Removes false positives using confidence scores and object positions.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Validates that the mobile phone is in the rider’s hand, not elsewhere.</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Ticketing System: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Plate Recognition: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Tesseract OCR to read the vehicle’s number plate.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Violation Logging: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Saves data such as time, vehicle number, and location in a database.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 Generation: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sends a fine or warning to the vehicle owner.</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(Violation Report &amp; Alert):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logs the violation.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 are sent to authorities or directly to the violator.</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137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A1E608-237D-4DD2-C171-313A97D0D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37670"/>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E939DC37-F34C-770E-CB80-0E5E5986B0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125591"/>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B0500E4E-AE40-EB10-C060-6B357A73A146}"/>
              </a:ext>
            </a:extLst>
          </p:cNvPr>
          <p:cNvCxnSpPr/>
          <p:nvPr/>
        </p:nvCxnSpPr>
        <p:spPr>
          <a:xfrm>
            <a:off x="188843" y="1486930"/>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167466" y="550334"/>
            <a:ext cx="4347857" cy="646331"/>
          </a:xfrm>
          <a:prstGeom prst="rect">
            <a:avLst/>
          </a:prstGeom>
          <a:noFill/>
        </p:spPr>
        <p:txBody>
          <a:bodyPr wrap="none" rtlCol="0">
            <a:spAutoFit/>
          </a:bodyPr>
          <a:lstStyle/>
          <a:p>
            <a:r>
              <a:rPr lang="en-US" sz="3600" dirty="0"/>
              <a:t>System Architecture</a:t>
            </a:r>
          </a:p>
        </p:txBody>
      </p:sp>
      <p:sp>
        <p:nvSpPr>
          <p:cNvPr id="2" name="Rectangle: Rounded Corners 4">
            <a:extLst>
              <a:ext uri="{FF2B5EF4-FFF2-40B4-BE49-F238E27FC236}">
                <a16:creationId xmlns:a16="http://schemas.microsoft.com/office/drawing/2014/main" id="{D77EDED5-3C19-3DEA-D12E-7EFFDBD14D0E}"/>
              </a:ext>
            </a:extLst>
          </p:cNvPr>
          <p:cNvSpPr>
            <a:spLocks noChangeArrowheads="1"/>
          </p:cNvSpPr>
          <p:nvPr/>
        </p:nvSpPr>
        <p:spPr bwMode="auto">
          <a:xfrm>
            <a:off x="3280478" y="2522080"/>
            <a:ext cx="1158875" cy="390525"/>
          </a:xfrm>
          <a:prstGeom prst="roundRect">
            <a:avLst>
              <a:gd name="adj" fmla="val 16667"/>
            </a:avLst>
          </a:prstGeom>
          <a:gradFill rotWithShape="1">
            <a:gsLst>
              <a:gs pos="0">
                <a:srgbClr val="4F81BD"/>
              </a:gs>
              <a:gs pos="100000">
                <a:srgbClr val="A7BFDE"/>
              </a:gs>
            </a:gsLst>
            <a:lin ang="16200000"/>
          </a:gradFill>
          <a:ln w="9525">
            <a:solidFill>
              <a:srgbClr val="4579B8"/>
            </a:solidFill>
            <a:round/>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lvl1pPr indent="1079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0795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YOLOV8</a:t>
            </a:r>
            <a:endParaRPr kumimoji="0" lang="en-US" altLang="en-US" sz="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10795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Detection</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AutoShape 7">
            <a:extLst>
              <a:ext uri="{FF2B5EF4-FFF2-40B4-BE49-F238E27FC236}">
                <a16:creationId xmlns:a16="http://schemas.microsoft.com/office/drawing/2014/main" id="{81361DEE-7742-3B2D-7633-4EF52FA98F24}"/>
              </a:ext>
            </a:extLst>
          </p:cNvPr>
          <p:cNvSpPr>
            <a:spLocks noChangeArrowheads="1"/>
          </p:cNvSpPr>
          <p:nvPr/>
        </p:nvSpPr>
        <p:spPr bwMode="auto">
          <a:xfrm>
            <a:off x="3247141" y="3243096"/>
            <a:ext cx="1206500" cy="401638"/>
          </a:xfrm>
          <a:prstGeom prst="roundRect">
            <a:avLst>
              <a:gd name="adj" fmla="val 16667"/>
            </a:avLst>
          </a:prstGeom>
          <a:gradFill rotWithShape="1">
            <a:gsLst>
              <a:gs pos="0">
                <a:srgbClr val="4F81BD"/>
              </a:gs>
              <a:gs pos="100000">
                <a:srgbClr val="A7BFDE"/>
              </a:gs>
            </a:gsLst>
            <a:lin ang="16200000"/>
          </a:gradFill>
          <a:ln w="9525">
            <a:solidFill>
              <a:srgbClr val="4579B8"/>
            </a:solidFill>
            <a:round/>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lvl1pPr indent="1079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0795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Number Plate</a:t>
            </a:r>
            <a:endParaRPr kumimoji="0" lang="en-US" altLang="en-US" sz="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10795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Extraction</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AutoShape 6">
            <a:extLst>
              <a:ext uri="{FF2B5EF4-FFF2-40B4-BE49-F238E27FC236}">
                <a16:creationId xmlns:a16="http://schemas.microsoft.com/office/drawing/2014/main" id="{BC038F4B-41C9-05B3-60EC-C9BEED5B4F04}"/>
              </a:ext>
            </a:extLst>
          </p:cNvPr>
          <p:cNvSpPr>
            <a:spLocks noChangeArrowheads="1"/>
          </p:cNvSpPr>
          <p:nvPr/>
        </p:nvSpPr>
        <p:spPr bwMode="auto">
          <a:xfrm>
            <a:off x="3247141" y="3975226"/>
            <a:ext cx="1225550" cy="398463"/>
          </a:xfrm>
          <a:prstGeom prst="roundRect">
            <a:avLst>
              <a:gd name="adj" fmla="val 16667"/>
            </a:avLst>
          </a:prstGeom>
          <a:gradFill rotWithShape="1">
            <a:gsLst>
              <a:gs pos="0">
                <a:srgbClr val="4F81BD"/>
              </a:gs>
              <a:gs pos="100000">
                <a:srgbClr val="A7BFDE"/>
              </a:gs>
            </a:gsLst>
            <a:lin ang="16200000"/>
          </a:gradFill>
          <a:ln w="9525">
            <a:solidFill>
              <a:srgbClr val="4579B8"/>
            </a:solidFill>
            <a:round/>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p>
            <a:pPr marL="0" marR="0" lvl="0" indent="10795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Text Recognition using Tesseract-OCR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AutoShape 5">
            <a:extLst>
              <a:ext uri="{FF2B5EF4-FFF2-40B4-BE49-F238E27FC236}">
                <a16:creationId xmlns:a16="http://schemas.microsoft.com/office/drawing/2014/main" id="{FAA78083-C147-00AC-F6F7-9353D345EB2F}"/>
              </a:ext>
            </a:extLst>
          </p:cNvPr>
          <p:cNvSpPr>
            <a:spLocks noChangeArrowheads="1"/>
          </p:cNvSpPr>
          <p:nvPr/>
        </p:nvSpPr>
        <p:spPr bwMode="auto">
          <a:xfrm>
            <a:off x="3266985" y="4719096"/>
            <a:ext cx="1185862" cy="446088"/>
          </a:xfrm>
          <a:prstGeom prst="roundRect">
            <a:avLst>
              <a:gd name="adj" fmla="val 16667"/>
            </a:avLst>
          </a:prstGeom>
          <a:gradFill rotWithShape="1">
            <a:gsLst>
              <a:gs pos="0">
                <a:srgbClr val="4F81BD"/>
              </a:gs>
              <a:gs pos="100000">
                <a:srgbClr val="A7BFDE"/>
              </a:gs>
            </a:gsLst>
            <a:lin ang="16200000"/>
          </a:gradFill>
          <a:ln w="9525">
            <a:solidFill>
              <a:srgbClr val="4579B8"/>
            </a:solidFill>
            <a:round/>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lvl1pPr indent="1079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0795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Email</a:t>
            </a:r>
            <a:endParaRPr kumimoji="0" lang="en-US" altLang="en-US" sz="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10795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Notification</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AutoShape 13">
            <a:extLst>
              <a:ext uri="{FF2B5EF4-FFF2-40B4-BE49-F238E27FC236}">
                <a16:creationId xmlns:a16="http://schemas.microsoft.com/office/drawing/2014/main" id="{868549EC-A314-BE6A-A423-1C73F1F2A102}"/>
              </a:ext>
            </a:extLst>
          </p:cNvPr>
          <p:cNvSpPr>
            <a:spLocks noChangeArrowheads="1"/>
          </p:cNvSpPr>
          <p:nvPr/>
        </p:nvSpPr>
        <p:spPr bwMode="auto">
          <a:xfrm>
            <a:off x="5416709" y="3175000"/>
            <a:ext cx="957262" cy="446087"/>
          </a:xfrm>
          <a:prstGeom prst="roundRect">
            <a:avLst>
              <a:gd name="adj" fmla="val 35560"/>
            </a:avLst>
          </a:prstGeom>
          <a:gradFill rotWithShape="1">
            <a:gsLst>
              <a:gs pos="0">
                <a:srgbClr val="4F81BD"/>
              </a:gs>
              <a:gs pos="100000">
                <a:srgbClr val="A7BFDE"/>
              </a:gs>
            </a:gsLst>
            <a:lin ang="16200000"/>
          </a:gradFill>
          <a:ln w="9525">
            <a:solidFill>
              <a:srgbClr val="4579B8"/>
            </a:solidFill>
            <a:round/>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lvl1pPr indent="1079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0795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Image</a:t>
            </a:r>
            <a:endParaRPr kumimoji="0" lang="en-US" altLang="en-US" sz="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10795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Acquisition</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Rounded Corners 2">
            <a:extLst>
              <a:ext uri="{FF2B5EF4-FFF2-40B4-BE49-F238E27FC236}">
                <a16:creationId xmlns:a16="http://schemas.microsoft.com/office/drawing/2014/main" id="{0316C3D4-BA6F-4306-35EF-CB8F4F3BE5E5}"/>
              </a:ext>
            </a:extLst>
          </p:cNvPr>
          <p:cNvSpPr>
            <a:spLocks noChangeArrowheads="1"/>
          </p:cNvSpPr>
          <p:nvPr/>
        </p:nvSpPr>
        <p:spPr bwMode="auto">
          <a:xfrm>
            <a:off x="3290797" y="1967059"/>
            <a:ext cx="1138238" cy="330200"/>
          </a:xfrm>
          <a:prstGeom prst="roundRect">
            <a:avLst>
              <a:gd name="adj" fmla="val 16667"/>
            </a:avLst>
          </a:prstGeom>
          <a:gradFill rotWithShape="1">
            <a:gsLst>
              <a:gs pos="0">
                <a:srgbClr val="4F81BD"/>
              </a:gs>
              <a:gs pos="100000">
                <a:srgbClr val="A7BFDE"/>
              </a:gs>
            </a:gsLst>
            <a:lin ang="16200000"/>
          </a:gradFill>
          <a:ln w="9525">
            <a:solidFill>
              <a:srgbClr val="4579B8"/>
            </a:solidFill>
            <a:round/>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p>
            <a:pPr marL="0" marR="0" lvl="0" indent="10795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Raspberry pi</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Rectangle 15">
            <a:extLst>
              <a:ext uri="{FF2B5EF4-FFF2-40B4-BE49-F238E27FC236}">
                <a16:creationId xmlns:a16="http://schemas.microsoft.com/office/drawing/2014/main" id="{8387CA29-9DEC-F727-2AD6-A2BF017E132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Rectangle 19">
            <a:extLst>
              <a:ext uri="{FF2B5EF4-FFF2-40B4-BE49-F238E27FC236}">
                <a16:creationId xmlns:a16="http://schemas.microsoft.com/office/drawing/2014/main" id="{5966CA42-2032-8C4F-FEFD-5C705D24181B}"/>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079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0795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10795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1079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5F87CBCF-AF48-6A3F-C385-B3741906CAAD}"/>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079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0795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rgbClr val="181717"/>
              </a:solidFill>
              <a:effectLst/>
              <a:latin typeface="Arial" panose="020B0604020202020204" pitchFamily="34" charset="0"/>
              <a:ea typeface="Times New Roman" panose="02020603050405020304" pitchFamily="18" charset="0"/>
            </a:endParaRPr>
          </a:p>
          <a:p>
            <a:pPr marL="0" marR="0" lvl="0" indent="10795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181717"/>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10795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4">
            <a:extLst>
              <a:ext uri="{FF2B5EF4-FFF2-40B4-BE49-F238E27FC236}">
                <a16:creationId xmlns:a16="http://schemas.microsoft.com/office/drawing/2014/main" id="{154D0423-0F28-D9DD-EA39-E658717C488C}"/>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25" name="Straight Arrow Connector 24">
            <a:extLst>
              <a:ext uri="{FF2B5EF4-FFF2-40B4-BE49-F238E27FC236}">
                <a16:creationId xmlns:a16="http://schemas.microsoft.com/office/drawing/2014/main" id="{1DE4BCC7-1FC8-4513-CFBF-1D0330EB6275}"/>
              </a:ext>
            </a:extLst>
          </p:cNvPr>
          <p:cNvCxnSpPr>
            <a:cxnSpLocks/>
            <a:stCxn id="19" idx="2"/>
            <a:endCxn id="2" idx="0"/>
          </p:cNvCxnSpPr>
          <p:nvPr/>
        </p:nvCxnSpPr>
        <p:spPr>
          <a:xfrm>
            <a:off x="3859916" y="2297259"/>
            <a:ext cx="0" cy="2248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1B30E8E-31C7-C265-B8BF-7BD825634540}"/>
              </a:ext>
            </a:extLst>
          </p:cNvPr>
          <p:cNvCxnSpPr>
            <a:stCxn id="2" idx="2"/>
            <a:endCxn id="7" idx="0"/>
          </p:cNvCxnSpPr>
          <p:nvPr/>
        </p:nvCxnSpPr>
        <p:spPr>
          <a:xfrm flipH="1">
            <a:off x="3850391" y="2912605"/>
            <a:ext cx="9525" cy="3304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44F7C155-3917-D719-C056-49EA7370F062}"/>
              </a:ext>
            </a:extLst>
          </p:cNvPr>
          <p:cNvCxnSpPr>
            <a:stCxn id="7" idx="2"/>
            <a:endCxn id="8" idx="0"/>
          </p:cNvCxnSpPr>
          <p:nvPr/>
        </p:nvCxnSpPr>
        <p:spPr>
          <a:xfrm>
            <a:off x="3850391" y="3644734"/>
            <a:ext cx="9525" cy="3304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CA087F56-D98D-47FF-9B3A-8547E77618AC}"/>
              </a:ext>
            </a:extLst>
          </p:cNvPr>
          <p:cNvCxnSpPr>
            <a:stCxn id="8" idx="2"/>
            <a:endCxn id="9" idx="0"/>
          </p:cNvCxnSpPr>
          <p:nvPr/>
        </p:nvCxnSpPr>
        <p:spPr>
          <a:xfrm>
            <a:off x="3859916" y="4373689"/>
            <a:ext cx="0" cy="345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30851C8C-0ADD-C9F4-8D01-AC640EC3EF4C}"/>
              </a:ext>
            </a:extLst>
          </p:cNvPr>
          <p:cNvCxnSpPr>
            <a:stCxn id="19" idx="3"/>
          </p:cNvCxnSpPr>
          <p:nvPr/>
        </p:nvCxnSpPr>
        <p:spPr>
          <a:xfrm>
            <a:off x="4429035" y="2132159"/>
            <a:ext cx="1458685"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5BA71284-EDEE-9365-D812-7C6D47F818EE}"/>
              </a:ext>
            </a:extLst>
          </p:cNvPr>
          <p:cNvCxnSpPr>
            <a:cxnSpLocks/>
          </p:cNvCxnSpPr>
          <p:nvPr/>
        </p:nvCxnSpPr>
        <p:spPr>
          <a:xfrm flipH="1">
            <a:off x="5892800" y="2134302"/>
            <a:ext cx="5080" cy="10406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0DE0D21C-5D4B-28C6-9D71-2A3BE5A7F358}"/>
              </a:ext>
            </a:extLst>
          </p:cNvPr>
          <p:cNvCxnSpPr>
            <a:stCxn id="10" idx="2"/>
          </p:cNvCxnSpPr>
          <p:nvPr/>
        </p:nvCxnSpPr>
        <p:spPr>
          <a:xfrm>
            <a:off x="5895340" y="3621087"/>
            <a:ext cx="0" cy="132105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7E00E2E-9498-8550-AEC5-5736FDC8B99E}"/>
              </a:ext>
            </a:extLst>
          </p:cNvPr>
          <p:cNvCxnSpPr>
            <a:endCxn id="9" idx="3"/>
          </p:cNvCxnSpPr>
          <p:nvPr/>
        </p:nvCxnSpPr>
        <p:spPr>
          <a:xfrm flipH="1">
            <a:off x="4452847" y="4942140"/>
            <a:ext cx="14424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dirty="0">
                <a:solidFill>
                  <a:schemeClr val="tx1"/>
                </a:solidFill>
                <a:latin typeface="Times New Roman" panose="02020603050405020304" pitchFamily="18" charset="0"/>
                <a:cs typeface="Times New Roman" panose="02020603050405020304" pitchFamily="18" charset="0"/>
              </a:rPr>
              <a:t>Trained Dataset Sample Images</a:t>
            </a:r>
          </a:p>
        </p:txBody>
      </p:sp>
      <p:sp>
        <p:nvSpPr>
          <p:cNvPr id="9" name="Content Placeholder 8"/>
          <p:cNvSpPr>
            <a:spLocks noGrp="1"/>
          </p:cNvSpPr>
          <p:nvPr>
            <p:ph sz="half" idx="2"/>
          </p:nvPr>
        </p:nvSpPr>
        <p:spPr>
          <a:xfrm>
            <a:off x="1264538" y="4103996"/>
            <a:ext cx="3683724" cy="2048729"/>
          </a:xfrm>
        </p:spPr>
        <p:txBody>
          <a:bodyPr>
            <a:normAutofit/>
          </a:bodyPr>
          <a:lstStyle/>
          <a:p>
            <a:pPr lvl="0">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lvl="0" indent="0">
              <a:buNone/>
            </a:pPr>
            <a:endParaRPr lang="en-IN" sz="2300" dirty="0">
              <a:solidFill>
                <a:schemeClr val="tx1"/>
              </a:solidFill>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4"/>
          <a:srcRect/>
          <a:stretch>
            <a:fillRect/>
          </a:stretch>
        </p:blipFill>
        <p:spPr bwMode="auto">
          <a:xfrm>
            <a:off x="1571058" y="4197614"/>
            <a:ext cx="2651155" cy="2024429"/>
          </a:xfrm>
          <a:prstGeom prst="rect">
            <a:avLst/>
          </a:prstGeom>
          <a:noFill/>
          <a:ln w="9525">
            <a:noFill/>
            <a:miter lim="800000"/>
            <a:headEnd/>
            <a:tailEnd/>
          </a:ln>
          <a:effectLst/>
        </p:spPr>
      </p:pic>
      <p:pic>
        <p:nvPicPr>
          <p:cNvPr id="11" name="Picture 3"/>
          <p:cNvPicPr>
            <a:picLocks noChangeAspect="1" noChangeArrowheads="1"/>
          </p:cNvPicPr>
          <p:nvPr/>
        </p:nvPicPr>
        <p:blipFill>
          <a:blip r:embed="rId5"/>
          <a:srcRect/>
          <a:stretch>
            <a:fillRect/>
          </a:stretch>
        </p:blipFill>
        <p:spPr bwMode="auto">
          <a:xfrm>
            <a:off x="5981662" y="4293627"/>
            <a:ext cx="2411840" cy="2048729"/>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31B776E3-ED75-8433-EFFC-C79EEDA2BA9D}"/>
              </a:ext>
            </a:extLst>
          </p:cNvPr>
          <p:cNvPicPr>
            <a:picLocks noChangeAspect="1"/>
          </p:cNvPicPr>
          <p:nvPr/>
        </p:nvPicPr>
        <p:blipFill>
          <a:blip r:embed="rId6"/>
          <a:stretch>
            <a:fillRect/>
          </a:stretch>
        </p:blipFill>
        <p:spPr>
          <a:xfrm>
            <a:off x="2105795" y="1550814"/>
            <a:ext cx="2001210" cy="2001210"/>
          </a:xfrm>
          <a:prstGeom prst="rect">
            <a:avLst/>
          </a:prstGeom>
        </p:spPr>
      </p:pic>
      <p:sp>
        <p:nvSpPr>
          <p:cNvPr id="6" name="TextBox 5">
            <a:extLst>
              <a:ext uri="{FF2B5EF4-FFF2-40B4-BE49-F238E27FC236}">
                <a16:creationId xmlns:a16="http://schemas.microsoft.com/office/drawing/2014/main" id="{A74A4B89-3102-90BF-B585-D6E3ED00CE56}"/>
              </a:ext>
            </a:extLst>
          </p:cNvPr>
          <p:cNvSpPr txBox="1"/>
          <p:nvPr/>
        </p:nvSpPr>
        <p:spPr>
          <a:xfrm>
            <a:off x="1500996" y="6248400"/>
            <a:ext cx="7418717" cy="369332"/>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Object Tracking Output Using </a:t>
            </a:r>
            <a:r>
              <a:rPr lang="en-IN" sz="1800" dirty="0" err="1">
                <a:effectLst/>
                <a:latin typeface="Times New Roman" panose="02020603050405020304" pitchFamily="18" charset="0"/>
                <a:ea typeface="Times New Roman" panose="02020603050405020304" pitchFamily="18" charset="0"/>
              </a:rPr>
              <a:t>DeepSORT</a:t>
            </a:r>
            <a:r>
              <a:rPr lang="en-IN" sz="1800" dirty="0">
                <a:effectLst/>
                <a:latin typeface="Times New Roman" panose="02020603050405020304" pitchFamily="18" charset="0"/>
                <a:ea typeface="Times New Roman" panose="02020603050405020304" pitchFamily="18" charset="0"/>
              </a:rPr>
              <a:t> for Consistent Rider Identification</a:t>
            </a:r>
            <a:endParaRPr lang="en-IN" dirty="0"/>
          </a:p>
        </p:txBody>
      </p:sp>
      <p:sp>
        <p:nvSpPr>
          <p:cNvPr id="10" name="TextBox 9">
            <a:extLst>
              <a:ext uri="{FF2B5EF4-FFF2-40B4-BE49-F238E27FC236}">
                <a16:creationId xmlns:a16="http://schemas.microsoft.com/office/drawing/2014/main" id="{F0B43B88-7654-1B45-0733-2EE0F5BB12A2}"/>
              </a:ext>
            </a:extLst>
          </p:cNvPr>
          <p:cNvSpPr txBox="1"/>
          <p:nvPr/>
        </p:nvSpPr>
        <p:spPr>
          <a:xfrm>
            <a:off x="3368491" y="3647699"/>
            <a:ext cx="3683725" cy="646331"/>
          </a:xfrm>
          <a:prstGeom prst="rect">
            <a:avLst/>
          </a:prstGeom>
          <a:noFill/>
        </p:spPr>
        <p:txBody>
          <a:bodyPr wrap="square" rtlCol="0">
            <a:spAutoFit/>
          </a:bodyPr>
          <a:lstStyle/>
          <a:p>
            <a:r>
              <a:rPr lang="en-IN" sz="1800" dirty="0">
                <a:solidFill>
                  <a:srgbClr val="181717"/>
                </a:solidFill>
                <a:effectLst/>
                <a:latin typeface="Times New Roman" panose="02020603050405020304" pitchFamily="18" charset="0"/>
                <a:ea typeface="Times New Roman" panose="02020603050405020304" pitchFamily="18" charset="0"/>
              </a:rPr>
              <a:t>Dataset Collection and </a:t>
            </a:r>
            <a:r>
              <a:rPr lang="en-IN" sz="1800" dirty="0" err="1">
                <a:solidFill>
                  <a:srgbClr val="181717"/>
                </a:solidFill>
                <a:effectLst/>
                <a:latin typeface="Times New Roman" panose="02020603050405020304" pitchFamily="18" charset="0"/>
                <a:ea typeface="Times New Roman" panose="02020603050405020304" pitchFamily="18" charset="0"/>
              </a:rPr>
              <a:t>Labeling</a:t>
            </a:r>
            <a:endParaRPr lang="en-IN" sz="1800" dirty="0">
              <a:solidFill>
                <a:srgbClr val="181717"/>
              </a:solidFill>
              <a:effectLst/>
              <a:latin typeface="Times New Roman" panose="02020603050405020304" pitchFamily="18" charset="0"/>
              <a:ea typeface="Times New Roman" panose="02020603050405020304" pitchFamily="18" charset="0"/>
            </a:endParaRPr>
          </a:p>
          <a:p>
            <a:endParaRPr lang="en-IN" dirty="0"/>
          </a:p>
        </p:txBody>
      </p:sp>
      <p:pic>
        <p:nvPicPr>
          <p:cNvPr id="12" name="Picture 11">
            <a:extLst>
              <a:ext uri="{FF2B5EF4-FFF2-40B4-BE49-F238E27FC236}">
                <a16:creationId xmlns:a16="http://schemas.microsoft.com/office/drawing/2014/main" id="{C7988F32-0E9F-FCF0-BFF9-F782D0BC5EA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96000" y="1550814"/>
            <a:ext cx="2423160" cy="2207260"/>
          </a:xfrm>
          <a:prstGeom prst="rect">
            <a:avLst/>
          </a:prstGeom>
        </p:spPr>
      </p:pic>
    </p:spTree>
    <p:extLst>
      <p:ext uri="{BB962C8B-B14F-4D97-AF65-F5344CB8AC3E}">
        <p14:creationId xmlns:p14="http://schemas.microsoft.com/office/powerpoint/2010/main" val="334005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ECAC47-02B7-D70D-3B5F-8D4E37F07DBB}"/>
              </a:ext>
            </a:extLst>
          </p:cNvPr>
          <p:cNvPicPr>
            <a:picLocks noChangeAspect="1"/>
          </p:cNvPicPr>
          <p:nvPr/>
        </p:nvPicPr>
        <p:blipFill>
          <a:blip r:embed="rId2"/>
          <a:stretch>
            <a:fillRect/>
          </a:stretch>
        </p:blipFill>
        <p:spPr>
          <a:xfrm>
            <a:off x="5605283" y="1701828"/>
            <a:ext cx="3282624" cy="1955589"/>
          </a:xfrm>
          <a:prstGeom prst="rect">
            <a:avLst/>
          </a:prstGeom>
        </p:spPr>
      </p:pic>
      <p:pic>
        <p:nvPicPr>
          <p:cNvPr id="11" name="Picture 10">
            <a:extLst>
              <a:ext uri="{FF2B5EF4-FFF2-40B4-BE49-F238E27FC236}">
                <a16:creationId xmlns:a16="http://schemas.microsoft.com/office/drawing/2014/main" id="{A7032582-B2FC-DB0E-7AC5-6ACE075C7B79}"/>
              </a:ext>
            </a:extLst>
          </p:cNvPr>
          <p:cNvPicPr>
            <a:picLocks noChangeAspect="1"/>
          </p:cNvPicPr>
          <p:nvPr/>
        </p:nvPicPr>
        <p:blipFill>
          <a:blip r:embed="rId3"/>
          <a:stretch>
            <a:fillRect/>
          </a:stretch>
        </p:blipFill>
        <p:spPr>
          <a:xfrm>
            <a:off x="687175" y="1636387"/>
            <a:ext cx="3345491" cy="1993042"/>
          </a:xfrm>
          <a:prstGeom prst="rect">
            <a:avLst/>
          </a:prstGeom>
        </p:spPr>
      </p:pic>
      <p:pic>
        <p:nvPicPr>
          <p:cNvPr id="13" name="Picture 12">
            <a:extLst>
              <a:ext uri="{FF2B5EF4-FFF2-40B4-BE49-F238E27FC236}">
                <a16:creationId xmlns:a16="http://schemas.microsoft.com/office/drawing/2014/main" id="{05E5CA58-E27D-ED51-8E9C-8BCFE7800C8D}"/>
              </a:ext>
            </a:extLst>
          </p:cNvPr>
          <p:cNvPicPr>
            <a:picLocks noChangeAspect="1"/>
          </p:cNvPicPr>
          <p:nvPr/>
        </p:nvPicPr>
        <p:blipFill>
          <a:blip r:embed="rId4"/>
          <a:stretch>
            <a:fillRect/>
          </a:stretch>
        </p:blipFill>
        <p:spPr>
          <a:xfrm>
            <a:off x="687174" y="4313786"/>
            <a:ext cx="3345491" cy="2097174"/>
          </a:xfrm>
          <a:prstGeom prst="rect">
            <a:avLst/>
          </a:prstGeom>
        </p:spPr>
      </p:pic>
      <p:pic>
        <p:nvPicPr>
          <p:cNvPr id="15" name="Picture 14">
            <a:extLst>
              <a:ext uri="{FF2B5EF4-FFF2-40B4-BE49-F238E27FC236}">
                <a16:creationId xmlns:a16="http://schemas.microsoft.com/office/drawing/2014/main" id="{776558C4-4B3F-63D7-7F58-348AEA124205}"/>
              </a:ext>
            </a:extLst>
          </p:cNvPr>
          <p:cNvPicPr>
            <a:picLocks noChangeAspect="1"/>
          </p:cNvPicPr>
          <p:nvPr/>
        </p:nvPicPr>
        <p:blipFill>
          <a:blip r:embed="rId5"/>
          <a:stretch>
            <a:fillRect/>
          </a:stretch>
        </p:blipFill>
        <p:spPr>
          <a:xfrm>
            <a:off x="5830454" y="4437936"/>
            <a:ext cx="3282624" cy="1973024"/>
          </a:xfrm>
          <a:prstGeom prst="rect">
            <a:avLst/>
          </a:prstGeom>
        </p:spPr>
      </p:pic>
      <p:pic>
        <p:nvPicPr>
          <p:cNvPr id="18" name="Picture 4">
            <a:extLst>
              <a:ext uri="{FF2B5EF4-FFF2-40B4-BE49-F238E27FC236}">
                <a16:creationId xmlns:a16="http://schemas.microsoft.com/office/drawing/2014/main" id="{B19654A2-8286-9325-8E95-2A23430787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Electronics and Communication Engineering  Learnengineeringin">
            <a:extLst>
              <a:ext uri="{FF2B5EF4-FFF2-40B4-BE49-F238E27FC236}">
                <a16:creationId xmlns:a16="http://schemas.microsoft.com/office/drawing/2014/main" id="{47EE100E-8D14-46BF-6300-079C2FD576C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0E51536D-E504-676D-F09B-02F0139C73E6}"/>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6E44C9D-C3B4-580C-1250-52A3A4781002}"/>
              </a:ext>
            </a:extLst>
          </p:cNvPr>
          <p:cNvSpPr txBox="1"/>
          <p:nvPr/>
        </p:nvSpPr>
        <p:spPr>
          <a:xfrm>
            <a:off x="1896534" y="719667"/>
            <a:ext cx="3095719"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Outputs Graphs</a:t>
            </a:r>
          </a:p>
        </p:txBody>
      </p:sp>
      <p:sp>
        <p:nvSpPr>
          <p:cNvPr id="22" name="TextBox 21">
            <a:extLst>
              <a:ext uri="{FF2B5EF4-FFF2-40B4-BE49-F238E27FC236}">
                <a16:creationId xmlns:a16="http://schemas.microsoft.com/office/drawing/2014/main" id="{C12E2568-5DEE-F331-4489-B4ECD660EC4F}"/>
              </a:ext>
            </a:extLst>
          </p:cNvPr>
          <p:cNvSpPr txBox="1"/>
          <p:nvPr/>
        </p:nvSpPr>
        <p:spPr>
          <a:xfrm>
            <a:off x="231138" y="3796297"/>
            <a:ext cx="9954883" cy="369332"/>
          </a:xfrm>
          <a:prstGeom prst="rect">
            <a:avLst/>
          </a:prstGeom>
          <a:noFill/>
        </p:spPr>
        <p:txBody>
          <a:bodyPr wrap="square" rtlCol="0">
            <a:spAutoFit/>
          </a:bodyPr>
          <a:lstStyle/>
          <a:p>
            <a:pPr algn="ctr"/>
            <a:r>
              <a:rPr lang="en-IN" sz="1800" dirty="0">
                <a:effectLst/>
                <a:latin typeface="Times New Roman" panose="02020603050405020304" pitchFamily="18" charset="0"/>
                <a:ea typeface="Times New Roman" panose="02020603050405020304" pitchFamily="18" charset="0"/>
              </a:rPr>
              <a:t> F1 score and precision vs. confidence curves for YOLOv8 multi-class detection performance.</a:t>
            </a:r>
            <a:endParaRPr lang="en-IN" dirty="0"/>
          </a:p>
        </p:txBody>
      </p:sp>
      <p:sp>
        <p:nvSpPr>
          <p:cNvPr id="23" name="TextBox 22">
            <a:extLst>
              <a:ext uri="{FF2B5EF4-FFF2-40B4-BE49-F238E27FC236}">
                <a16:creationId xmlns:a16="http://schemas.microsoft.com/office/drawing/2014/main" id="{44EB75CC-B496-4849-797A-D908F5098F5B}"/>
              </a:ext>
            </a:extLst>
          </p:cNvPr>
          <p:cNvSpPr txBox="1"/>
          <p:nvPr/>
        </p:nvSpPr>
        <p:spPr>
          <a:xfrm>
            <a:off x="341244" y="6410960"/>
            <a:ext cx="8471347" cy="646331"/>
          </a:xfrm>
          <a:prstGeom prst="rect">
            <a:avLst/>
          </a:prstGeom>
          <a:noFill/>
        </p:spPr>
        <p:txBody>
          <a:bodyPr wrap="square" rtlCol="0">
            <a:spAutoFit/>
          </a:bodyPr>
          <a:lstStyle/>
          <a:p>
            <a:pPr algn="ctr"/>
            <a:r>
              <a:rPr lang="en-IN" sz="1800" dirty="0">
                <a:solidFill>
                  <a:srgbClr val="181717"/>
                </a:solidFill>
                <a:effectLst/>
                <a:latin typeface="Times New Roman" panose="02020603050405020304" pitchFamily="18" charset="0"/>
                <a:ea typeface="Times New Roman" panose="02020603050405020304" pitchFamily="18" charset="0"/>
              </a:rPr>
              <a:t>Recall-confidence and precision-recall curves depicting model detection quality.</a:t>
            </a:r>
          </a:p>
          <a:p>
            <a:endParaRPr lang="en-IN" dirty="0"/>
          </a:p>
        </p:txBody>
      </p:sp>
    </p:spTree>
    <p:extLst>
      <p:ext uri="{BB962C8B-B14F-4D97-AF65-F5344CB8AC3E}">
        <p14:creationId xmlns:p14="http://schemas.microsoft.com/office/powerpoint/2010/main" val="291614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52C53C-20D1-3C26-4ADB-C1246A78CA48}"/>
              </a:ext>
            </a:extLst>
          </p:cNvPr>
          <p:cNvPicPr>
            <a:picLocks noChangeAspect="1"/>
          </p:cNvPicPr>
          <p:nvPr/>
        </p:nvPicPr>
        <p:blipFill>
          <a:blip r:embed="rId2"/>
          <a:stretch>
            <a:fillRect/>
          </a:stretch>
        </p:blipFill>
        <p:spPr>
          <a:xfrm>
            <a:off x="1329557" y="1585847"/>
            <a:ext cx="3035409" cy="2276557"/>
          </a:xfrm>
          <a:prstGeom prst="rect">
            <a:avLst/>
          </a:prstGeom>
        </p:spPr>
      </p:pic>
      <p:pic>
        <p:nvPicPr>
          <p:cNvPr id="3" name="Picture 2">
            <a:extLst>
              <a:ext uri="{FF2B5EF4-FFF2-40B4-BE49-F238E27FC236}">
                <a16:creationId xmlns:a16="http://schemas.microsoft.com/office/drawing/2014/main" id="{A2BAE8A9-1A06-CF27-D9A1-31BB75EE276E}"/>
              </a:ext>
            </a:extLst>
          </p:cNvPr>
          <p:cNvPicPr>
            <a:picLocks noChangeAspect="1"/>
          </p:cNvPicPr>
          <p:nvPr/>
        </p:nvPicPr>
        <p:blipFill>
          <a:blip r:embed="rId3"/>
          <a:stretch>
            <a:fillRect/>
          </a:stretch>
        </p:blipFill>
        <p:spPr>
          <a:xfrm>
            <a:off x="5331126" y="1573041"/>
            <a:ext cx="2950233" cy="2212674"/>
          </a:xfrm>
          <a:prstGeom prst="rect">
            <a:avLst/>
          </a:prstGeom>
        </p:spPr>
      </p:pic>
      <p:pic>
        <p:nvPicPr>
          <p:cNvPr id="4" name="Picture 3">
            <a:extLst>
              <a:ext uri="{FF2B5EF4-FFF2-40B4-BE49-F238E27FC236}">
                <a16:creationId xmlns:a16="http://schemas.microsoft.com/office/drawing/2014/main" id="{5F449558-2605-33F3-2815-B45DFF8F3B2B}"/>
              </a:ext>
            </a:extLst>
          </p:cNvPr>
          <p:cNvPicPr>
            <a:picLocks noChangeAspect="1"/>
          </p:cNvPicPr>
          <p:nvPr/>
        </p:nvPicPr>
        <p:blipFill>
          <a:blip r:embed="rId4"/>
          <a:stretch>
            <a:fillRect/>
          </a:stretch>
        </p:blipFill>
        <p:spPr>
          <a:xfrm>
            <a:off x="2641244" y="4422713"/>
            <a:ext cx="3863073" cy="1931537"/>
          </a:xfrm>
          <a:prstGeom prst="rect">
            <a:avLst/>
          </a:prstGeom>
        </p:spPr>
      </p:pic>
      <p:pic>
        <p:nvPicPr>
          <p:cNvPr id="5" name="Picture 4">
            <a:extLst>
              <a:ext uri="{FF2B5EF4-FFF2-40B4-BE49-F238E27FC236}">
                <a16:creationId xmlns:a16="http://schemas.microsoft.com/office/drawing/2014/main" id="{9E62B86D-4276-A420-D513-352BEA7E6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Electronics and Communication Engineering  Learnengineeringin">
            <a:extLst>
              <a:ext uri="{FF2B5EF4-FFF2-40B4-BE49-F238E27FC236}">
                <a16:creationId xmlns:a16="http://schemas.microsoft.com/office/drawing/2014/main" id="{EFE870E8-AAAF-A21E-D7B9-530775B6FE0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41D22A6-3166-C494-E67F-23ECB5F3AEEB}"/>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44D921-3174-9E9E-D08F-407BA88250D4}"/>
              </a:ext>
            </a:extLst>
          </p:cNvPr>
          <p:cNvSpPr txBox="1"/>
          <p:nvPr/>
        </p:nvSpPr>
        <p:spPr>
          <a:xfrm>
            <a:off x="1896534" y="719667"/>
            <a:ext cx="3095719"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Outputs Graphs</a:t>
            </a:r>
          </a:p>
        </p:txBody>
      </p:sp>
      <p:sp>
        <p:nvSpPr>
          <p:cNvPr id="9" name="TextBox 8">
            <a:extLst>
              <a:ext uri="{FF2B5EF4-FFF2-40B4-BE49-F238E27FC236}">
                <a16:creationId xmlns:a16="http://schemas.microsoft.com/office/drawing/2014/main" id="{0ECF141F-DB74-0837-21AB-659E20E6591F}"/>
              </a:ext>
            </a:extLst>
          </p:cNvPr>
          <p:cNvSpPr txBox="1"/>
          <p:nvPr/>
        </p:nvSpPr>
        <p:spPr>
          <a:xfrm>
            <a:off x="104216" y="4002382"/>
            <a:ext cx="10256109" cy="646331"/>
          </a:xfrm>
          <a:prstGeom prst="rect">
            <a:avLst/>
          </a:prstGeom>
          <a:noFill/>
        </p:spPr>
        <p:txBody>
          <a:bodyPr wrap="square" rtlCol="0">
            <a:spAutoFit/>
          </a:bodyPr>
          <a:lstStyle/>
          <a:p>
            <a:pPr algn="ctr"/>
            <a:r>
              <a:rPr lang="en-IN" sz="1800" dirty="0">
                <a:solidFill>
                  <a:srgbClr val="181717"/>
                </a:solidFill>
                <a:effectLst/>
                <a:latin typeface="Times New Roman" panose="02020603050405020304" pitchFamily="18" charset="0"/>
                <a:ea typeface="Times New Roman" panose="02020603050405020304" pitchFamily="18" charset="0"/>
              </a:rPr>
              <a:t>Normalized confusion matrices for multi-class classification of riders, mobile phone users, and license plates.</a:t>
            </a:r>
          </a:p>
          <a:p>
            <a:pPr algn="ctr"/>
            <a:endParaRPr lang="en-IN" dirty="0"/>
          </a:p>
        </p:txBody>
      </p:sp>
      <p:sp>
        <p:nvSpPr>
          <p:cNvPr id="10" name="TextBox 9">
            <a:extLst>
              <a:ext uri="{FF2B5EF4-FFF2-40B4-BE49-F238E27FC236}">
                <a16:creationId xmlns:a16="http://schemas.microsoft.com/office/drawing/2014/main" id="{AFAD03AA-B3DD-8F0C-E5C5-38F6C52CD7D4}"/>
              </a:ext>
            </a:extLst>
          </p:cNvPr>
          <p:cNvSpPr txBox="1"/>
          <p:nvPr/>
        </p:nvSpPr>
        <p:spPr>
          <a:xfrm>
            <a:off x="828136" y="6417918"/>
            <a:ext cx="9532189" cy="369332"/>
          </a:xfrm>
          <a:prstGeom prst="rect">
            <a:avLst/>
          </a:prstGeom>
          <a:noFill/>
        </p:spPr>
        <p:txBody>
          <a:bodyPr wrap="square" rtlCol="0">
            <a:spAutoFit/>
          </a:bodyPr>
          <a:lstStyle/>
          <a:p>
            <a:r>
              <a:rPr lang="en-IN" sz="1800" dirty="0">
                <a:solidFill>
                  <a:srgbClr val="181717"/>
                </a:solidFill>
                <a:effectLst/>
                <a:latin typeface="Times New Roman" panose="02020603050405020304" pitchFamily="18" charset="0"/>
                <a:ea typeface="Times New Roman" panose="02020603050405020304" pitchFamily="18" charset="0"/>
              </a:rPr>
              <a:t>Training and validation loss and metric trends for the YOLOv8 model over 100 epochs.</a:t>
            </a:r>
          </a:p>
        </p:txBody>
      </p:sp>
    </p:spTree>
    <p:extLst>
      <p:ext uri="{BB962C8B-B14F-4D97-AF65-F5344CB8AC3E}">
        <p14:creationId xmlns:p14="http://schemas.microsoft.com/office/powerpoint/2010/main" val="336751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46843" y="2585867"/>
            <a:ext cx="5524500" cy="1876425"/>
          </a:xfrm>
          <a:prstGeom prst="rect">
            <a:avLst/>
          </a:prstGeom>
          <a:noFill/>
          <a:ln w="9525">
            <a:noFill/>
            <a:miter lim="800000"/>
            <a:headEnd/>
            <a:tailEnd/>
          </a:ln>
          <a:effectLst/>
        </p:spPr>
      </p:pic>
      <p:pic>
        <p:nvPicPr>
          <p:cNvPr id="3"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96534" y="719667"/>
            <a:ext cx="7045518"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Python Code to Detect Number Plate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69883" y="1828799"/>
            <a:ext cx="4978717" cy="4558171"/>
          </a:xfrm>
          <a:prstGeom prst="rect">
            <a:avLst/>
          </a:prstGeom>
          <a:noFill/>
          <a:ln w="9525">
            <a:noFill/>
            <a:miter lim="800000"/>
            <a:headEnd/>
            <a:tailEnd/>
          </a:ln>
          <a:effectLst/>
        </p:spPr>
      </p:pic>
      <p:pic>
        <p:nvPicPr>
          <p:cNvPr id="3"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40933" y="296333"/>
            <a:ext cx="6349815" cy="1200329"/>
          </a:xfrm>
          <a:prstGeom prst="rect">
            <a:avLst/>
          </a:prstGeom>
          <a:noFill/>
        </p:spPr>
        <p:txBody>
          <a:bodyPr wrap="none" rtlCol="0">
            <a:spAutoFit/>
          </a:bodyPr>
          <a:lstStyle/>
          <a:p>
            <a:r>
              <a:rPr lang="en-US" dirty="0"/>
              <a:t>                  </a:t>
            </a:r>
            <a:r>
              <a:rPr lang="en-US" sz="3600" dirty="0">
                <a:latin typeface="Times New Roman" panose="02020603050405020304" pitchFamily="18" charset="0"/>
                <a:cs typeface="Times New Roman" panose="02020603050405020304" pitchFamily="18" charset="0"/>
              </a:rPr>
              <a:t>Number Plate Recognition</a:t>
            </a:r>
          </a:p>
          <a:p>
            <a:r>
              <a:rPr lang="en-US" sz="3600" dirty="0">
                <a:latin typeface="Times New Roman" panose="02020603050405020304" pitchFamily="18" charset="0"/>
                <a:cs typeface="Times New Roman" panose="02020603050405020304" pitchFamily="18" charset="0"/>
              </a:rPr>
              <a:t>            Using Tesseract OCR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27200" y="186267"/>
            <a:ext cx="6455613" cy="1200329"/>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Number Plate Detection Outcome</a:t>
            </a:r>
          </a:p>
          <a:p>
            <a:r>
              <a:rPr lang="en-US" sz="3600" dirty="0">
                <a:latin typeface="Times New Roman" panose="02020603050405020304" pitchFamily="18" charset="0"/>
                <a:cs typeface="Times New Roman" panose="02020603050405020304" pitchFamily="18" charset="0"/>
              </a:rPr>
              <a:t>                on Dataset</a:t>
            </a:r>
          </a:p>
        </p:txBody>
      </p:sp>
      <p:graphicFrame>
        <p:nvGraphicFramePr>
          <p:cNvPr id="2" name="Table 1">
            <a:extLst>
              <a:ext uri="{FF2B5EF4-FFF2-40B4-BE49-F238E27FC236}">
                <a16:creationId xmlns:a16="http://schemas.microsoft.com/office/drawing/2014/main" id="{B0AD340C-5F04-8619-D565-286D162BBB38}"/>
              </a:ext>
            </a:extLst>
          </p:cNvPr>
          <p:cNvGraphicFramePr>
            <a:graphicFrameLocks noGrp="1"/>
          </p:cNvGraphicFramePr>
          <p:nvPr>
            <p:extLst>
              <p:ext uri="{D42A27DB-BD31-4B8C-83A1-F6EECF244321}">
                <p14:modId xmlns:p14="http://schemas.microsoft.com/office/powerpoint/2010/main" val="1006684311"/>
              </p:ext>
            </p:extLst>
          </p:nvPr>
        </p:nvGraphicFramePr>
        <p:xfrm>
          <a:off x="1569720" y="2636523"/>
          <a:ext cx="7802879" cy="2855003"/>
        </p:xfrm>
        <a:graphic>
          <a:graphicData uri="http://schemas.openxmlformats.org/drawingml/2006/table">
            <a:tbl>
              <a:tblPr firstRow="1" firstCol="1" bandRow="1">
                <a:tableStyleId>{5C22544A-7EE6-4342-B048-85BDC9FD1C3A}</a:tableStyleId>
              </a:tblPr>
              <a:tblGrid>
                <a:gridCol w="835413">
                  <a:extLst>
                    <a:ext uri="{9D8B030D-6E8A-4147-A177-3AD203B41FA5}">
                      <a16:colId xmlns:a16="http://schemas.microsoft.com/office/drawing/2014/main" val="4148864112"/>
                    </a:ext>
                  </a:extLst>
                </a:gridCol>
                <a:gridCol w="1286973">
                  <a:extLst>
                    <a:ext uri="{9D8B030D-6E8A-4147-A177-3AD203B41FA5}">
                      <a16:colId xmlns:a16="http://schemas.microsoft.com/office/drawing/2014/main" val="1676714989"/>
                    </a:ext>
                  </a:extLst>
                </a:gridCol>
                <a:gridCol w="1282930">
                  <a:extLst>
                    <a:ext uri="{9D8B030D-6E8A-4147-A177-3AD203B41FA5}">
                      <a16:colId xmlns:a16="http://schemas.microsoft.com/office/drawing/2014/main" val="1666758025"/>
                    </a:ext>
                  </a:extLst>
                </a:gridCol>
                <a:gridCol w="1869586">
                  <a:extLst>
                    <a:ext uri="{9D8B030D-6E8A-4147-A177-3AD203B41FA5}">
                      <a16:colId xmlns:a16="http://schemas.microsoft.com/office/drawing/2014/main" val="1889156334"/>
                    </a:ext>
                  </a:extLst>
                </a:gridCol>
                <a:gridCol w="1389766">
                  <a:extLst>
                    <a:ext uri="{9D8B030D-6E8A-4147-A177-3AD203B41FA5}">
                      <a16:colId xmlns:a16="http://schemas.microsoft.com/office/drawing/2014/main" val="1419902090"/>
                    </a:ext>
                  </a:extLst>
                </a:gridCol>
                <a:gridCol w="1138211">
                  <a:extLst>
                    <a:ext uri="{9D8B030D-6E8A-4147-A177-3AD203B41FA5}">
                      <a16:colId xmlns:a16="http://schemas.microsoft.com/office/drawing/2014/main" val="3468697414"/>
                    </a:ext>
                  </a:extLst>
                </a:gridCol>
              </a:tblGrid>
              <a:tr h="1085338">
                <a:tc>
                  <a:txBody>
                    <a:bodyPr/>
                    <a:lstStyle/>
                    <a:p>
                      <a:pPr indent="107950" algn="ctr">
                        <a:lnSpc>
                          <a:spcPct val="109000"/>
                        </a:lnSpc>
                        <a:spcAft>
                          <a:spcPts val="15"/>
                        </a:spcAft>
                        <a:buNone/>
                      </a:pPr>
                      <a:r>
                        <a:rPr lang="en-IN" sz="1800" kern="100">
                          <a:effectLst/>
                        </a:rPr>
                        <a:t>S.No.</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Stage</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Number of samples</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Number plate visible/Readable</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Correct Predictions</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Success Rate(%)</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2596100"/>
                  </a:ext>
                </a:extLst>
              </a:tr>
              <a:tr h="473662">
                <a:tc>
                  <a:txBody>
                    <a:bodyPr/>
                    <a:lstStyle/>
                    <a:p>
                      <a:pPr indent="107950" algn="ctr">
                        <a:lnSpc>
                          <a:spcPct val="109000"/>
                        </a:lnSpc>
                        <a:spcAft>
                          <a:spcPts val="15"/>
                        </a:spcAft>
                        <a:buNone/>
                      </a:pPr>
                      <a:r>
                        <a:rPr lang="en-IN" sz="1800" kern="100">
                          <a:effectLst/>
                        </a:rPr>
                        <a:t>1</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Detection</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dirty="0">
                          <a:effectLst/>
                        </a:rPr>
                        <a:t>500</a:t>
                      </a:r>
                      <a:endParaRPr lang="en-IN" sz="1800" kern="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475</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448</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94.3%</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5817776"/>
                  </a:ext>
                </a:extLst>
              </a:tr>
              <a:tr h="719296">
                <a:tc>
                  <a:txBody>
                    <a:bodyPr/>
                    <a:lstStyle/>
                    <a:p>
                      <a:pPr indent="107950" algn="ctr">
                        <a:lnSpc>
                          <a:spcPct val="109000"/>
                        </a:lnSpc>
                        <a:spcAft>
                          <a:spcPts val="15"/>
                        </a:spcAft>
                        <a:buNone/>
                      </a:pPr>
                      <a:r>
                        <a:rPr lang="en-IN" sz="1800" kern="100">
                          <a:effectLst/>
                        </a:rPr>
                        <a:t>2</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Segmentation</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500</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460</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432</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93.9%</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7655364"/>
                  </a:ext>
                </a:extLst>
              </a:tr>
              <a:tr h="473662">
                <a:tc>
                  <a:txBody>
                    <a:bodyPr/>
                    <a:lstStyle/>
                    <a:p>
                      <a:pPr indent="107950" algn="ctr">
                        <a:lnSpc>
                          <a:spcPct val="109000"/>
                        </a:lnSpc>
                        <a:spcAft>
                          <a:spcPts val="15"/>
                        </a:spcAft>
                        <a:buNone/>
                      </a:pPr>
                      <a:r>
                        <a:rPr lang="en-IN" sz="1800" kern="100">
                          <a:effectLst/>
                        </a:rPr>
                        <a:t>3</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Recognition</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500</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450</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410</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dirty="0">
                          <a:effectLst/>
                        </a:rPr>
                        <a:t>91.1%</a:t>
                      </a:r>
                      <a:endParaRPr lang="en-IN" sz="1800" kern="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109267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srcRect/>
          <a:stretch>
            <a:fillRect/>
          </a:stretch>
        </p:blipFill>
        <p:spPr bwMode="auto">
          <a:xfrm>
            <a:off x="2910417" y="1619250"/>
            <a:ext cx="4914900" cy="5089558"/>
          </a:xfrm>
          <a:prstGeom prst="rect">
            <a:avLst/>
          </a:prstGeom>
          <a:noFill/>
          <a:ln w="9525">
            <a:noFill/>
            <a:miter lim="800000"/>
            <a:headEnd/>
            <a:tailEnd/>
          </a:ln>
          <a:effectLst/>
        </p:spPr>
      </p:pic>
      <p:sp>
        <p:nvSpPr>
          <p:cNvPr id="6" name="TextBox 5"/>
          <p:cNvSpPr txBox="1"/>
          <p:nvPr/>
        </p:nvSpPr>
        <p:spPr>
          <a:xfrm>
            <a:off x="2286000" y="728134"/>
            <a:ext cx="5237331"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Python Code to send Email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12193" y="577516"/>
            <a:ext cx="2685351" cy="923330"/>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Output Email</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29C9560-3971-B431-AB54-DFE766C88E6C}"/>
              </a:ext>
            </a:extLst>
          </p:cNvPr>
          <p:cNvPicPr>
            <a:picLocks noChangeAspect="1"/>
          </p:cNvPicPr>
          <p:nvPr/>
        </p:nvPicPr>
        <p:blipFill>
          <a:blip r:embed="rId4"/>
          <a:stretch>
            <a:fillRect/>
          </a:stretch>
        </p:blipFill>
        <p:spPr>
          <a:xfrm>
            <a:off x="1868775" y="1635761"/>
            <a:ext cx="7336185" cy="42600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Abstract</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02674"/>
            <a:ext cx="8596668" cy="3853543"/>
          </a:xfrm>
        </p:spPr>
        <p:txBody>
          <a:bodyPr>
            <a:normAutofit/>
          </a:bodyPr>
          <a:lstStyle/>
          <a:p>
            <a:pPr algn="just"/>
            <a:r>
              <a:rPr lang="en-US" dirty="0">
                <a:latin typeface="Times New Roman" panose="02020603050405020304" pitchFamily="18" charset="0"/>
                <a:cs typeface="Times New Roman" panose="02020603050405020304" pitchFamily="18" charset="0"/>
              </a:rPr>
              <a:t>Using mobile phones while riding two-wheelers is risky and breaks traffic rules. This project uses a YOLOv8 model on a Raspberry Pi to detect such violations in real-time. It captures images, reads number plates using OCR, and sends automated e-tickets. The system achieved 92.7% accuracy (</a:t>
            </a:r>
            <a:r>
              <a:rPr lang="en-US" dirty="0" err="1">
                <a:latin typeface="Times New Roman" panose="02020603050405020304" pitchFamily="18" charset="0"/>
                <a:cs typeface="Times New Roman" panose="02020603050405020304" pitchFamily="18" charset="0"/>
              </a:rPr>
              <a:t>mAP</a:t>
            </a:r>
            <a:r>
              <a:rPr lang="en-US" dirty="0">
                <a:latin typeface="Times New Roman" panose="02020603050405020304" pitchFamily="18" charset="0"/>
                <a:cs typeface="Times New Roman" panose="02020603050405020304" pitchFamily="18" charset="0"/>
              </a:rPr>
              <a:t> at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=0.5), offering a low-cost, effective solution to improve road safety and enforce traffic laws.</a:t>
            </a:r>
            <a:endParaRPr lang="en-US" dirty="0">
              <a:solidFill>
                <a:schemeClr val="tx1"/>
              </a:solidFill>
              <a:latin typeface="Times New Roman" panose="02020603050405020304" pitchFamily="18" charset="0"/>
              <a:cs typeface="Times New Roman" pitchFamily="18" charset="0"/>
            </a:endParaRPr>
          </a:p>
        </p:txBody>
      </p:sp>
      <p:pic>
        <p:nvPicPr>
          <p:cNvPr id="4" name="Picture 4">
            <a:extLst>
              <a:ext uri="{FF2B5EF4-FFF2-40B4-BE49-F238E27FC236}">
                <a16:creationId xmlns:a16="http://schemas.microsoft.com/office/drawing/2014/main" id="{2783F03C-EAD3-A4CC-9703-29B16F1A8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62EA92CD-B005-74E7-D523-F2766B1098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953D829C-CF15-FC17-5511-D0356972AB2F}"/>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42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25133" y="304800"/>
            <a:ext cx="6699270" cy="1200329"/>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Evaluation of detection and OCR</a:t>
            </a:r>
          </a:p>
          <a:p>
            <a:r>
              <a:rPr lang="en-US" sz="3600" dirty="0">
                <a:latin typeface="Times New Roman" panose="02020603050405020304" pitchFamily="18" charset="0"/>
                <a:cs typeface="Times New Roman" panose="02020603050405020304" pitchFamily="18" charset="0"/>
              </a:rPr>
              <a:t> performance over video sequences</a:t>
            </a:r>
          </a:p>
        </p:txBody>
      </p:sp>
      <p:graphicFrame>
        <p:nvGraphicFramePr>
          <p:cNvPr id="2" name="Table 1">
            <a:extLst>
              <a:ext uri="{FF2B5EF4-FFF2-40B4-BE49-F238E27FC236}">
                <a16:creationId xmlns:a16="http://schemas.microsoft.com/office/drawing/2014/main" id="{35E6533F-5B0F-8ECA-6748-5F544B92C661}"/>
              </a:ext>
            </a:extLst>
          </p:cNvPr>
          <p:cNvGraphicFramePr>
            <a:graphicFrameLocks noGrp="1"/>
          </p:cNvGraphicFramePr>
          <p:nvPr>
            <p:extLst>
              <p:ext uri="{D42A27DB-BD31-4B8C-83A1-F6EECF244321}">
                <p14:modId xmlns:p14="http://schemas.microsoft.com/office/powerpoint/2010/main" val="3637328816"/>
              </p:ext>
            </p:extLst>
          </p:nvPr>
        </p:nvGraphicFramePr>
        <p:xfrm>
          <a:off x="397994" y="1983893"/>
          <a:ext cx="9773353" cy="4088990"/>
        </p:xfrm>
        <a:graphic>
          <a:graphicData uri="http://schemas.openxmlformats.org/drawingml/2006/table">
            <a:tbl>
              <a:tblPr firstRow="1" firstCol="1" bandRow="1">
                <a:tableStyleId>{5C22544A-7EE6-4342-B048-85BDC9FD1C3A}</a:tableStyleId>
              </a:tblPr>
              <a:tblGrid>
                <a:gridCol w="1396451">
                  <a:extLst>
                    <a:ext uri="{9D8B030D-6E8A-4147-A177-3AD203B41FA5}">
                      <a16:colId xmlns:a16="http://schemas.microsoft.com/office/drawing/2014/main" val="3007969280"/>
                    </a:ext>
                  </a:extLst>
                </a:gridCol>
                <a:gridCol w="1396451">
                  <a:extLst>
                    <a:ext uri="{9D8B030D-6E8A-4147-A177-3AD203B41FA5}">
                      <a16:colId xmlns:a16="http://schemas.microsoft.com/office/drawing/2014/main" val="3977348759"/>
                    </a:ext>
                  </a:extLst>
                </a:gridCol>
                <a:gridCol w="1812303">
                  <a:extLst>
                    <a:ext uri="{9D8B030D-6E8A-4147-A177-3AD203B41FA5}">
                      <a16:colId xmlns:a16="http://schemas.microsoft.com/office/drawing/2014/main" val="3232294945"/>
                    </a:ext>
                  </a:extLst>
                </a:gridCol>
                <a:gridCol w="1812303">
                  <a:extLst>
                    <a:ext uri="{9D8B030D-6E8A-4147-A177-3AD203B41FA5}">
                      <a16:colId xmlns:a16="http://schemas.microsoft.com/office/drawing/2014/main" val="1874634249"/>
                    </a:ext>
                  </a:extLst>
                </a:gridCol>
                <a:gridCol w="1899467">
                  <a:extLst>
                    <a:ext uri="{9D8B030D-6E8A-4147-A177-3AD203B41FA5}">
                      <a16:colId xmlns:a16="http://schemas.microsoft.com/office/drawing/2014/main" val="3471534801"/>
                    </a:ext>
                  </a:extLst>
                </a:gridCol>
                <a:gridCol w="1456378">
                  <a:extLst>
                    <a:ext uri="{9D8B030D-6E8A-4147-A177-3AD203B41FA5}">
                      <a16:colId xmlns:a16="http://schemas.microsoft.com/office/drawing/2014/main" val="2339810208"/>
                    </a:ext>
                  </a:extLst>
                </a:gridCol>
              </a:tblGrid>
              <a:tr h="1734667">
                <a:tc>
                  <a:txBody>
                    <a:bodyPr/>
                    <a:lstStyle/>
                    <a:p>
                      <a:pPr indent="107950" algn="ctr">
                        <a:lnSpc>
                          <a:spcPct val="109000"/>
                        </a:lnSpc>
                        <a:spcAft>
                          <a:spcPts val="15"/>
                        </a:spcAft>
                        <a:buNone/>
                      </a:pPr>
                      <a:r>
                        <a:rPr lang="en-IN" sz="1800" kern="100">
                          <a:effectLst/>
                        </a:rPr>
                        <a:t> </a:t>
                      </a:r>
                    </a:p>
                    <a:p>
                      <a:pPr indent="107950" algn="ctr">
                        <a:lnSpc>
                          <a:spcPct val="109000"/>
                        </a:lnSpc>
                        <a:spcAft>
                          <a:spcPts val="15"/>
                        </a:spcAft>
                        <a:buNone/>
                      </a:pPr>
                      <a:r>
                        <a:rPr lang="en-IN" sz="1800" kern="100">
                          <a:effectLst/>
                        </a:rPr>
                        <a:t>Video</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dirty="0">
                          <a:effectLst/>
                        </a:rPr>
                        <a:t> </a:t>
                      </a:r>
                    </a:p>
                    <a:p>
                      <a:pPr indent="107950" algn="ctr">
                        <a:lnSpc>
                          <a:spcPct val="109000"/>
                        </a:lnSpc>
                        <a:spcAft>
                          <a:spcPts val="15"/>
                        </a:spcAft>
                        <a:buNone/>
                      </a:pPr>
                      <a:r>
                        <a:rPr lang="en-IN" sz="1800" kern="100" dirty="0">
                          <a:effectLst/>
                        </a:rPr>
                        <a:t>FPS</a:t>
                      </a:r>
                      <a:endParaRPr lang="en-IN" sz="1800" kern="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dirty="0">
                          <a:effectLst/>
                        </a:rPr>
                        <a:t> </a:t>
                      </a:r>
                    </a:p>
                    <a:p>
                      <a:pPr indent="107950" algn="ctr">
                        <a:lnSpc>
                          <a:spcPct val="109000"/>
                        </a:lnSpc>
                        <a:spcAft>
                          <a:spcPts val="15"/>
                        </a:spcAft>
                        <a:buNone/>
                      </a:pPr>
                      <a:r>
                        <a:rPr lang="en-IN" sz="1800" kern="100" dirty="0">
                          <a:effectLst/>
                        </a:rPr>
                        <a:t>Actual Violation</a:t>
                      </a:r>
                      <a:endParaRPr lang="en-IN" sz="1800" kern="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 </a:t>
                      </a:r>
                    </a:p>
                    <a:p>
                      <a:pPr indent="107950" algn="ctr">
                        <a:lnSpc>
                          <a:spcPct val="109000"/>
                        </a:lnSpc>
                        <a:spcAft>
                          <a:spcPts val="15"/>
                        </a:spcAft>
                        <a:buNone/>
                      </a:pPr>
                      <a:r>
                        <a:rPr lang="en-IN" sz="1800" kern="100">
                          <a:effectLst/>
                        </a:rPr>
                        <a:t>Detected Violation</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 </a:t>
                      </a:r>
                    </a:p>
                    <a:p>
                      <a:pPr indent="107950" algn="ctr">
                        <a:lnSpc>
                          <a:spcPct val="109000"/>
                        </a:lnSpc>
                        <a:spcAft>
                          <a:spcPts val="15"/>
                        </a:spcAft>
                        <a:buNone/>
                      </a:pPr>
                      <a:r>
                        <a:rPr lang="en-IN" sz="1800" kern="100">
                          <a:effectLst/>
                        </a:rPr>
                        <a:t>Violation detection Error(%)</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Violator’s Number Plate Detection Error(%)</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071376"/>
                  </a:ext>
                </a:extLst>
              </a:tr>
              <a:tr h="414349">
                <a:tc>
                  <a:txBody>
                    <a:bodyPr/>
                    <a:lstStyle/>
                    <a:p>
                      <a:pPr indent="107950" algn="ctr">
                        <a:lnSpc>
                          <a:spcPct val="109000"/>
                        </a:lnSpc>
                        <a:spcAft>
                          <a:spcPts val="15"/>
                        </a:spcAft>
                        <a:buNone/>
                      </a:pPr>
                      <a:r>
                        <a:rPr lang="en-IN" sz="1800" kern="100">
                          <a:effectLst/>
                        </a:rPr>
                        <a:t>Video1</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12</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5</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5</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0%</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0%</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1915557"/>
                  </a:ext>
                </a:extLst>
              </a:tr>
              <a:tr h="414349">
                <a:tc>
                  <a:txBody>
                    <a:bodyPr/>
                    <a:lstStyle/>
                    <a:p>
                      <a:pPr indent="107950" algn="ctr">
                        <a:lnSpc>
                          <a:spcPct val="109000"/>
                        </a:lnSpc>
                        <a:spcAft>
                          <a:spcPts val="15"/>
                        </a:spcAft>
                        <a:buNone/>
                      </a:pPr>
                      <a:r>
                        <a:rPr lang="en-IN" sz="1800" kern="100">
                          <a:effectLst/>
                        </a:rPr>
                        <a:t>Video2</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10</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6</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5</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16.7%</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0%</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5341665"/>
                  </a:ext>
                </a:extLst>
              </a:tr>
              <a:tr h="414349">
                <a:tc>
                  <a:txBody>
                    <a:bodyPr/>
                    <a:lstStyle/>
                    <a:p>
                      <a:pPr indent="107950" algn="ctr">
                        <a:lnSpc>
                          <a:spcPct val="109000"/>
                        </a:lnSpc>
                        <a:spcAft>
                          <a:spcPts val="15"/>
                        </a:spcAft>
                        <a:buNone/>
                      </a:pPr>
                      <a:r>
                        <a:rPr lang="en-IN" sz="1800" kern="100">
                          <a:effectLst/>
                        </a:rPr>
                        <a:t>Video3</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7</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7</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6</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14.3%</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16.7%</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3701391"/>
                  </a:ext>
                </a:extLst>
              </a:tr>
              <a:tr h="414349">
                <a:tc>
                  <a:txBody>
                    <a:bodyPr/>
                    <a:lstStyle/>
                    <a:p>
                      <a:pPr indent="107950" algn="ctr">
                        <a:lnSpc>
                          <a:spcPct val="109000"/>
                        </a:lnSpc>
                        <a:spcAft>
                          <a:spcPts val="15"/>
                        </a:spcAft>
                        <a:buNone/>
                      </a:pPr>
                      <a:r>
                        <a:rPr lang="en-IN" sz="1800" kern="100">
                          <a:effectLst/>
                        </a:rPr>
                        <a:t>Video4</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4</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3</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3</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25%</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0%</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7558759"/>
                  </a:ext>
                </a:extLst>
              </a:tr>
              <a:tr h="414349">
                <a:tc>
                  <a:txBody>
                    <a:bodyPr/>
                    <a:lstStyle/>
                    <a:p>
                      <a:pPr indent="107950" algn="ctr">
                        <a:lnSpc>
                          <a:spcPct val="109000"/>
                        </a:lnSpc>
                        <a:spcAft>
                          <a:spcPts val="15"/>
                        </a:spcAft>
                        <a:buNone/>
                      </a:pPr>
                      <a:r>
                        <a:rPr lang="en-IN" sz="1800" kern="100">
                          <a:effectLst/>
                        </a:rPr>
                        <a:t>Video5</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5</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4</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3</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20%</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dirty="0">
                          <a:effectLst/>
                        </a:rPr>
                        <a:t>20.9%</a:t>
                      </a:r>
                      <a:endParaRPr lang="en-IN" sz="1800" kern="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1226574"/>
                  </a:ext>
                </a:extLst>
              </a:tr>
              <a:tr h="282578">
                <a:tc>
                  <a:txBody>
                    <a:bodyPr/>
                    <a:lstStyle/>
                    <a:p>
                      <a:pPr indent="107950" algn="ctr">
                        <a:lnSpc>
                          <a:spcPct val="109000"/>
                        </a:lnSpc>
                        <a:spcAft>
                          <a:spcPts val="15"/>
                        </a:spcAft>
                        <a:buNone/>
                      </a:pPr>
                      <a:r>
                        <a:rPr lang="en-IN" sz="800" kern="100">
                          <a:effectLst/>
                        </a:rPr>
                        <a:t> </a:t>
                      </a:r>
                      <a:endParaRPr lang="en-IN" sz="9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Total</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31</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36</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a:effectLst/>
                        </a:rPr>
                        <a:t>12.5%</a:t>
                      </a:r>
                      <a:endParaRPr lang="en-IN" sz="1800" kern="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07950" algn="ctr">
                        <a:lnSpc>
                          <a:spcPct val="109000"/>
                        </a:lnSpc>
                        <a:spcAft>
                          <a:spcPts val="15"/>
                        </a:spcAft>
                        <a:buNone/>
                      </a:pPr>
                      <a:r>
                        <a:rPr lang="en-IN" sz="1800" kern="100" dirty="0">
                          <a:effectLst/>
                        </a:rPr>
                        <a:t>21.9%</a:t>
                      </a:r>
                      <a:endParaRPr lang="en-IN" sz="1800" kern="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8329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Advantages and Applications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675745" y="1949074"/>
            <a:ext cx="4185623" cy="576262"/>
          </a:xfrm>
        </p:spPr>
        <p:txBody>
          <a:bodyPr/>
          <a:lstStyle/>
          <a:p>
            <a:r>
              <a:rPr lang="en-US" dirty="0">
                <a:solidFill>
                  <a:schemeClr val="tx1"/>
                </a:solidFill>
                <a:latin typeface="Times New Roman" panose="02020603050405020304" pitchFamily="18" charset="0"/>
                <a:cs typeface="Times New Roman" panose="02020603050405020304" pitchFamily="18" charset="0"/>
              </a:rPr>
              <a:t>Advantages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a:xfrm>
            <a:off x="675745" y="2737245"/>
            <a:ext cx="4185623" cy="3637429"/>
          </a:xfrm>
        </p:spPr>
        <p:txBody>
          <a:bodyPr>
            <a:noAutofit/>
          </a:bodyPr>
          <a:lstStyle/>
          <a:p>
            <a:pPr lvl="0"/>
            <a:r>
              <a:rPr lang="en-US" dirty="0">
                <a:solidFill>
                  <a:schemeClr val="tx1"/>
                </a:solidFill>
                <a:latin typeface="Times New Roman" panose="02020603050405020304" pitchFamily="18" charset="0"/>
                <a:cs typeface="Times New Roman" panose="02020603050405020304" pitchFamily="18" charset="0"/>
              </a:rPr>
              <a:t>•	- Real-time</a:t>
            </a:r>
          </a:p>
          <a:p>
            <a:pPr lvl="0"/>
            <a:r>
              <a:rPr lang="en-US" dirty="0">
                <a:solidFill>
                  <a:schemeClr val="tx1"/>
                </a:solidFill>
                <a:latin typeface="Times New Roman" panose="02020603050405020304" pitchFamily="18" charset="0"/>
                <a:cs typeface="Times New Roman" panose="02020603050405020304" pitchFamily="18" charset="0"/>
              </a:rPr>
              <a:t>•	- Automated</a:t>
            </a:r>
          </a:p>
          <a:p>
            <a:pPr lvl="0"/>
            <a:r>
              <a:rPr lang="en-US" dirty="0">
                <a:solidFill>
                  <a:schemeClr val="tx1"/>
                </a:solidFill>
                <a:latin typeface="Times New Roman" panose="02020603050405020304" pitchFamily="18" charset="0"/>
                <a:cs typeface="Times New Roman" panose="02020603050405020304" pitchFamily="18" charset="0"/>
              </a:rPr>
              <a:t>•	- Efficient</a:t>
            </a:r>
          </a:p>
          <a:p>
            <a:pPr lvl="0"/>
            <a:r>
              <a:rPr lang="en-US" dirty="0">
                <a:solidFill>
                  <a:schemeClr val="tx1"/>
                </a:solidFill>
                <a:latin typeface="Times New Roman" panose="02020603050405020304" pitchFamily="18" charset="0"/>
                <a:cs typeface="Times New Roman" panose="02020603050405020304" pitchFamily="18" charset="0"/>
              </a:rPr>
              <a:t>•	- Accurate</a:t>
            </a:r>
          </a:p>
        </p:txBody>
      </p:sp>
      <p:sp>
        <p:nvSpPr>
          <p:cNvPr id="8" name="Text Placeholder 7"/>
          <p:cNvSpPr>
            <a:spLocks noGrp="1"/>
          </p:cNvSpPr>
          <p:nvPr>
            <p:ph type="body" sz="quarter" idx="3"/>
          </p:nvPr>
        </p:nvSpPr>
        <p:spPr>
          <a:xfrm>
            <a:off x="5088383" y="1930400"/>
            <a:ext cx="4185618" cy="576262"/>
          </a:xfrm>
        </p:spPr>
        <p:txBody>
          <a:bodyPr/>
          <a:lstStyle/>
          <a:p>
            <a:r>
              <a:rPr lang="en-US" dirty="0">
                <a:solidFill>
                  <a:schemeClr val="tx1"/>
                </a:solidFill>
                <a:latin typeface="Times New Roman" panose="02020603050405020304" pitchFamily="18" charset="0"/>
                <a:cs typeface="Times New Roman" panose="02020603050405020304" pitchFamily="18" charset="0"/>
              </a:rPr>
              <a:t>Applications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4"/>
          </p:nvPr>
        </p:nvSpPr>
        <p:spPr>
          <a:xfrm>
            <a:off x="5088383" y="2737245"/>
            <a:ext cx="4185617" cy="3304117"/>
          </a:xfrm>
        </p:spPr>
        <p:txBody>
          <a:bodyPr>
            <a:normAutofit/>
          </a:bodyPr>
          <a:lstStyle/>
          <a:p>
            <a:pPr lvl="0"/>
            <a:r>
              <a:rPr lang="en-US" dirty="0">
                <a:solidFill>
                  <a:schemeClr val="tx1"/>
                </a:solidFill>
                <a:latin typeface="Times New Roman" panose="02020603050405020304" pitchFamily="18" charset="0"/>
                <a:cs typeface="Times New Roman" panose="02020603050405020304" pitchFamily="18" charset="0"/>
              </a:rPr>
              <a:t>•	- Road safety</a:t>
            </a:r>
          </a:p>
          <a:p>
            <a:pPr lvl="0"/>
            <a:r>
              <a:rPr lang="en-US" dirty="0">
                <a:solidFill>
                  <a:schemeClr val="tx1"/>
                </a:solidFill>
                <a:latin typeface="Times New Roman" panose="02020603050405020304" pitchFamily="18" charset="0"/>
                <a:cs typeface="Times New Roman" panose="02020603050405020304" pitchFamily="18" charset="0"/>
              </a:rPr>
              <a:t>•	- Traffic monitoring</a:t>
            </a:r>
          </a:p>
          <a:p>
            <a:pPr lvl="0"/>
            <a:r>
              <a:rPr lang="en-US" dirty="0">
                <a:solidFill>
                  <a:schemeClr val="tx1"/>
                </a:solidFill>
                <a:latin typeface="Times New Roman" panose="02020603050405020304" pitchFamily="18" charset="0"/>
                <a:cs typeface="Times New Roman" panose="02020603050405020304" pitchFamily="18" charset="0"/>
              </a:rPr>
              <a:t>•	- Vehicle enforcement</a:t>
            </a:r>
          </a:p>
          <a:p>
            <a:pPr lvl="0"/>
            <a:r>
              <a:rPr lang="en-US" dirty="0">
                <a:solidFill>
                  <a:schemeClr val="tx1"/>
                </a:solidFill>
                <a:latin typeface="Times New Roman" panose="02020603050405020304" pitchFamily="18" charset="0"/>
                <a:cs typeface="Times New Roman" panose="02020603050405020304" pitchFamily="18" charset="0"/>
              </a:rPr>
              <a:t>•	- Automated ticketing</a:t>
            </a:r>
          </a:p>
          <a:p>
            <a:endParaRPr lang="en-US" dirty="0">
              <a:solidFill>
                <a:schemeClr val="tx1"/>
              </a:solidFill>
            </a:endParaRPr>
          </a:p>
          <a:p>
            <a:endParaRPr lang="en-US" dirty="0">
              <a:solidFill>
                <a:schemeClr val="tx1"/>
              </a:solidFill>
            </a:endParaRPr>
          </a:p>
          <a:p>
            <a:pPr marL="0" indent="0">
              <a:buNone/>
            </a:pPr>
            <a:endParaRPr lang="en-US" dirty="0">
              <a:solidFill>
                <a:schemeClr val="tx1"/>
              </a:solidFill>
            </a:endParaRPr>
          </a:p>
        </p:txBody>
      </p:sp>
      <p:pic>
        <p:nvPicPr>
          <p:cNvPr id="2" name="Picture 4">
            <a:extLst>
              <a:ext uri="{FF2B5EF4-FFF2-40B4-BE49-F238E27FC236}">
                <a16:creationId xmlns:a16="http://schemas.microsoft.com/office/drawing/2014/main" id="{B716DAE1-567F-0DAC-BAC1-72C8BAC72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14A50494-C43C-60A8-B7F0-EE32ACA611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C206F685-490F-0DBF-9593-7531ED5BE2F3}"/>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978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References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108409" y="1930400"/>
            <a:ext cx="8596668" cy="4392023"/>
          </a:xfrm>
        </p:spPr>
        <p:txBody>
          <a:bodyPr>
            <a:normAutofit/>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1. </a:t>
            </a:r>
            <a:r>
              <a:rPr lang="en-US" dirty="0" err="1">
                <a:solidFill>
                  <a:schemeClr val="tx1"/>
                </a:solidFill>
                <a:latin typeface="Times New Roman" panose="02020603050405020304" pitchFamily="18" charset="0"/>
                <a:cs typeface="Times New Roman" panose="02020603050405020304" pitchFamily="18" charset="0"/>
              </a:rPr>
              <a:t>Redmon</a:t>
            </a:r>
            <a:r>
              <a:rPr lang="en-US" dirty="0">
                <a:solidFill>
                  <a:schemeClr val="tx1"/>
                </a:solidFill>
                <a:latin typeface="Times New Roman" panose="02020603050405020304" pitchFamily="18" charset="0"/>
                <a:cs typeface="Times New Roman" panose="02020603050405020304" pitchFamily="18" charset="0"/>
              </a:rPr>
              <a:t>, J., </a:t>
            </a:r>
            <a:r>
              <a:rPr lang="en-US" dirty="0" err="1">
                <a:solidFill>
                  <a:schemeClr val="tx1"/>
                </a:solidFill>
                <a:latin typeface="Times New Roman" panose="02020603050405020304" pitchFamily="18" charset="0"/>
                <a:cs typeface="Times New Roman" panose="02020603050405020304" pitchFamily="18" charset="0"/>
              </a:rPr>
              <a:t>Divvala</a:t>
            </a:r>
            <a:r>
              <a:rPr lang="en-US" dirty="0">
                <a:solidFill>
                  <a:schemeClr val="tx1"/>
                </a:solidFill>
                <a:latin typeface="Times New Roman" panose="02020603050405020304" pitchFamily="18" charset="0"/>
                <a:cs typeface="Times New Roman" panose="02020603050405020304" pitchFamily="18" charset="0"/>
              </a:rPr>
              <a:t>, S., </a:t>
            </a:r>
            <a:r>
              <a:rPr lang="en-US" dirty="0" err="1">
                <a:solidFill>
                  <a:schemeClr val="tx1"/>
                </a:solidFill>
                <a:latin typeface="Times New Roman" panose="02020603050405020304" pitchFamily="18" charset="0"/>
                <a:cs typeface="Times New Roman" panose="02020603050405020304" pitchFamily="18" charset="0"/>
              </a:rPr>
              <a:t>Girshick</a:t>
            </a:r>
            <a:r>
              <a:rPr lang="en-US" dirty="0">
                <a:solidFill>
                  <a:schemeClr val="tx1"/>
                </a:solidFill>
                <a:latin typeface="Times New Roman" panose="02020603050405020304" pitchFamily="18" charset="0"/>
                <a:cs typeface="Times New Roman" panose="02020603050405020304" pitchFamily="18" charset="0"/>
              </a:rPr>
              <a:t>, R., &amp; </a:t>
            </a:r>
            <a:r>
              <a:rPr lang="en-US" dirty="0" err="1">
                <a:solidFill>
                  <a:schemeClr val="tx1"/>
                </a:solidFill>
                <a:latin typeface="Times New Roman" panose="02020603050405020304" pitchFamily="18" charset="0"/>
                <a:cs typeface="Times New Roman" panose="02020603050405020304" pitchFamily="18" charset="0"/>
              </a:rPr>
              <a:t>Farhadi</a:t>
            </a:r>
            <a:r>
              <a:rPr lang="en-US" dirty="0">
                <a:solidFill>
                  <a:schemeClr val="tx1"/>
                </a:solidFill>
                <a:latin typeface="Times New Roman" panose="02020603050405020304" pitchFamily="18" charset="0"/>
                <a:cs typeface="Times New Roman" panose="02020603050405020304" pitchFamily="18" charset="0"/>
              </a:rPr>
              <a:t>, A. (2016). *You Only Look Once: Unified, Real-Time Object Detection*. In Proceedings of the IEEE Conference on Computer Vision and Pattern Recognition (CVPR), 779-788.</a:t>
            </a:r>
          </a:p>
          <a:p>
            <a:r>
              <a:rPr lang="en-US" dirty="0">
                <a:solidFill>
                  <a:schemeClr val="tx1"/>
                </a:solidFill>
                <a:latin typeface="Times New Roman" panose="02020603050405020304" pitchFamily="18" charset="0"/>
                <a:cs typeface="Times New Roman" panose="02020603050405020304" pitchFamily="18" charset="0"/>
              </a:rPr>
              <a:t>2. Zhang, Y., &amp; </a:t>
            </a:r>
            <a:r>
              <a:rPr lang="en-US" dirty="0" err="1">
                <a:solidFill>
                  <a:schemeClr val="tx1"/>
                </a:solidFill>
                <a:latin typeface="Times New Roman" panose="02020603050405020304" pitchFamily="18" charset="0"/>
                <a:cs typeface="Times New Roman" panose="02020603050405020304" pitchFamily="18" charset="0"/>
              </a:rPr>
              <a:t>Xie</a:t>
            </a:r>
            <a:r>
              <a:rPr lang="en-US" dirty="0">
                <a:solidFill>
                  <a:schemeClr val="tx1"/>
                </a:solidFill>
                <a:latin typeface="Times New Roman" panose="02020603050405020304" pitchFamily="18" charset="0"/>
                <a:cs typeface="Times New Roman" panose="02020603050405020304" pitchFamily="18" charset="0"/>
              </a:rPr>
              <a:t>, L. (2019). *Real-time Object Detection for Mobile Applications Using YOLO*. International Journal of Computer Science and Information Security, 17(4), 23-29.</a:t>
            </a:r>
          </a:p>
          <a:p>
            <a:r>
              <a:rPr lang="en-US" dirty="0">
                <a:solidFill>
                  <a:schemeClr val="tx1"/>
                </a:solidFill>
                <a:latin typeface="Times New Roman" panose="02020603050405020304" pitchFamily="18" charset="0"/>
                <a:cs typeface="Times New Roman" panose="02020603050405020304" pitchFamily="18" charset="0"/>
              </a:rPr>
              <a:t>3. Kumar, A., &amp; Singh, V. (2021). *Mobile Phone Detection for Traffic Safety Using Machine Learning*. Journal of Traffic Safety and Technology, 34(2), 123-132.</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854592C1-CD9A-697E-D2E9-44099CE81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D0999F58-A86E-F302-6A3F-624E5BC16E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9929483A-327B-0BD0-CED7-F030650D4C52}"/>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621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Conclusion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conclusion, this project introduces an automated system that enhances road safety by detecting mobile phone usage among two-wheeler drivers in real time. By leveraging YOLO on a Raspberry Pi and integrating a USB camera with Tesseract OCR for number plate recognition, the system efficiently identifies distracted drivers and automates the ticketing process. The inclusion of an LCD display for presenting information, along with automated number plate extraction, ensures accurate and timely enforcement, contributing to safer driving behaviors and improved road safety.</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ACC9F326-3ADF-4867-354F-7232C9F36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AE60D713-37CC-3210-6BA8-FAB9A4D10D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CDE7892-5694-0E74-137A-17BABD7014D1}"/>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39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Literature Survey</a:t>
            </a:r>
            <a:endParaRPr lang="en-IN" sz="4000" dirty="0"/>
          </a:p>
        </p:txBody>
      </p:sp>
      <p:pic>
        <p:nvPicPr>
          <p:cNvPr id="4" name="Picture 4">
            <a:extLst>
              <a:ext uri="{FF2B5EF4-FFF2-40B4-BE49-F238E27FC236}">
                <a16:creationId xmlns:a16="http://schemas.microsoft.com/office/drawing/2014/main" id="{0C9A61AC-4E41-70E8-EC2C-1D9593D04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37835"/>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6F6DB668-DC08-E19F-8BFF-1B18276B2D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108339"/>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A85D8AA5-9D9B-CD66-3D6C-FBD7B1A61CA3}"/>
              </a:ext>
            </a:extLst>
          </p:cNvPr>
          <p:cNvCxnSpPr/>
          <p:nvPr/>
        </p:nvCxnSpPr>
        <p:spPr>
          <a:xfrm>
            <a:off x="188843" y="146967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Rectangle 16">
            <a:extLst>
              <a:ext uri="{FF2B5EF4-FFF2-40B4-BE49-F238E27FC236}">
                <a16:creationId xmlns:a16="http://schemas.microsoft.com/office/drawing/2014/main" id="{809681C4-3019-D5C5-1A46-AB84CE3A79DA}"/>
              </a:ext>
            </a:extLst>
          </p:cNvPr>
          <p:cNvSpPr>
            <a:spLocks noChangeArrowheads="1"/>
          </p:cNvSpPr>
          <p:nvPr/>
        </p:nvSpPr>
        <p:spPr bwMode="auto">
          <a:xfrm>
            <a:off x="677334" y="1726576"/>
            <a:ext cx="869340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Thresholding for Image Segmentation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Otsu (1979)</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Otsu’s method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optimal threshold selection from grayscale histograms.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Widely used in image preprocessing and binarization.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Text Detection in Images and Videos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Jain &amp; B. Yu (1998)</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 method for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 text location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both static images and video frames.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Useful in license plate detection and OCR preprocessing.</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Multiobjective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Optimization in Detection Models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 Deb et al. (2002)</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NSGA-II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fast elitist genetic algorithm.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optimizing deep learning parameters for better accuracy.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829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Introduction</a:t>
            </a:r>
            <a:endParaRPr lang="en-IN" sz="4000"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9C310B77-BCFF-92E4-055E-E70487E74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8818A1D4-4118-9512-92C2-79FA28533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6C0C4FC8-878C-5881-C21C-024C20A759D1}"/>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angle 2">
            <a:extLst>
              <a:ext uri="{FF2B5EF4-FFF2-40B4-BE49-F238E27FC236}">
                <a16:creationId xmlns:a16="http://schemas.microsoft.com/office/drawing/2014/main" id="{6D6745E2-803C-58FC-CDC9-900298C54A0F}"/>
              </a:ext>
            </a:extLst>
          </p:cNvPr>
          <p:cNvSpPr>
            <a:spLocks noGrp="1" noChangeArrowheads="1"/>
          </p:cNvSpPr>
          <p:nvPr>
            <p:ph idx="1"/>
          </p:nvPr>
        </p:nvSpPr>
        <p:spPr bwMode="auto">
          <a:xfrm>
            <a:off x="880894" y="1703629"/>
            <a:ext cx="888159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detects mobile phone usage by two-wheeler riders in real-time.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uses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deep learning model and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Raspberry Pi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processing.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USB webcam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captures live video of the riders.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analyzes the video to check if a rider is using a mobile phone.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 violation is found,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plate is read using Tesseract OCR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LCD screen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the detected information.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helps improve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road safety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detecting and reporting violations automatically</a:t>
            </a:r>
          </a:p>
        </p:txBody>
      </p:sp>
    </p:spTree>
    <p:extLst>
      <p:ext uri="{BB962C8B-B14F-4D97-AF65-F5344CB8AC3E}">
        <p14:creationId xmlns:p14="http://schemas.microsoft.com/office/powerpoint/2010/main" val="214263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520" y="408714"/>
            <a:ext cx="8596668" cy="1320800"/>
          </a:xfrm>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Proposed Method</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6371" y="7024432"/>
            <a:ext cx="9211249" cy="45719"/>
          </a:xfrm>
        </p:spPr>
        <p:txBody>
          <a:bodyPr>
            <a:normAutofit fontScale="25000" lnSpcReduction="20000"/>
          </a:bodyPr>
          <a:lstStyle/>
          <a:p>
            <a:pPr algn="just"/>
            <a:endParaRPr lang="en-IN"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E2A6375-351D-6FA0-4CEC-B0E49B169CB1}"/>
              </a:ext>
            </a:extLst>
          </p:cNvPr>
          <p:cNvSpPr txBox="1"/>
          <p:nvPr/>
        </p:nvSpPr>
        <p:spPr>
          <a:xfrm>
            <a:off x="904240" y="1729514"/>
            <a:ext cx="8260080" cy="3970318"/>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YOLO to detect mobile phone use by two-wheeler riders in real time.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USB webcam captures live video of the rider.</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checks the video instantly to see if the rider is using a phone.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 violation is found, Tesseract OCR reads the number plate.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works automatically without human help.</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It quickly issues tickets after detecting a violation.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helps improve road safety and makes monitoring easier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352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Existing Method</a:t>
            </a:r>
            <a:endParaRPr lang="en-IN" sz="4000"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4C5FB05-F9DF-DCA7-9F55-F593718A2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557EA0A5-FB2C-44B7-BD7E-B3D8D3B6CD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6D6E1EF-0454-87D9-086D-05D9010A32BB}"/>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2012059-D7A6-52AE-407E-2C74C638FF99}"/>
              </a:ext>
            </a:extLst>
          </p:cNvPr>
          <p:cNvSpPr>
            <a:spLocks noGrp="1" noChangeArrowheads="1"/>
          </p:cNvSpPr>
          <p:nvPr>
            <p:ph idx="1"/>
          </p:nvPr>
        </p:nvSpPr>
        <p:spPr bwMode="auto">
          <a:xfrm>
            <a:off x="740465" y="1641352"/>
            <a:ext cx="671632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systems use manual monitoring or fixed CCTV cameras.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need humans to watch videos and give tickets, which is slow.</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can’t detect phone usage accurately in real-time.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systems don’t send tickets automatically, causing delays.</a:t>
            </a:r>
          </a:p>
        </p:txBody>
      </p:sp>
    </p:spTree>
    <p:extLst>
      <p:ext uri="{BB962C8B-B14F-4D97-AF65-F5344CB8AC3E}">
        <p14:creationId xmlns:p14="http://schemas.microsoft.com/office/powerpoint/2010/main" val="46671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51353" y="504159"/>
            <a:ext cx="6347073"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Yolo v8 block diagram</a:t>
            </a:r>
          </a:p>
        </p:txBody>
      </p:sp>
      <p:sp>
        <p:nvSpPr>
          <p:cNvPr id="2" name="Rectangle: Rounded Corners 1">
            <a:extLst>
              <a:ext uri="{FF2B5EF4-FFF2-40B4-BE49-F238E27FC236}">
                <a16:creationId xmlns:a16="http://schemas.microsoft.com/office/drawing/2014/main" id="{E4556C5B-EA98-AD62-2513-F4660019BB9F}"/>
              </a:ext>
            </a:extLst>
          </p:cNvPr>
          <p:cNvSpPr/>
          <p:nvPr/>
        </p:nvSpPr>
        <p:spPr>
          <a:xfrm>
            <a:off x="3994949" y="1534578"/>
            <a:ext cx="3906175" cy="4169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Input: Live Camera Feed(Raspberry pi)</a:t>
            </a:r>
            <a:endParaRPr lang="en-IN" dirty="0">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C070AF17-438A-1BB5-E99C-62166DBEACD8}"/>
              </a:ext>
            </a:extLst>
          </p:cNvPr>
          <p:cNvSpPr/>
          <p:nvPr/>
        </p:nvSpPr>
        <p:spPr>
          <a:xfrm>
            <a:off x="2330947" y="2261059"/>
            <a:ext cx="7234177" cy="4916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Preprocessing(Frame Extraction)</a:t>
            </a:r>
            <a:endParaRPr lang="en-IN" dirty="0">
              <a:latin typeface="Times New Roman" panose="02020603050405020304" pitchFamily="18" charset="0"/>
              <a:cs typeface="Times New Roman" panose="02020603050405020304" pitchFamily="18" charset="0"/>
            </a:endParaRPr>
          </a:p>
        </p:txBody>
      </p:sp>
      <p:sp>
        <p:nvSpPr>
          <p:cNvPr id="57" name="Rectangle: Rounded Corners 56">
            <a:extLst>
              <a:ext uri="{FF2B5EF4-FFF2-40B4-BE49-F238E27FC236}">
                <a16:creationId xmlns:a16="http://schemas.microsoft.com/office/drawing/2014/main" id="{1AEF92DC-1E3C-8E80-BCEF-BD7BAA462903}"/>
              </a:ext>
            </a:extLst>
          </p:cNvPr>
          <p:cNvSpPr/>
          <p:nvPr/>
        </p:nvSpPr>
        <p:spPr>
          <a:xfrm>
            <a:off x="2234584" y="3209745"/>
            <a:ext cx="7426901" cy="5636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Object Detection Model(YOLOv8) Detects Two-Wheeler </a:t>
            </a:r>
            <a:r>
              <a:rPr lang="en-US" dirty="0" err="1">
                <a:latin typeface="Times New Roman" panose="02020603050405020304" pitchFamily="18" charset="0"/>
                <a:cs typeface="Times New Roman" panose="02020603050405020304" pitchFamily="18" charset="0"/>
              </a:rPr>
              <a:t>Vechicles</a:t>
            </a:r>
            <a:r>
              <a:rPr lang="en-US" dirty="0">
                <a:latin typeface="Times New Roman" panose="02020603050405020304" pitchFamily="18" charset="0"/>
                <a:cs typeface="Times New Roman" panose="02020603050405020304" pitchFamily="18" charset="0"/>
              </a:rPr>
              <a:t> Detection</a:t>
            </a:r>
            <a:endParaRPr lang="en-IN" dirty="0">
              <a:latin typeface="Times New Roman" panose="02020603050405020304" pitchFamily="18" charset="0"/>
              <a:cs typeface="Times New Roman" panose="02020603050405020304" pitchFamily="18" charset="0"/>
            </a:endParaRPr>
          </a:p>
        </p:txBody>
      </p:sp>
      <p:sp>
        <p:nvSpPr>
          <p:cNvPr id="58" name="Rectangle: Rounded Corners 57">
            <a:extLst>
              <a:ext uri="{FF2B5EF4-FFF2-40B4-BE49-F238E27FC236}">
                <a16:creationId xmlns:a16="http://schemas.microsoft.com/office/drawing/2014/main" id="{7E67AF0A-70D6-47A7-36B0-E09B2E7E53ED}"/>
              </a:ext>
            </a:extLst>
          </p:cNvPr>
          <p:cNvSpPr/>
          <p:nvPr/>
        </p:nvSpPr>
        <p:spPr>
          <a:xfrm>
            <a:off x="2234583" y="4302831"/>
            <a:ext cx="7426901" cy="7654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Post-Processing (Filtering &amp; Validation) Checks if Rider is Holding a Mobile Phone Ensures Correct Detection</a:t>
            </a:r>
            <a:endParaRPr lang="en-IN" dirty="0">
              <a:latin typeface="Times New Roman" panose="02020603050405020304" pitchFamily="18" charset="0"/>
              <a:cs typeface="Times New Roman" panose="02020603050405020304" pitchFamily="18" charset="0"/>
            </a:endParaRPr>
          </a:p>
        </p:txBody>
      </p:sp>
      <p:sp>
        <p:nvSpPr>
          <p:cNvPr id="59" name="Rectangle: Rounded Corners 58">
            <a:extLst>
              <a:ext uri="{FF2B5EF4-FFF2-40B4-BE49-F238E27FC236}">
                <a16:creationId xmlns:a16="http://schemas.microsoft.com/office/drawing/2014/main" id="{A2896FC9-3D3C-FBFD-49F0-30ED93B47D21}"/>
              </a:ext>
            </a:extLst>
          </p:cNvPr>
          <p:cNvSpPr/>
          <p:nvPr/>
        </p:nvSpPr>
        <p:spPr>
          <a:xfrm>
            <a:off x="2285150" y="5487875"/>
            <a:ext cx="7325765" cy="563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Automated Ticketing System Captures Vehicle Number Plate Logs Violation Data Sends Automated Ticket</a:t>
            </a:r>
            <a:endParaRPr lang="en-IN" dirty="0">
              <a:latin typeface="Times New Roman" panose="02020603050405020304" pitchFamily="18" charset="0"/>
              <a:cs typeface="Times New Roman" panose="02020603050405020304" pitchFamily="18" charset="0"/>
            </a:endParaRPr>
          </a:p>
        </p:txBody>
      </p:sp>
      <p:sp>
        <p:nvSpPr>
          <p:cNvPr id="60" name="Rectangle: Rounded Corners 59">
            <a:extLst>
              <a:ext uri="{FF2B5EF4-FFF2-40B4-BE49-F238E27FC236}">
                <a16:creationId xmlns:a16="http://schemas.microsoft.com/office/drawing/2014/main" id="{55736C86-2B0F-AFB7-3E67-766135FEC823}"/>
              </a:ext>
            </a:extLst>
          </p:cNvPr>
          <p:cNvSpPr/>
          <p:nvPr/>
        </p:nvSpPr>
        <p:spPr>
          <a:xfrm>
            <a:off x="4269146" y="6353841"/>
            <a:ext cx="3357782" cy="435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Output: Violation Report &amp; Alert</a:t>
            </a:r>
            <a:endParaRPr lang="en-IN" dirty="0">
              <a:latin typeface="Times New Roman" panose="02020603050405020304" pitchFamily="18" charset="0"/>
              <a:cs typeface="Times New Roman" panose="02020603050405020304" pitchFamily="18" charset="0"/>
            </a:endParaRPr>
          </a:p>
        </p:txBody>
      </p:sp>
      <p:cxnSp>
        <p:nvCxnSpPr>
          <p:cNvPr id="62" name="Straight Arrow Connector 61">
            <a:extLst>
              <a:ext uri="{FF2B5EF4-FFF2-40B4-BE49-F238E27FC236}">
                <a16:creationId xmlns:a16="http://schemas.microsoft.com/office/drawing/2014/main" id="{81164AF7-3E7E-C15B-E40B-E60EEF90F06B}"/>
              </a:ext>
            </a:extLst>
          </p:cNvPr>
          <p:cNvCxnSpPr>
            <a:stCxn id="2" idx="2"/>
            <a:endCxn id="32" idx="0"/>
          </p:cNvCxnSpPr>
          <p:nvPr/>
        </p:nvCxnSpPr>
        <p:spPr>
          <a:xfrm flipH="1">
            <a:off x="5948036" y="1951568"/>
            <a:ext cx="1" cy="3094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3B70831D-FA2E-9E4F-4C78-0D9DADAAED6D}"/>
              </a:ext>
            </a:extLst>
          </p:cNvPr>
          <p:cNvCxnSpPr>
            <a:stCxn id="32" idx="2"/>
            <a:endCxn id="57" idx="0"/>
          </p:cNvCxnSpPr>
          <p:nvPr/>
        </p:nvCxnSpPr>
        <p:spPr>
          <a:xfrm flipH="1">
            <a:off x="5948035" y="2752730"/>
            <a:ext cx="1" cy="457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3404504E-1954-1D4D-039A-AB204B7AE7E9}"/>
              </a:ext>
            </a:extLst>
          </p:cNvPr>
          <p:cNvCxnSpPr>
            <a:stCxn id="57" idx="2"/>
            <a:endCxn id="58" idx="0"/>
          </p:cNvCxnSpPr>
          <p:nvPr/>
        </p:nvCxnSpPr>
        <p:spPr>
          <a:xfrm flipH="1">
            <a:off x="5948034" y="3773395"/>
            <a:ext cx="1" cy="529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BF98695C-DD35-BD79-B71C-48CC01F9E33A}"/>
              </a:ext>
            </a:extLst>
          </p:cNvPr>
          <p:cNvCxnSpPr>
            <a:stCxn id="58" idx="2"/>
            <a:endCxn id="59" idx="0"/>
          </p:cNvCxnSpPr>
          <p:nvPr/>
        </p:nvCxnSpPr>
        <p:spPr>
          <a:xfrm flipH="1">
            <a:off x="5948033" y="5068236"/>
            <a:ext cx="1" cy="4196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914640B0-E317-142E-35F7-D8B5ABEA42BE}"/>
              </a:ext>
            </a:extLst>
          </p:cNvPr>
          <p:cNvCxnSpPr>
            <a:stCxn id="59" idx="2"/>
            <a:endCxn id="60" idx="0"/>
          </p:cNvCxnSpPr>
          <p:nvPr/>
        </p:nvCxnSpPr>
        <p:spPr>
          <a:xfrm>
            <a:off x="5948033" y="6051523"/>
            <a:ext cx="4" cy="3023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3825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627591" y="2067339"/>
                <a:ext cx="9251903" cy="4403257"/>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(Live Camera Feed from Raspberry Pi):</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camera captures live video of vehicles from a traffic pole or roadside.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video feed is sent to the Raspberry Pi for processing.</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(Frame Extraction &amp; Enhancement):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Extracts individual frames from the video.</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image quality to improve detection accuracy.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YOLOv8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Objet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Two-wheeler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Identifies bikes and scooters on the road.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phone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Checks if the rider is using a phone while riding.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b="1" dirty="0">
                    <a:latin typeface="Times New Roman" panose="02020603050405020304" pitchFamily="18" charset="0"/>
                    <a:cs typeface="Times New Roman" panose="02020603050405020304" pitchFamily="18" charset="0"/>
                  </a:rPr>
                  <a:t>Intersection over Union (</a:t>
                </a:r>
                <a:r>
                  <a:rPr lang="en-US" b="1" dirty="0" err="1">
                    <a:latin typeface="Times New Roman" panose="02020603050405020304" pitchFamily="18" charset="0"/>
                    <a:cs typeface="Times New Roman" panose="02020603050405020304" pitchFamily="18" charset="0"/>
                  </a:rPr>
                  <a:t>IoU</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br>
                  <a:rPr lang="en-US" dirty="0"/>
                </a:br>
                <a:r>
                  <a:rPr lang="en-US" dirty="0">
                    <a:latin typeface="Times New Roman" panose="02020603050405020304" pitchFamily="18" charset="0"/>
                    <a:cs typeface="Times New Roman" panose="02020603050405020304" pitchFamily="18" charset="0"/>
                  </a:rPr>
                  <a:t>Used in object detection models like YOLO to evaluate detection accuracy.</a:t>
                </a:r>
              </a:p>
              <a:p>
                <a:pPr lvl="0" defTabSz="914400"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IoU</a:t>
                </a:r>
                <a14:m>
                  <m:oMath xmlns:m="http://schemas.openxmlformats.org/officeDocument/2006/math">
                    <m:r>
                      <a:rPr kumimoji="0" lang="en-US"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f>
                      <m:fPr>
                        <m:ctrlPr>
                          <a:rPr kumimoji="0" lang="en-US"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fPr>
                      <m:num>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𝐴𝑟𝑒𝑎</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𝑜𝑓</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𝑂𝑣𝑒𝑟𝑙𝑎𝑝</m:t>
                        </m:r>
                      </m:num>
                      <m:den>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𝐴𝑟𝑒𝑎</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𝑜𝑓</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𝑈𝑛𝑖𝑜𝑛</m:t>
                        </m:r>
                      </m:den>
                    </m:f>
                  </m:oMath>
                </a14:m>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27591" y="2067339"/>
                <a:ext cx="9251903" cy="4403257"/>
              </a:xfrm>
              <a:prstGeom prst="rect">
                <a:avLst/>
              </a:prstGeom>
              <a:blipFill>
                <a:blip r:embed="rId4"/>
                <a:stretch>
                  <a:fillRect l="-593" t="-693"/>
                </a:stretch>
              </a:blipFill>
            </p:spPr>
            <p:txBody>
              <a:bodyPr/>
              <a:lstStyle/>
              <a:p>
                <a:r>
                  <a:rPr lang="en-IN">
                    <a:noFill/>
                  </a:rPr>
                  <a:t> </a:t>
                </a:r>
              </a:p>
            </p:txBody>
          </p:sp>
        </mc:Fallback>
      </mc:AlternateContent>
      <p:sp>
        <p:nvSpPr>
          <p:cNvPr id="6" name="Rectangle 5"/>
          <p:cNvSpPr/>
          <p:nvPr/>
        </p:nvSpPr>
        <p:spPr>
          <a:xfrm>
            <a:off x="2096336" y="510762"/>
            <a:ext cx="2662908"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Explanation</a:t>
            </a:r>
          </a:p>
        </p:txBody>
      </p:sp>
    </p:spTree>
    <p:extLst>
      <p:ext uri="{BB962C8B-B14F-4D97-AF65-F5344CB8AC3E}">
        <p14:creationId xmlns:p14="http://schemas.microsoft.com/office/powerpoint/2010/main" val="175984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CE0DE7F-BB3B-5414-C11A-65B45B764A03}"/>
                  </a:ext>
                </a:extLst>
              </p:cNvPr>
              <p:cNvSpPr txBox="1"/>
              <p:nvPr/>
            </p:nvSpPr>
            <p:spPr>
              <a:xfrm>
                <a:off x="455543" y="1796739"/>
                <a:ext cx="6736080" cy="466576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Precision and Recall</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Commonly used in evaluating the accuracy of detection models.</a:t>
                </a:r>
              </a:p>
              <a:p>
                <a:pPr algn="ctr"/>
                <a:r>
                  <a:rPr lang="en-IN" altLang="en-US" dirty="0">
                    <a:latin typeface="Times New Roman" panose="02020603050405020304" pitchFamily="18" charset="0"/>
                    <a:cs typeface="Times New Roman" panose="02020603050405020304" pitchFamily="18" charset="0"/>
                  </a:rPr>
                  <a:t>Precision</a:t>
                </a:r>
                <a14:m>
                  <m:oMath xmlns:m="http://schemas.openxmlformats.org/officeDocument/2006/math">
                    <m:r>
                      <a:rPr kumimoji="0" lang="en-US"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f>
                      <m:fPr>
                        <m:ctrlPr>
                          <a:rPr kumimoji="0" lang="en-US"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fPr>
                      <m:num>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𝑇𝑟𝑢𝑒</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𝑃𝑜𝑠𝑖𝑡𝑖𝑣𝑒</m:t>
                        </m:r>
                      </m:num>
                      <m:den>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𝑇𝑟𝑢𝑒</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𝑃𝑜𝑠𝑖𝑡𝑖𝑣𝑒</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𝐹𝑎𝑙𝑠𝑒</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 </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𝑃𝑜𝑠𝑖𝑡𝑖𝑣𝑒</m:t>
                        </m:r>
                      </m:den>
                    </m:f>
                  </m:oMath>
                </a14:m>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altLang="en-US" dirty="0">
                    <a:latin typeface="Times New Roman" panose="02020603050405020304" pitchFamily="18" charset="0"/>
                    <a:cs typeface="Times New Roman" panose="02020603050405020304" pitchFamily="18" charset="0"/>
                  </a:rPr>
                  <a:t>Recall</a:t>
                </a:r>
                <a14:m>
                  <m:oMath xmlns:m="http://schemas.openxmlformats.org/officeDocument/2006/math">
                    <m:r>
                      <a:rPr kumimoji="0" lang="en-US"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f>
                      <m:fPr>
                        <m:ctrlPr>
                          <a:rPr lang="en-US" altLang="en-US" i="1">
                            <a:latin typeface="Cambria Math" panose="02040503050406030204" pitchFamily="18" charset="0"/>
                            <a:cs typeface="Times New Roman" panose="02020603050405020304" pitchFamily="18" charset="0"/>
                          </a:rPr>
                        </m:ctrlPr>
                      </m:fPr>
                      <m:num>
                        <m:r>
                          <a:rPr lang="en-IN" altLang="en-US" i="1">
                            <a:latin typeface="Cambria Math" panose="02040503050406030204" pitchFamily="18" charset="0"/>
                            <a:cs typeface="Times New Roman" panose="02020603050405020304" pitchFamily="18" charset="0"/>
                          </a:rPr>
                          <m:t>𝑇𝑟𝑢𝑒</m:t>
                        </m:r>
                        <m:r>
                          <a:rPr lang="en-IN" altLang="en-US" i="1">
                            <a:latin typeface="Cambria Math" panose="02040503050406030204" pitchFamily="18" charset="0"/>
                            <a:cs typeface="Times New Roman" panose="02020603050405020304" pitchFamily="18" charset="0"/>
                          </a:rPr>
                          <m:t> </m:t>
                        </m:r>
                        <m:r>
                          <a:rPr lang="en-IN" altLang="en-US" i="1">
                            <a:latin typeface="Cambria Math" panose="02040503050406030204" pitchFamily="18" charset="0"/>
                            <a:cs typeface="Times New Roman" panose="02020603050405020304" pitchFamily="18" charset="0"/>
                          </a:rPr>
                          <m:t>𝑃𝑜𝑠𝑖𝑡𝑖𝑣𝑒</m:t>
                        </m:r>
                      </m:num>
                      <m:den>
                        <m:r>
                          <a:rPr lang="en-IN" altLang="en-US" i="1">
                            <a:latin typeface="Cambria Math" panose="02040503050406030204" pitchFamily="18" charset="0"/>
                            <a:cs typeface="Times New Roman" panose="02020603050405020304" pitchFamily="18" charset="0"/>
                          </a:rPr>
                          <m:t>𝑇𝑟𝑢𝑒</m:t>
                        </m:r>
                        <m:r>
                          <a:rPr lang="en-IN" altLang="en-US" i="1">
                            <a:latin typeface="Cambria Math" panose="02040503050406030204" pitchFamily="18" charset="0"/>
                            <a:cs typeface="Times New Roman" panose="02020603050405020304" pitchFamily="18" charset="0"/>
                          </a:rPr>
                          <m:t> </m:t>
                        </m:r>
                        <m:r>
                          <a:rPr lang="en-IN" altLang="en-US" i="1">
                            <a:latin typeface="Cambria Math" panose="02040503050406030204" pitchFamily="18" charset="0"/>
                            <a:cs typeface="Times New Roman" panose="02020603050405020304" pitchFamily="18" charset="0"/>
                          </a:rPr>
                          <m:t>𝑃𝑜𝑠𝑖𝑡𝑖𝑣𝑒</m:t>
                        </m:r>
                        <m:r>
                          <a:rPr lang="en-IN" altLang="en-US" i="1">
                            <a:latin typeface="Cambria Math" panose="02040503050406030204" pitchFamily="18" charset="0"/>
                            <a:cs typeface="Times New Roman" panose="02020603050405020304" pitchFamily="18" charset="0"/>
                          </a:rPr>
                          <m:t>+</m:t>
                        </m:r>
                        <m:r>
                          <a:rPr lang="en-IN" altLang="en-US" i="1">
                            <a:latin typeface="Cambria Math" panose="02040503050406030204" pitchFamily="18" charset="0"/>
                            <a:cs typeface="Times New Roman" panose="02020603050405020304" pitchFamily="18" charset="0"/>
                          </a:rPr>
                          <m:t>𝐹𝑎𝑙𝑠𝑒</m:t>
                        </m:r>
                        <m:r>
                          <a:rPr lang="en-IN" altLang="en-US" i="1">
                            <a:latin typeface="Cambria Math" panose="02040503050406030204" pitchFamily="18" charset="0"/>
                            <a:cs typeface="Times New Roman" panose="02020603050405020304" pitchFamily="18" charset="0"/>
                          </a:rPr>
                          <m:t> </m:t>
                        </m:r>
                        <m:r>
                          <a:rPr lang="en-IN" altLang="en-US" b="0" i="1" smtClean="0">
                            <a:latin typeface="Cambria Math" panose="02040503050406030204" pitchFamily="18" charset="0"/>
                            <a:cs typeface="Times New Roman" panose="02020603050405020304" pitchFamily="18" charset="0"/>
                          </a:rPr>
                          <m:t>𝑁𝑒𝑔𝑎𝑡𝑖𝑣𝑒</m:t>
                        </m:r>
                      </m:den>
                    </m:f>
                  </m:oMath>
                </a14:m>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F1 Score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Measures the balance between precision and recall.</a:t>
                </a:r>
              </a:p>
              <a:p>
                <a:pPr algn="ctr"/>
                <a:r>
                  <a:rPr lang="en-IN" altLang="en-US" dirty="0">
                    <a:latin typeface="Times New Roman" panose="02020603050405020304" pitchFamily="18" charset="0"/>
                    <a:cs typeface="Times New Roman" panose="02020603050405020304" pitchFamily="18" charset="0"/>
                  </a:rPr>
                  <a:t>F1</a:t>
                </a:r>
                <a14:m>
                  <m:oMath xmlns:m="http://schemas.openxmlformats.org/officeDocument/2006/math">
                    <m:r>
                      <a:rPr kumimoji="0" lang="en-US"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r>
                      <a:rPr kumimoji="0" lang="en-IN" altLang="en-US" sz="1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2</m:t>
                    </m:r>
                    <m:r>
                      <a:rPr kumimoji="0" lang="en-IN" altLang="en-US" sz="1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en-US" i="1">
                            <a:latin typeface="Cambria Math" panose="02040503050406030204" pitchFamily="18" charset="0"/>
                            <a:cs typeface="Times New Roman" panose="02020603050405020304" pitchFamily="18" charset="0"/>
                          </a:rPr>
                        </m:ctrlPr>
                      </m:fPr>
                      <m:num>
                        <m:r>
                          <a:rPr lang="en-IN" altLang="en-US" b="0" i="1" smtClean="0">
                            <a:latin typeface="Cambria Math" panose="02040503050406030204" pitchFamily="18" charset="0"/>
                            <a:cs typeface="Times New Roman" panose="02020603050405020304" pitchFamily="18" charset="0"/>
                          </a:rPr>
                          <m:t>𝑃𝑟𝑒𝑐𝑖𝑠𝑖𝑜𝑛</m:t>
                        </m:r>
                        <m:r>
                          <a:rPr lang="en-IN" alt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IN" altLang="en-US" b="0" i="1" smtClean="0">
                            <a:latin typeface="Cambria Math" panose="02040503050406030204" pitchFamily="18" charset="0"/>
                            <a:ea typeface="Cambria Math" panose="02040503050406030204" pitchFamily="18" charset="0"/>
                            <a:cs typeface="Times New Roman" panose="02020603050405020304" pitchFamily="18" charset="0"/>
                          </a:rPr>
                          <m:t>𝑅𝑒𝑐𝑎𝑙𝑙</m:t>
                        </m:r>
                      </m:num>
                      <m:den>
                        <m:r>
                          <a:rPr lang="en-IN" altLang="en-US" b="0" i="1" smtClean="0">
                            <a:latin typeface="Cambria Math" panose="02040503050406030204" pitchFamily="18" charset="0"/>
                            <a:cs typeface="Times New Roman" panose="02020603050405020304" pitchFamily="18" charset="0"/>
                          </a:rPr>
                          <m:t>𝑃𝑟𝑒𝑐𝑖𝑠𝑖𝑜𝑛</m:t>
                        </m:r>
                        <m:r>
                          <a:rPr lang="en-IN" altLang="en-US" i="1">
                            <a:latin typeface="Cambria Math" panose="02040503050406030204" pitchFamily="18" charset="0"/>
                            <a:cs typeface="Times New Roman" panose="02020603050405020304" pitchFamily="18" charset="0"/>
                          </a:rPr>
                          <m:t>+</m:t>
                        </m:r>
                        <m:r>
                          <a:rPr lang="en-IN" altLang="en-US" b="0" i="1" smtClean="0">
                            <a:latin typeface="Cambria Math" panose="02040503050406030204" pitchFamily="18" charset="0"/>
                            <a:cs typeface="Times New Roman" panose="02020603050405020304" pitchFamily="18" charset="0"/>
                          </a:rPr>
                          <m:t>𝑅𝑒𝑐𝑎𝑙𝑙</m:t>
                        </m:r>
                      </m:den>
                    </m:f>
                  </m:oMath>
                </a14:m>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Mean Average Precision (</a:t>
                </a:r>
                <a:r>
                  <a:rPr lang="en-US" b="1" dirty="0" err="1">
                    <a:latin typeface="Times New Roman" panose="02020603050405020304" pitchFamily="18" charset="0"/>
                    <a:cs typeface="Times New Roman" panose="02020603050405020304" pitchFamily="18" charset="0"/>
                  </a:rPr>
                  <a:t>mAP</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Used to summarize precision at different recall levels, common in object detection evaluation.</a:t>
                </a:r>
                <a:endParaRPr lang="en-IN" dirty="0">
                  <a:latin typeface="Times New Roman" panose="02020603050405020304" pitchFamily="18" charset="0"/>
                  <a:cs typeface="Times New Roman" panose="02020603050405020304" pitchFamily="18" charset="0"/>
                </a:endParaRPr>
              </a:p>
              <a:p>
                <a:pPr algn="ctr"/>
                <a:r>
                  <a:rPr lang="en-IN" dirty="0"/>
                  <a:t> </a:t>
                </a:r>
                <a:r>
                  <a:rPr lang="en-IN" dirty="0" err="1"/>
                  <a:t>mAP</a:t>
                </a:r>
                <a14:m>
                  <m:oMath xmlns:m="http://schemas.openxmlformats.org/officeDocument/2006/math">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𝑁</m:t>
                        </m:r>
                      </m:den>
                    </m:f>
                    <m:nary>
                      <m:naryPr>
                        <m:chr m:val="∑"/>
                        <m:grow m:val="on"/>
                        <m:ctrlPr>
                          <a:rPr lang="en-IN"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𝑁</m:t>
                        </m:r>
                      </m:sup>
                      <m:e>
                        <m:sSub>
                          <m:sSubPr>
                            <m:ctrlPr>
                              <a:rPr lang="en-IN" i="1">
                                <a:latin typeface="Cambria Math" panose="02040503050406030204" pitchFamily="18" charset="0"/>
                              </a:rPr>
                            </m:ctrlPr>
                          </m:sSubPr>
                          <m:e>
                            <m:r>
                              <a:rPr lang="en-IN" i="1">
                                <a:latin typeface="Cambria Math" panose="02040503050406030204" pitchFamily="18" charset="0"/>
                              </a:rPr>
                              <m:t>𝐴𝑃</m:t>
                            </m:r>
                          </m:e>
                          <m:sub>
                            <m:r>
                              <a:rPr lang="en-IN" i="1">
                                <a:latin typeface="Cambria Math" panose="02040503050406030204" pitchFamily="18" charset="0"/>
                              </a:rPr>
                              <m:t>𝑖</m:t>
                            </m:r>
                          </m:sub>
                        </m:sSub>
                      </m:e>
                    </m:nary>
                  </m:oMath>
                </a14:m>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9CE0DE7F-BB3B-5414-C11A-65B45B764A03}"/>
                  </a:ext>
                </a:extLst>
              </p:cNvPr>
              <p:cNvSpPr txBox="1">
                <a:spLocks noRot="1" noChangeAspect="1" noMove="1" noResize="1" noEditPoints="1" noAdjustHandles="1" noChangeArrowheads="1" noChangeShapeType="1" noTextEdit="1"/>
              </p:cNvSpPr>
              <p:nvPr/>
            </p:nvSpPr>
            <p:spPr>
              <a:xfrm>
                <a:off x="455543" y="1796739"/>
                <a:ext cx="6736080" cy="4665764"/>
              </a:xfrm>
              <a:prstGeom prst="rect">
                <a:avLst/>
              </a:prstGeom>
              <a:blipFill>
                <a:blip r:embed="rId2"/>
                <a:stretch>
                  <a:fillRect l="-814" t="-784"/>
                </a:stretch>
              </a:blipFill>
            </p:spPr>
            <p:txBody>
              <a:bodyPr/>
              <a:lstStyle/>
              <a:p>
                <a:r>
                  <a:rPr lang="en-IN">
                    <a:noFill/>
                  </a:rPr>
                  <a:t> </a:t>
                </a:r>
              </a:p>
            </p:txBody>
          </p:sp>
        </mc:Fallback>
      </mc:AlternateContent>
      <p:pic>
        <p:nvPicPr>
          <p:cNvPr id="3" name="Picture 4">
            <a:extLst>
              <a:ext uri="{FF2B5EF4-FFF2-40B4-BE49-F238E27FC236}">
                <a16:creationId xmlns:a16="http://schemas.microsoft.com/office/drawing/2014/main" id="{B835D41A-7E48-9436-2119-3C6726165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67E9E0A0-253A-3CA7-B846-E574B42849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D3CD81D9-1A1C-15EF-972B-7B67452D148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DF96684-C4CF-F547-D124-258BB3E03175}"/>
              </a:ext>
            </a:extLst>
          </p:cNvPr>
          <p:cNvSpPr/>
          <p:nvPr/>
        </p:nvSpPr>
        <p:spPr>
          <a:xfrm>
            <a:off x="2096336" y="510762"/>
            <a:ext cx="2662908"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Explanation</a:t>
            </a:r>
          </a:p>
        </p:txBody>
      </p:sp>
    </p:spTree>
    <p:extLst>
      <p:ext uri="{BB962C8B-B14F-4D97-AF65-F5344CB8AC3E}">
        <p14:creationId xmlns:p14="http://schemas.microsoft.com/office/powerpoint/2010/main" val="2404460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484</TotalTime>
  <Words>1298</Words>
  <Application>Microsoft Office PowerPoint</Application>
  <PresentationFormat>Widescreen</PresentationFormat>
  <Paragraphs>241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 Narrow</vt:lpstr>
      <vt:lpstr>Arial</vt:lpstr>
      <vt:lpstr>Cambria Math</vt:lpstr>
      <vt:lpstr>Inter Bold</vt:lpstr>
      <vt:lpstr>Times New Roman</vt:lpstr>
      <vt:lpstr>Trebuchet MS</vt:lpstr>
      <vt:lpstr>Wingdings</vt:lpstr>
      <vt:lpstr>Wingdings 3</vt:lpstr>
      <vt:lpstr>Facet</vt:lpstr>
      <vt:lpstr>PowerPoint Presentation</vt:lpstr>
      <vt:lpstr>Abstract</vt:lpstr>
      <vt:lpstr>Literature Survey</vt:lpstr>
      <vt:lpstr>Introduction</vt:lpstr>
      <vt:lpstr>Proposed Method</vt:lpstr>
      <vt:lpstr>Existing Method</vt:lpstr>
      <vt:lpstr>PowerPoint Presentation</vt:lpstr>
      <vt:lpstr>PowerPoint Presentation</vt:lpstr>
      <vt:lpstr>PowerPoint Presentation</vt:lpstr>
      <vt:lpstr>PowerPoint Presentation</vt:lpstr>
      <vt:lpstr>PowerPoint Presentation</vt:lpstr>
      <vt:lpstr>Trained Dataset Sample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and Applications</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mobile Phone Usage by two wheeler Vehicle detection &amp; automated ticketing using YOLO  with Raspberry Pi</dc:title>
  <dc:creator>Rupas Yachavarapu</dc:creator>
  <cp:lastModifiedBy>VISHNU MANJULA</cp:lastModifiedBy>
  <cp:revision>30</cp:revision>
  <dcterms:created xsi:type="dcterms:W3CDTF">2025-02-05T13:53:01Z</dcterms:created>
  <dcterms:modified xsi:type="dcterms:W3CDTF">2025-05-12T06:29:10Z</dcterms:modified>
</cp:coreProperties>
</file>