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7" r:id="rId2"/>
    <p:sldId id="259" r:id="rId3"/>
    <p:sldId id="260" r:id="rId4"/>
    <p:sldId id="258" r:id="rId5"/>
    <p:sldId id="261" r:id="rId6"/>
    <p:sldId id="262" r:id="rId7"/>
    <p:sldId id="277" r:id="rId8"/>
    <p:sldId id="278" r:id="rId9"/>
    <p:sldId id="279" r:id="rId10"/>
    <p:sldId id="264" r:id="rId11"/>
    <p:sldId id="280" r:id="rId12"/>
    <p:sldId id="281" r:id="rId13"/>
    <p:sldId id="274" r:id="rId14"/>
    <p:sldId id="275" r:id="rId15"/>
    <p:sldId id="276"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6" d="100"/>
          <a:sy n="86" d="100"/>
        </p:scale>
        <p:origin x="48" y="53"/>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pPr/>
              <a:t>5/2/2025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5/2/2025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A54C80-263E-416B-A8E0-580EDEADCBDC}" type="datetimeFigureOut">
              <a:rPr lang="en-US" dirty="0"/>
              <a:pPr/>
              <a:t>5/2/2025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519954A3-9DFD-4C44-94BA-B95130A3BA1C}"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A54C80-263E-416B-A8E0-580EDEADCBDC}" type="datetimeFigureOut">
              <a:rPr lang="en-US" dirty="0"/>
              <a:pPr/>
              <a:t>5/2/2025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5/2/2025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5/2/2025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5/2/2025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pPr/>
              <a:t>5/2/2025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5/2/2025</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5/2/2025</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65" r:id="rId2"/>
    <p:sldLayoutId id="2147483651" r:id="rId3"/>
    <p:sldLayoutId id="2147483666" r:id="rId4"/>
    <p:sldLayoutId id="2147483653" r:id="rId5"/>
    <p:sldLayoutId id="2147483654" r:id="rId6"/>
    <p:sldLayoutId id="2147483655" r:id="rId7"/>
    <p:sldLayoutId id="2147483667" r:id="rId8"/>
    <p:sldLayoutId id="2147483657" r:id="rId9"/>
    <p:sldLayoutId id="2147483660" r:id="rId10"/>
    <p:sldLayoutId id="2147483661" r:id="rId11"/>
    <p:sldLayoutId id="2147483662" r:id="rId12"/>
    <p:sldLayoutId id="2147483663" r:id="rId13"/>
    <p:sldLayoutId id="2147483664" r:id="rId14"/>
    <p:sldLayoutId id="2147483668"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2.jpeg"/></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4">
            <a:extLst>
              <a:ext uri="{FF2B5EF4-FFF2-40B4-BE49-F238E27FC236}">
                <a16:creationId xmlns:a16="http://schemas.microsoft.com/office/drawing/2014/main" id="{68E60557-CF12-23EE-C41D-E01F0BD665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148" y="129209"/>
            <a:ext cx="1202635" cy="122172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8" descr="Electronics and Communication Engineering  Learnengineeringin">
            <a:extLst>
              <a:ext uri="{FF2B5EF4-FFF2-40B4-BE49-F238E27FC236}">
                <a16:creationId xmlns:a16="http://schemas.microsoft.com/office/drawing/2014/main" id="{F7D34100-EEB7-12F9-3579-4312A70D565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9144" t="8735" r="20960" b="18374"/>
          <a:stretch/>
        </p:blipFill>
        <p:spPr bwMode="auto">
          <a:xfrm>
            <a:off x="10689305" y="99713"/>
            <a:ext cx="1331844" cy="123489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MITS">
            <a:extLst>
              <a:ext uri="{FF2B5EF4-FFF2-40B4-BE49-F238E27FC236}">
                <a16:creationId xmlns:a16="http://schemas.microsoft.com/office/drawing/2014/main" id="{AE7C249B-A23B-2CAD-04E7-FCE29093AECE}"/>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6133" t="10766" b="8924"/>
          <a:stretch/>
        </p:blipFill>
        <p:spPr bwMode="auto">
          <a:xfrm>
            <a:off x="2967329" y="0"/>
            <a:ext cx="6432912" cy="1207402"/>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6DD400FA-69E9-2A8B-9667-8DF34F05BC97}"/>
              </a:ext>
            </a:extLst>
          </p:cNvPr>
          <p:cNvSpPr txBox="1"/>
          <p:nvPr/>
        </p:nvSpPr>
        <p:spPr>
          <a:xfrm>
            <a:off x="256713" y="1978741"/>
            <a:ext cx="11347090" cy="1738938"/>
          </a:xfrm>
          <a:prstGeom prst="rect">
            <a:avLst/>
          </a:prstGeom>
          <a:noFill/>
        </p:spPr>
        <p:txBody>
          <a:bodyPr wrap="square" rtlCol="0">
            <a:spAutoFit/>
          </a:bodyPr>
          <a:lstStyle/>
          <a:p>
            <a:pPr algn="ctr"/>
            <a:r>
              <a:rPr lang="en-US" sz="2400" b="1" dirty="0">
                <a:solidFill>
                  <a:srgbClr val="7030A0"/>
                </a:solidFill>
              </a:rPr>
              <a:t>Real-Time Mobile Phone Usage Detection and Automated Ticketing Using YOLO Deep Learning Algorithm</a:t>
            </a:r>
          </a:p>
          <a:p>
            <a:pPr algn="ctr"/>
            <a:endParaRPr lang="en-US" sz="1100" b="1" dirty="0">
              <a:solidFill>
                <a:srgbClr val="002060"/>
              </a:solidFill>
            </a:endParaRPr>
          </a:p>
          <a:p>
            <a:pPr algn="ctr"/>
            <a:r>
              <a:rPr lang="en-IN" sz="2400" b="1" dirty="0">
                <a:cs typeface="Times New Roman" panose="02020603050405020304" pitchFamily="18" charset="0"/>
              </a:rPr>
              <a:t>Department of</a:t>
            </a:r>
            <a:endParaRPr lang="en-US" sz="2400" b="1" dirty="0">
              <a:solidFill>
                <a:srgbClr val="002060"/>
              </a:solidFill>
            </a:endParaRPr>
          </a:p>
          <a:p>
            <a:pPr algn="ctr"/>
            <a:r>
              <a:rPr lang="en-US" sz="2400" b="1" dirty="0"/>
              <a:t>ELECTRONICS AND COMMUNICATION ENGINEERING</a:t>
            </a:r>
          </a:p>
        </p:txBody>
      </p:sp>
      <p:sp>
        <p:nvSpPr>
          <p:cNvPr id="7" name="TextBox 6">
            <a:extLst>
              <a:ext uri="{FF2B5EF4-FFF2-40B4-BE49-F238E27FC236}">
                <a16:creationId xmlns:a16="http://schemas.microsoft.com/office/drawing/2014/main" id="{954C473C-141E-1BB4-F622-76DC25FEAC1D}"/>
              </a:ext>
            </a:extLst>
          </p:cNvPr>
          <p:cNvSpPr txBox="1"/>
          <p:nvPr/>
        </p:nvSpPr>
        <p:spPr>
          <a:xfrm>
            <a:off x="836773" y="3869155"/>
            <a:ext cx="4722245" cy="1200329"/>
          </a:xfrm>
          <a:prstGeom prst="rect">
            <a:avLst/>
          </a:prstGeom>
          <a:noFill/>
        </p:spPr>
        <p:txBody>
          <a:bodyPr wrap="square" rtlCol="0">
            <a:spAutoFit/>
          </a:bodyPr>
          <a:lstStyle/>
          <a:p>
            <a:endParaRPr lang="en-US" b="1" dirty="0"/>
          </a:p>
          <a:p>
            <a:pPr algn="ctr"/>
            <a:r>
              <a:rPr lang="en-US" b="1" dirty="0"/>
              <a:t>Guided by</a:t>
            </a:r>
          </a:p>
          <a:p>
            <a:pPr algn="ctr"/>
            <a:endParaRPr lang="en-US" dirty="0"/>
          </a:p>
          <a:p>
            <a:pPr algn="ctr"/>
            <a:r>
              <a:rPr lang="en-IN" dirty="0" err="1">
                <a:cs typeface="Times New Roman" panose="02020603050405020304" pitchFamily="18" charset="0"/>
              </a:rPr>
              <a:t>DR.C.KUMAR,Ph.D</a:t>
            </a:r>
            <a:endParaRPr lang="en-IN" dirty="0">
              <a:cs typeface="Times New Roman" panose="02020603050405020304" pitchFamily="18" charset="0"/>
            </a:endParaRPr>
          </a:p>
        </p:txBody>
      </p:sp>
      <p:sp>
        <p:nvSpPr>
          <p:cNvPr id="8" name="TextBox 7">
            <a:extLst>
              <a:ext uri="{FF2B5EF4-FFF2-40B4-BE49-F238E27FC236}">
                <a16:creationId xmlns:a16="http://schemas.microsoft.com/office/drawing/2014/main" id="{CF715111-4E90-13BB-7CC3-9133657E2D0D}"/>
              </a:ext>
            </a:extLst>
          </p:cNvPr>
          <p:cNvSpPr txBox="1"/>
          <p:nvPr/>
        </p:nvSpPr>
        <p:spPr>
          <a:xfrm>
            <a:off x="5319202" y="4361815"/>
            <a:ext cx="6036025" cy="2585323"/>
          </a:xfrm>
          <a:prstGeom prst="rect">
            <a:avLst/>
          </a:prstGeom>
          <a:noFill/>
        </p:spPr>
        <p:txBody>
          <a:bodyPr wrap="square" rtlCol="0">
            <a:spAutoFit/>
          </a:bodyPr>
          <a:lstStyle/>
          <a:p>
            <a:pPr algn="ctr"/>
            <a:r>
              <a:rPr lang="en-US" b="1" dirty="0"/>
              <a:t>Presented by</a:t>
            </a:r>
          </a:p>
          <a:p>
            <a:pPr algn="ctr"/>
            <a:endParaRPr lang="en-US" dirty="0"/>
          </a:p>
          <a:p>
            <a:pPr algn="ctr"/>
            <a:r>
              <a:rPr lang="en-US" dirty="0"/>
              <a:t>                 </a:t>
            </a:r>
            <a:r>
              <a:rPr lang="en-US" b="1" dirty="0">
                <a:latin typeface="Aptos Narrow" panose="020B0004020202020204" pitchFamily="34" charset="0"/>
              </a:rPr>
              <a:t>M.VAMSI KRISHNA     </a:t>
            </a:r>
            <a:r>
              <a:rPr lang="en-US" dirty="0"/>
              <a:t>: </a:t>
            </a:r>
            <a:r>
              <a:rPr lang="en-US" sz="1800" b="1" kern="0" spc="-36" dirty="0">
                <a:solidFill>
                  <a:srgbClr val="272525"/>
                </a:solidFill>
                <a:latin typeface="Inter Bold" pitchFamily="34" charset="0"/>
                <a:ea typeface="Inter Bold" pitchFamily="34" charset="-122"/>
                <a:cs typeface="Inter Bold" pitchFamily="34" charset="-120"/>
              </a:rPr>
              <a:t>21691A04Q9 </a:t>
            </a:r>
          </a:p>
          <a:p>
            <a:pPr algn="ctr"/>
            <a:endParaRPr lang="en-US" dirty="0"/>
          </a:p>
          <a:p>
            <a:r>
              <a:rPr lang="en-US" dirty="0"/>
              <a:t>                           </a:t>
            </a:r>
            <a:r>
              <a:rPr lang="en-US" b="1" dirty="0">
                <a:latin typeface="Aptos Narrow" panose="020B0004020202020204" pitchFamily="34" charset="0"/>
              </a:rPr>
              <a:t>P.VENU KUMAR          </a:t>
            </a:r>
            <a:r>
              <a:rPr lang="en-US" dirty="0"/>
              <a:t>:  </a:t>
            </a:r>
            <a:r>
              <a:rPr lang="en-US" sz="1800" b="1" kern="0" spc="-36" dirty="0">
                <a:solidFill>
                  <a:srgbClr val="272525"/>
                </a:solidFill>
                <a:latin typeface="Inter Bold" pitchFamily="34" charset="0"/>
                <a:ea typeface="Inter Bold" pitchFamily="34" charset="-122"/>
                <a:cs typeface="Inter Bold" pitchFamily="34" charset="-120"/>
              </a:rPr>
              <a:t>21691A04R9</a:t>
            </a:r>
          </a:p>
          <a:p>
            <a:endParaRPr lang="en-US" dirty="0"/>
          </a:p>
          <a:p>
            <a:r>
              <a:rPr lang="en-US" dirty="0"/>
              <a:t>                          </a:t>
            </a:r>
            <a:r>
              <a:rPr lang="en-US" dirty="0">
                <a:latin typeface="Aptos Narrow" panose="020B0004020202020204" pitchFamily="34" charset="0"/>
              </a:rPr>
              <a:t> </a:t>
            </a:r>
            <a:r>
              <a:rPr lang="en-US" b="1" dirty="0">
                <a:latin typeface="Aptos Narrow" panose="020B0004020202020204" pitchFamily="34" charset="0"/>
              </a:rPr>
              <a:t>M.VISHNUVARDHAN  </a:t>
            </a:r>
            <a:r>
              <a:rPr lang="en-US" dirty="0"/>
              <a:t>:  </a:t>
            </a:r>
            <a:r>
              <a:rPr lang="en-US" sz="1800" b="1" kern="0" spc="-36" dirty="0">
                <a:solidFill>
                  <a:srgbClr val="272525"/>
                </a:solidFill>
                <a:latin typeface="Inter Bold" pitchFamily="34" charset="0"/>
                <a:ea typeface="Inter Bold" pitchFamily="34" charset="-122"/>
                <a:cs typeface="Inter Bold" pitchFamily="34" charset="-120"/>
              </a:rPr>
              <a:t>21691A04T0 </a:t>
            </a:r>
            <a:endParaRPr lang="en-US" sz="1800" dirty="0"/>
          </a:p>
          <a:p>
            <a:endParaRPr lang="en-US" dirty="0"/>
          </a:p>
          <a:p>
            <a:endParaRPr lang="en-US" dirty="0"/>
          </a:p>
        </p:txBody>
      </p:sp>
      <p:sp>
        <p:nvSpPr>
          <p:cNvPr id="10" name="Title 9">
            <a:extLst>
              <a:ext uri="{FF2B5EF4-FFF2-40B4-BE49-F238E27FC236}">
                <a16:creationId xmlns:a16="http://schemas.microsoft.com/office/drawing/2014/main" id="{CE78DA82-8AC9-2197-D8D1-56E1ECFF8DD6}"/>
              </a:ext>
            </a:extLst>
          </p:cNvPr>
          <p:cNvSpPr>
            <a:spLocks noGrp="1"/>
          </p:cNvSpPr>
          <p:nvPr>
            <p:ph type="ctrTitle"/>
          </p:nvPr>
        </p:nvSpPr>
        <p:spPr>
          <a:xfrm flipV="1">
            <a:off x="15614246" y="9109275"/>
            <a:ext cx="856528" cy="752355"/>
          </a:xfrm>
        </p:spPr>
        <p:txBody>
          <a:bodyPr/>
          <a:lstStyle/>
          <a:p>
            <a:endParaRPr lang="en-IN" dirty="0"/>
          </a:p>
        </p:txBody>
      </p:sp>
      <p:cxnSp>
        <p:nvCxnSpPr>
          <p:cNvPr id="11" name="Straight Connector 10">
            <a:extLst>
              <a:ext uri="{FF2B5EF4-FFF2-40B4-BE49-F238E27FC236}">
                <a16:creationId xmlns:a16="http://schemas.microsoft.com/office/drawing/2014/main" id="{4840B28B-C328-AAD9-59B7-E0FDFF55D74E}"/>
              </a:ext>
            </a:extLst>
          </p:cNvPr>
          <p:cNvCxnSpPr/>
          <p:nvPr/>
        </p:nvCxnSpPr>
        <p:spPr>
          <a:xfrm>
            <a:off x="188843" y="1461052"/>
            <a:ext cx="11691273"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715561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pPr algn="ctr"/>
            <a:r>
              <a:rPr lang="en-US" sz="4000" dirty="0">
                <a:solidFill>
                  <a:schemeClr val="tx1"/>
                </a:solidFill>
                <a:latin typeface="Times New Roman" panose="02020603050405020304" pitchFamily="18" charset="0"/>
                <a:cs typeface="Times New Roman" panose="02020603050405020304" pitchFamily="18" charset="0"/>
              </a:rPr>
              <a:t>Components</a:t>
            </a:r>
            <a:endParaRPr lang="en-IN" dirty="0">
              <a:solidFill>
                <a:schemeClr val="tx1"/>
              </a:solidFill>
              <a:latin typeface="Times New Roman" panose="02020603050405020304" pitchFamily="18" charset="0"/>
              <a:cs typeface="Times New Roman" panose="02020603050405020304" pitchFamily="18" charset="0"/>
            </a:endParaRPr>
          </a:p>
        </p:txBody>
      </p:sp>
      <p:sp>
        <p:nvSpPr>
          <p:cNvPr id="9" name="Content Placeholder 8"/>
          <p:cNvSpPr>
            <a:spLocks noGrp="1"/>
          </p:cNvSpPr>
          <p:nvPr>
            <p:ph sz="half" idx="2"/>
          </p:nvPr>
        </p:nvSpPr>
        <p:spPr>
          <a:xfrm>
            <a:off x="1264538" y="2242502"/>
            <a:ext cx="3683724" cy="3910224"/>
          </a:xfrm>
        </p:spPr>
        <p:txBody>
          <a:bodyPr>
            <a:normAutofit/>
          </a:bodyPr>
          <a:lstStyle/>
          <a:p>
            <a:pPr lvl="0"/>
            <a:r>
              <a:rPr lang="en-US" dirty="0">
                <a:solidFill>
                  <a:schemeClr val="tx1"/>
                </a:solidFill>
                <a:latin typeface="Times New Roman" panose="02020603050405020304" pitchFamily="18" charset="0"/>
                <a:cs typeface="Times New Roman" panose="02020603050405020304" pitchFamily="18" charset="0"/>
              </a:rPr>
              <a:t>Yolo v8</a:t>
            </a:r>
          </a:p>
          <a:p>
            <a:pPr lvl="0"/>
            <a:r>
              <a:rPr lang="en-US" dirty="0">
                <a:solidFill>
                  <a:schemeClr val="tx1"/>
                </a:solidFill>
                <a:latin typeface="Times New Roman" panose="02020603050405020304" pitchFamily="18" charset="0"/>
                <a:cs typeface="Times New Roman" panose="02020603050405020304" pitchFamily="18" charset="0"/>
              </a:rPr>
              <a:t>Raspberry Pi</a:t>
            </a:r>
          </a:p>
          <a:p>
            <a:pPr lvl="0"/>
            <a:r>
              <a:rPr lang="en-US" dirty="0">
                <a:solidFill>
                  <a:schemeClr val="tx1"/>
                </a:solidFill>
                <a:latin typeface="Times New Roman" panose="02020603050405020304" pitchFamily="18" charset="0"/>
                <a:cs typeface="Times New Roman" panose="02020603050405020304" pitchFamily="18" charset="0"/>
              </a:rPr>
              <a:t>Memory card</a:t>
            </a:r>
          </a:p>
          <a:p>
            <a:pPr lvl="0"/>
            <a:r>
              <a:rPr lang="en-US" dirty="0">
                <a:solidFill>
                  <a:schemeClr val="tx1"/>
                </a:solidFill>
                <a:latin typeface="Times New Roman" panose="02020603050405020304" pitchFamily="18" charset="0"/>
                <a:cs typeface="Times New Roman" panose="02020603050405020304" pitchFamily="18" charset="0"/>
              </a:rPr>
              <a:t>LCD</a:t>
            </a:r>
          </a:p>
          <a:p>
            <a:pPr lvl="0"/>
            <a:r>
              <a:rPr lang="en-US" dirty="0">
                <a:solidFill>
                  <a:schemeClr val="tx1"/>
                </a:solidFill>
                <a:latin typeface="Times New Roman" panose="02020603050405020304" pitchFamily="18" charset="0"/>
                <a:cs typeface="Times New Roman" panose="02020603050405020304" pitchFamily="18" charset="0"/>
              </a:rPr>
              <a:t>USB web camera</a:t>
            </a:r>
          </a:p>
          <a:p>
            <a:pPr lvl="0"/>
            <a:r>
              <a:rPr lang="en-US" dirty="0" err="1">
                <a:solidFill>
                  <a:schemeClr val="tx1"/>
                </a:solidFill>
                <a:latin typeface="Times New Roman" panose="02020603050405020304" pitchFamily="18" charset="0"/>
                <a:cs typeface="Times New Roman" panose="02020603050405020304" pitchFamily="18" charset="0"/>
              </a:rPr>
              <a:t>Tesseract</a:t>
            </a:r>
            <a:r>
              <a:rPr lang="en-US" dirty="0">
                <a:solidFill>
                  <a:schemeClr val="tx1"/>
                </a:solidFill>
                <a:latin typeface="Times New Roman" panose="02020603050405020304" pitchFamily="18" charset="0"/>
                <a:cs typeface="Times New Roman" panose="02020603050405020304" pitchFamily="18" charset="0"/>
              </a:rPr>
              <a:t> OCR</a:t>
            </a:r>
          </a:p>
          <a:p>
            <a:pPr lvl="0"/>
            <a:r>
              <a:rPr lang="en-US" dirty="0">
                <a:solidFill>
                  <a:schemeClr val="tx1"/>
                </a:solidFill>
                <a:latin typeface="Times New Roman" panose="02020603050405020304" pitchFamily="18" charset="0"/>
                <a:cs typeface="Times New Roman" panose="02020603050405020304" pitchFamily="18" charset="0"/>
              </a:rPr>
              <a:t>Power supply</a:t>
            </a:r>
          </a:p>
          <a:p>
            <a:endParaRPr lang="en-US" dirty="0">
              <a:solidFill>
                <a:schemeClr val="tx1"/>
              </a:solidFill>
              <a:latin typeface="Times New Roman" panose="02020603050405020304" pitchFamily="18" charset="0"/>
              <a:cs typeface="Times New Roman" panose="02020603050405020304" pitchFamily="18" charset="0"/>
            </a:endParaRPr>
          </a:p>
          <a:p>
            <a:pPr marL="0" lvl="0" indent="0">
              <a:buNone/>
            </a:pPr>
            <a:endParaRPr lang="en-IN" sz="2300" dirty="0">
              <a:solidFill>
                <a:schemeClr val="tx1"/>
              </a:solidFill>
              <a:latin typeface="Times New Roman" panose="02020603050405020304" pitchFamily="18" charset="0"/>
              <a:cs typeface="Times New Roman" panose="02020603050405020304" pitchFamily="18" charset="0"/>
            </a:endParaRPr>
          </a:p>
        </p:txBody>
      </p:sp>
      <p:pic>
        <p:nvPicPr>
          <p:cNvPr id="2" name="Picture 4">
            <a:extLst>
              <a:ext uri="{FF2B5EF4-FFF2-40B4-BE49-F238E27FC236}">
                <a16:creationId xmlns:a16="http://schemas.microsoft.com/office/drawing/2014/main" id="{765D5535-6851-CE61-E463-29CFA46C01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148" y="129209"/>
            <a:ext cx="1202635" cy="1221725"/>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8" descr="Electronics and Communication Engineering  Learnengineeringin">
            <a:extLst>
              <a:ext uri="{FF2B5EF4-FFF2-40B4-BE49-F238E27FC236}">
                <a16:creationId xmlns:a16="http://schemas.microsoft.com/office/drawing/2014/main" id="{9AE1DF93-A2FB-ABFC-6C87-55FCDDCD689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9144" t="8735" r="20960" b="18374"/>
          <a:stretch/>
        </p:blipFill>
        <p:spPr bwMode="auto">
          <a:xfrm>
            <a:off x="10689305" y="99713"/>
            <a:ext cx="1331844" cy="1234890"/>
          </a:xfrm>
          <a:prstGeom prst="rect">
            <a:avLst/>
          </a:prstGeom>
          <a:noFill/>
          <a:extLst>
            <a:ext uri="{909E8E84-426E-40DD-AFC4-6F175D3DCCD1}">
              <a14:hiddenFill xmlns:a14="http://schemas.microsoft.com/office/drawing/2010/main">
                <a:solidFill>
                  <a:srgbClr val="FFFFFF"/>
                </a:solidFill>
              </a14:hiddenFill>
            </a:ext>
          </a:extLst>
        </p:spPr>
      </p:pic>
      <p:cxnSp>
        <p:nvCxnSpPr>
          <p:cNvPr id="4" name="Straight Connector 3">
            <a:extLst>
              <a:ext uri="{FF2B5EF4-FFF2-40B4-BE49-F238E27FC236}">
                <a16:creationId xmlns:a16="http://schemas.microsoft.com/office/drawing/2014/main" id="{C7CA0DDD-66E0-B947-75C3-F32281333EDF}"/>
              </a:ext>
            </a:extLst>
          </p:cNvPr>
          <p:cNvCxnSpPr/>
          <p:nvPr/>
        </p:nvCxnSpPr>
        <p:spPr>
          <a:xfrm>
            <a:off x="188843" y="1461052"/>
            <a:ext cx="11691273"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40058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95330" y="2057401"/>
            <a:ext cx="3687418" cy="51683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 Start</a:t>
            </a:r>
          </a:p>
        </p:txBody>
      </p:sp>
      <p:sp>
        <p:nvSpPr>
          <p:cNvPr id="3" name="Rectangle 2"/>
          <p:cNvSpPr/>
          <p:nvPr/>
        </p:nvSpPr>
        <p:spPr>
          <a:xfrm>
            <a:off x="2395330" y="3210340"/>
            <a:ext cx="3687418" cy="55659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Capture Video (Pi Cam) </a:t>
            </a:r>
          </a:p>
        </p:txBody>
      </p:sp>
      <p:sp>
        <p:nvSpPr>
          <p:cNvPr id="4" name="Rectangle 3"/>
          <p:cNvSpPr/>
          <p:nvPr/>
        </p:nvSpPr>
        <p:spPr>
          <a:xfrm>
            <a:off x="2395330" y="4323522"/>
            <a:ext cx="3687418" cy="67586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Pre-process Frame        </a:t>
            </a:r>
          </a:p>
          <a:p>
            <a:pPr algn="ctr"/>
            <a:r>
              <a:rPr lang="en-US" dirty="0"/>
              <a:t> (Resize, Normalize) </a:t>
            </a:r>
          </a:p>
        </p:txBody>
      </p:sp>
      <p:sp>
        <p:nvSpPr>
          <p:cNvPr id="5" name="Rectangle 4"/>
          <p:cNvSpPr/>
          <p:nvPr/>
        </p:nvSpPr>
        <p:spPr>
          <a:xfrm>
            <a:off x="2345634" y="5555974"/>
            <a:ext cx="3786809" cy="11728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Run YOLO/SSD Model       </a:t>
            </a:r>
          </a:p>
          <a:p>
            <a:pPr algn="ctr"/>
            <a:r>
              <a:rPr lang="en-US" dirty="0"/>
              <a:t>Detect Two-Wheeler,      </a:t>
            </a:r>
          </a:p>
          <a:p>
            <a:pPr algn="ctr"/>
            <a:r>
              <a:rPr lang="en-US" dirty="0"/>
              <a:t>Rider, &amp; Mobile Phone</a:t>
            </a:r>
          </a:p>
        </p:txBody>
      </p:sp>
      <p:cxnSp>
        <p:nvCxnSpPr>
          <p:cNvPr id="8" name="Straight Arrow Connector 7"/>
          <p:cNvCxnSpPr>
            <a:stCxn id="2" idx="2"/>
            <a:endCxn id="3" idx="0"/>
          </p:cNvCxnSpPr>
          <p:nvPr/>
        </p:nvCxnSpPr>
        <p:spPr>
          <a:xfrm>
            <a:off x="4239039" y="2574236"/>
            <a:ext cx="0" cy="63610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59930266-A38D-1099-2818-3639CC6CB2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148" y="129209"/>
            <a:ext cx="1202635" cy="1221725"/>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8" descr="Electronics and Communication Engineering  Learnengineeringin">
            <a:extLst>
              <a:ext uri="{FF2B5EF4-FFF2-40B4-BE49-F238E27FC236}">
                <a16:creationId xmlns:a16="http://schemas.microsoft.com/office/drawing/2014/main" id="{5BA5987A-A72C-89AD-B817-F2D02E0C3BF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9144" t="8735" r="20960" b="18374"/>
          <a:stretch/>
        </p:blipFill>
        <p:spPr bwMode="auto">
          <a:xfrm>
            <a:off x="10689305" y="99713"/>
            <a:ext cx="1331844" cy="1234890"/>
          </a:xfrm>
          <a:prstGeom prst="rect">
            <a:avLst/>
          </a:prstGeom>
          <a:noFill/>
          <a:extLst>
            <a:ext uri="{909E8E84-426E-40DD-AFC4-6F175D3DCCD1}">
              <a14:hiddenFill xmlns:a14="http://schemas.microsoft.com/office/drawing/2010/main">
                <a:solidFill>
                  <a:srgbClr val="FFFFFF"/>
                </a:solidFill>
              </a14:hiddenFill>
            </a:ext>
          </a:extLst>
        </p:spPr>
      </p:pic>
      <p:cxnSp>
        <p:nvCxnSpPr>
          <p:cNvPr id="15" name="Straight Connector 14">
            <a:extLst>
              <a:ext uri="{FF2B5EF4-FFF2-40B4-BE49-F238E27FC236}">
                <a16:creationId xmlns:a16="http://schemas.microsoft.com/office/drawing/2014/main" id="{12B0D6DA-A4BC-D1AA-B17D-4F3181D7D6DB}"/>
              </a:ext>
            </a:extLst>
          </p:cNvPr>
          <p:cNvCxnSpPr/>
          <p:nvPr/>
        </p:nvCxnSpPr>
        <p:spPr>
          <a:xfrm>
            <a:off x="188843" y="1461052"/>
            <a:ext cx="11691273"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1580321" y="385420"/>
            <a:ext cx="6052931" cy="707886"/>
          </a:xfrm>
          <a:prstGeom prst="rect">
            <a:avLst/>
          </a:prstGeom>
          <a:noFill/>
        </p:spPr>
        <p:txBody>
          <a:bodyPr wrap="square" rtlCol="0">
            <a:spAutoFit/>
          </a:bodyPr>
          <a:lstStyle/>
          <a:p>
            <a:r>
              <a:rPr lang="en-US" sz="4000" dirty="0">
                <a:latin typeface="Times New Roman" panose="02020603050405020304" pitchFamily="18" charset="0"/>
                <a:cs typeface="Times New Roman" panose="02020603050405020304" pitchFamily="18" charset="0"/>
              </a:rPr>
              <a:t>Flow chart of the program</a:t>
            </a:r>
          </a:p>
        </p:txBody>
      </p:sp>
      <p:cxnSp>
        <p:nvCxnSpPr>
          <p:cNvPr id="18" name="Straight Arrow Connector 17"/>
          <p:cNvCxnSpPr>
            <a:stCxn id="3" idx="2"/>
            <a:endCxn id="4" idx="0"/>
          </p:cNvCxnSpPr>
          <p:nvPr/>
        </p:nvCxnSpPr>
        <p:spPr>
          <a:xfrm>
            <a:off x="4239039" y="3766931"/>
            <a:ext cx="0" cy="5565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a:stCxn id="4" idx="2"/>
            <a:endCxn id="5" idx="0"/>
          </p:cNvCxnSpPr>
          <p:nvPr/>
        </p:nvCxnSpPr>
        <p:spPr>
          <a:xfrm>
            <a:off x="4239039" y="4999383"/>
            <a:ext cx="0" cy="55659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08694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51313" y="1759226"/>
            <a:ext cx="3200400" cy="98397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Check for Violation     </a:t>
            </a:r>
          </a:p>
          <a:p>
            <a:pPr algn="ctr"/>
            <a:r>
              <a:rPr lang="en-US" dirty="0"/>
              <a:t> (Driver using Phone?)    </a:t>
            </a:r>
          </a:p>
          <a:p>
            <a:pPr algn="ctr"/>
            <a:r>
              <a:rPr lang="en-US" dirty="0"/>
              <a:t> If YES → Capture Frame</a:t>
            </a:r>
          </a:p>
        </p:txBody>
      </p:sp>
      <p:pic>
        <p:nvPicPr>
          <p:cNvPr id="3" name="Picture 2">
            <a:extLst>
              <a:ext uri="{FF2B5EF4-FFF2-40B4-BE49-F238E27FC236}">
                <a16:creationId xmlns:a16="http://schemas.microsoft.com/office/drawing/2014/main" id="{59930266-A38D-1099-2818-3639CC6CB2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148" y="129209"/>
            <a:ext cx="1202635" cy="1221725"/>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8" descr="Electronics and Communication Engineering  Learnengineeringin">
            <a:extLst>
              <a:ext uri="{FF2B5EF4-FFF2-40B4-BE49-F238E27FC236}">
                <a16:creationId xmlns:a16="http://schemas.microsoft.com/office/drawing/2014/main" id="{5BA5987A-A72C-89AD-B817-F2D02E0C3BF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9144" t="8735" r="20960" b="18374"/>
          <a:stretch/>
        </p:blipFill>
        <p:spPr bwMode="auto">
          <a:xfrm>
            <a:off x="10689305" y="99713"/>
            <a:ext cx="1331844" cy="1234890"/>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a:extLst>
              <a:ext uri="{FF2B5EF4-FFF2-40B4-BE49-F238E27FC236}">
                <a16:creationId xmlns:a16="http://schemas.microsoft.com/office/drawing/2014/main" id="{12B0D6DA-A4BC-D1AA-B17D-4F3181D7D6DB}"/>
              </a:ext>
            </a:extLst>
          </p:cNvPr>
          <p:cNvCxnSpPr/>
          <p:nvPr/>
        </p:nvCxnSpPr>
        <p:spPr>
          <a:xfrm>
            <a:off x="188843" y="1461052"/>
            <a:ext cx="11691273"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996648" y="3081129"/>
            <a:ext cx="3309730" cy="8050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License Plate Detection   (OCR to Extract Number) </a:t>
            </a:r>
          </a:p>
        </p:txBody>
      </p:sp>
      <p:sp>
        <p:nvSpPr>
          <p:cNvPr id="7" name="Rectangle 6"/>
          <p:cNvSpPr/>
          <p:nvPr/>
        </p:nvSpPr>
        <p:spPr>
          <a:xfrm>
            <a:off x="2956891" y="5128590"/>
            <a:ext cx="3389244" cy="7156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Generate Ticket &amp; Send    Notification (Email/SMS)</a:t>
            </a:r>
          </a:p>
        </p:txBody>
      </p:sp>
      <p:sp>
        <p:nvSpPr>
          <p:cNvPr id="8" name="Rectangle 7"/>
          <p:cNvSpPr/>
          <p:nvPr/>
        </p:nvSpPr>
        <p:spPr>
          <a:xfrm>
            <a:off x="3573118" y="6132443"/>
            <a:ext cx="2156790" cy="57646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 End </a:t>
            </a:r>
          </a:p>
        </p:txBody>
      </p:sp>
      <p:sp>
        <p:nvSpPr>
          <p:cNvPr id="10" name="Rectangle 9"/>
          <p:cNvSpPr/>
          <p:nvPr/>
        </p:nvSpPr>
        <p:spPr>
          <a:xfrm>
            <a:off x="2956891" y="4194312"/>
            <a:ext cx="3389244" cy="6460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FR" dirty="0"/>
              <a:t>Save Violation </a:t>
            </a:r>
            <a:r>
              <a:rPr lang="fr-FR" dirty="0" err="1"/>
              <a:t>Details</a:t>
            </a:r>
            <a:r>
              <a:rPr lang="fr-FR" dirty="0"/>
              <a:t>    (Image, License Plate)</a:t>
            </a:r>
            <a:endParaRPr lang="en-US" dirty="0"/>
          </a:p>
        </p:txBody>
      </p:sp>
      <p:cxnSp>
        <p:nvCxnSpPr>
          <p:cNvPr id="12" name="Straight Arrow Connector 11"/>
          <p:cNvCxnSpPr>
            <a:stCxn id="2" idx="2"/>
            <a:endCxn id="6" idx="0"/>
          </p:cNvCxnSpPr>
          <p:nvPr/>
        </p:nvCxnSpPr>
        <p:spPr>
          <a:xfrm>
            <a:off x="4651513" y="2743200"/>
            <a:ext cx="0" cy="33792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6" idx="2"/>
            <a:endCxn id="10" idx="0"/>
          </p:cNvCxnSpPr>
          <p:nvPr/>
        </p:nvCxnSpPr>
        <p:spPr>
          <a:xfrm>
            <a:off x="4651513" y="3886199"/>
            <a:ext cx="0" cy="3081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10" idx="2"/>
            <a:endCxn id="7" idx="0"/>
          </p:cNvCxnSpPr>
          <p:nvPr/>
        </p:nvCxnSpPr>
        <p:spPr>
          <a:xfrm>
            <a:off x="4651513" y="4840356"/>
            <a:ext cx="0" cy="2882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stCxn id="7" idx="2"/>
            <a:endCxn id="8" idx="0"/>
          </p:cNvCxnSpPr>
          <p:nvPr/>
        </p:nvCxnSpPr>
        <p:spPr>
          <a:xfrm>
            <a:off x="4651513" y="5844207"/>
            <a:ext cx="0" cy="2882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Rectangle 26"/>
          <p:cNvSpPr/>
          <p:nvPr/>
        </p:nvSpPr>
        <p:spPr>
          <a:xfrm>
            <a:off x="1501945" y="595245"/>
            <a:ext cx="5572359" cy="707886"/>
          </a:xfrm>
          <a:prstGeom prst="rect">
            <a:avLst/>
          </a:prstGeom>
        </p:spPr>
        <p:txBody>
          <a:bodyPr wrap="none">
            <a:spAutoFit/>
          </a:bodyPr>
          <a:lstStyle/>
          <a:p>
            <a:r>
              <a:rPr lang="en-US" sz="4000" dirty="0">
                <a:latin typeface="Times New Roman" panose="02020603050405020304" pitchFamily="18" charset="0"/>
                <a:cs typeface="Times New Roman" panose="02020603050405020304" pitchFamily="18" charset="0"/>
              </a:rPr>
              <a:t>Flow chart of the program</a:t>
            </a:r>
          </a:p>
        </p:txBody>
      </p:sp>
    </p:spTree>
    <p:extLst>
      <p:ext uri="{BB962C8B-B14F-4D97-AF65-F5344CB8AC3E}">
        <p14:creationId xmlns:p14="http://schemas.microsoft.com/office/powerpoint/2010/main" val="41123522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pPr algn="ctr"/>
            <a:r>
              <a:rPr lang="en-US" sz="4000" dirty="0">
                <a:solidFill>
                  <a:schemeClr val="tx1"/>
                </a:solidFill>
                <a:latin typeface="Times New Roman" panose="02020603050405020304" pitchFamily="18" charset="0"/>
                <a:cs typeface="Times New Roman" panose="02020603050405020304" pitchFamily="18" charset="0"/>
              </a:rPr>
              <a:t>Advantages and Applications</a:t>
            </a:r>
            <a:endParaRPr lang="en-IN" sz="4000" dirty="0">
              <a:solidFill>
                <a:schemeClr val="tx1"/>
              </a:solidFill>
              <a:latin typeface="Times New Roman" panose="02020603050405020304" pitchFamily="18" charset="0"/>
              <a:cs typeface="Times New Roman" panose="02020603050405020304" pitchFamily="18" charset="0"/>
            </a:endParaRPr>
          </a:p>
        </p:txBody>
      </p:sp>
      <p:sp>
        <p:nvSpPr>
          <p:cNvPr id="6" name="Text Placeholder 5"/>
          <p:cNvSpPr>
            <a:spLocks noGrp="1"/>
          </p:cNvSpPr>
          <p:nvPr>
            <p:ph type="body" idx="1"/>
          </p:nvPr>
        </p:nvSpPr>
        <p:spPr>
          <a:xfrm>
            <a:off x="675745" y="1949074"/>
            <a:ext cx="4185623" cy="576262"/>
          </a:xfrm>
        </p:spPr>
        <p:txBody>
          <a:bodyPr/>
          <a:lstStyle/>
          <a:p>
            <a:r>
              <a:rPr lang="en-US" dirty="0">
                <a:solidFill>
                  <a:schemeClr val="tx1"/>
                </a:solidFill>
                <a:latin typeface="Times New Roman" panose="02020603050405020304" pitchFamily="18" charset="0"/>
                <a:cs typeface="Times New Roman" panose="02020603050405020304" pitchFamily="18" charset="0"/>
              </a:rPr>
              <a:t>Advantages</a:t>
            </a:r>
            <a:endParaRPr lang="en-IN" dirty="0">
              <a:solidFill>
                <a:schemeClr val="tx1"/>
              </a:solidFill>
              <a:latin typeface="Times New Roman" panose="02020603050405020304" pitchFamily="18" charset="0"/>
              <a:cs typeface="Times New Roman" panose="02020603050405020304" pitchFamily="18" charset="0"/>
            </a:endParaRPr>
          </a:p>
        </p:txBody>
      </p:sp>
      <p:sp>
        <p:nvSpPr>
          <p:cNvPr id="7" name="Content Placeholder 6"/>
          <p:cNvSpPr>
            <a:spLocks noGrp="1"/>
          </p:cNvSpPr>
          <p:nvPr>
            <p:ph sz="half" idx="2"/>
          </p:nvPr>
        </p:nvSpPr>
        <p:spPr>
          <a:xfrm>
            <a:off x="675745" y="2737245"/>
            <a:ext cx="4185623" cy="3637429"/>
          </a:xfrm>
        </p:spPr>
        <p:txBody>
          <a:bodyPr>
            <a:noAutofit/>
          </a:bodyPr>
          <a:lstStyle/>
          <a:p>
            <a:pPr lvl="0"/>
            <a:r>
              <a:rPr lang="en-US" dirty="0">
                <a:solidFill>
                  <a:schemeClr val="tx1"/>
                </a:solidFill>
                <a:latin typeface="Times New Roman" panose="02020603050405020304" pitchFamily="18" charset="0"/>
                <a:cs typeface="Times New Roman" panose="02020603050405020304" pitchFamily="18" charset="0"/>
              </a:rPr>
              <a:t>•	- Real-time</a:t>
            </a:r>
          </a:p>
          <a:p>
            <a:pPr lvl="0"/>
            <a:r>
              <a:rPr lang="en-US" dirty="0">
                <a:solidFill>
                  <a:schemeClr val="tx1"/>
                </a:solidFill>
                <a:latin typeface="Times New Roman" panose="02020603050405020304" pitchFamily="18" charset="0"/>
                <a:cs typeface="Times New Roman" panose="02020603050405020304" pitchFamily="18" charset="0"/>
              </a:rPr>
              <a:t>•	- Automated</a:t>
            </a:r>
          </a:p>
          <a:p>
            <a:pPr lvl="0"/>
            <a:r>
              <a:rPr lang="en-US" dirty="0">
                <a:solidFill>
                  <a:schemeClr val="tx1"/>
                </a:solidFill>
                <a:latin typeface="Times New Roman" panose="02020603050405020304" pitchFamily="18" charset="0"/>
                <a:cs typeface="Times New Roman" panose="02020603050405020304" pitchFamily="18" charset="0"/>
              </a:rPr>
              <a:t>•	- Efficient</a:t>
            </a:r>
          </a:p>
          <a:p>
            <a:pPr lvl="0"/>
            <a:r>
              <a:rPr lang="en-US" dirty="0">
                <a:solidFill>
                  <a:schemeClr val="tx1"/>
                </a:solidFill>
                <a:latin typeface="Times New Roman" panose="02020603050405020304" pitchFamily="18" charset="0"/>
                <a:cs typeface="Times New Roman" panose="02020603050405020304" pitchFamily="18" charset="0"/>
              </a:rPr>
              <a:t>•	- Accurate</a:t>
            </a:r>
          </a:p>
        </p:txBody>
      </p:sp>
      <p:sp>
        <p:nvSpPr>
          <p:cNvPr id="8" name="Text Placeholder 7"/>
          <p:cNvSpPr>
            <a:spLocks noGrp="1"/>
          </p:cNvSpPr>
          <p:nvPr>
            <p:ph type="body" sz="quarter" idx="3"/>
          </p:nvPr>
        </p:nvSpPr>
        <p:spPr>
          <a:xfrm>
            <a:off x="5088383" y="1930400"/>
            <a:ext cx="4185618" cy="576262"/>
          </a:xfrm>
        </p:spPr>
        <p:txBody>
          <a:bodyPr/>
          <a:lstStyle/>
          <a:p>
            <a:r>
              <a:rPr lang="en-US" dirty="0">
                <a:solidFill>
                  <a:schemeClr val="tx1"/>
                </a:solidFill>
                <a:latin typeface="Times New Roman" panose="02020603050405020304" pitchFamily="18" charset="0"/>
                <a:cs typeface="Times New Roman" panose="02020603050405020304" pitchFamily="18" charset="0"/>
              </a:rPr>
              <a:t>Applications</a:t>
            </a:r>
            <a:endParaRPr lang="en-IN" dirty="0">
              <a:solidFill>
                <a:schemeClr val="tx1"/>
              </a:solidFill>
              <a:latin typeface="Times New Roman" panose="02020603050405020304" pitchFamily="18" charset="0"/>
              <a:cs typeface="Times New Roman" panose="02020603050405020304" pitchFamily="18" charset="0"/>
            </a:endParaRPr>
          </a:p>
        </p:txBody>
      </p:sp>
      <p:sp>
        <p:nvSpPr>
          <p:cNvPr id="9" name="Content Placeholder 8"/>
          <p:cNvSpPr>
            <a:spLocks noGrp="1"/>
          </p:cNvSpPr>
          <p:nvPr>
            <p:ph sz="quarter" idx="4"/>
          </p:nvPr>
        </p:nvSpPr>
        <p:spPr>
          <a:xfrm>
            <a:off x="5088383" y="2737245"/>
            <a:ext cx="4185617" cy="3304117"/>
          </a:xfrm>
        </p:spPr>
        <p:txBody>
          <a:bodyPr>
            <a:normAutofit/>
          </a:bodyPr>
          <a:lstStyle/>
          <a:p>
            <a:pPr lvl="0"/>
            <a:r>
              <a:rPr lang="en-US" dirty="0">
                <a:solidFill>
                  <a:schemeClr val="tx1"/>
                </a:solidFill>
                <a:latin typeface="Times New Roman" panose="02020603050405020304" pitchFamily="18" charset="0"/>
                <a:cs typeface="Times New Roman" panose="02020603050405020304" pitchFamily="18" charset="0"/>
              </a:rPr>
              <a:t>•	- Road safety</a:t>
            </a:r>
          </a:p>
          <a:p>
            <a:pPr lvl="0"/>
            <a:r>
              <a:rPr lang="en-US" dirty="0">
                <a:solidFill>
                  <a:schemeClr val="tx1"/>
                </a:solidFill>
                <a:latin typeface="Times New Roman" panose="02020603050405020304" pitchFamily="18" charset="0"/>
                <a:cs typeface="Times New Roman" panose="02020603050405020304" pitchFamily="18" charset="0"/>
              </a:rPr>
              <a:t>•	- Traffic monitoring</a:t>
            </a:r>
          </a:p>
          <a:p>
            <a:pPr lvl="0"/>
            <a:r>
              <a:rPr lang="en-US" dirty="0">
                <a:solidFill>
                  <a:schemeClr val="tx1"/>
                </a:solidFill>
                <a:latin typeface="Times New Roman" panose="02020603050405020304" pitchFamily="18" charset="0"/>
                <a:cs typeface="Times New Roman" panose="02020603050405020304" pitchFamily="18" charset="0"/>
              </a:rPr>
              <a:t>•	- Vehicle enforcement</a:t>
            </a:r>
          </a:p>
          <a:p>
            <a:pPr lvl="0"/>
            <a:r>
              <a:rPr lang="en-US" dirty="0">
                <a:solidFill>
                  <a:schemeClr val="tx1"/>
                </a:solidFill>
                <a:latin typeface="Times New Roman" panose="02020603050405020304" pitchFamily="18" charset="0"/>
                <a:cs typeface="Times New Roman" panose="02020603050405020304" pitchFamily="18" charset="0"/>
              </a:rPr>
              <a:t>•	- Automated ticketing</a:t>
            </a:r>
          </a:p>
          <a:p>
            <a:endParaRPr lang="en-US" dirty="0">
              <a:solidFill>
                <a:schemeClr val="tx1"/>
              </a:solidFill>
            </a:endParaRPr>
          </a:p>
          <a:p>
            <a:endParaRPr lang="en-US" dirty="0">
              <a:solidFill>
                <a:schemeClr val="tx1"/>
              </a:solidFill>
            </a:endParaRPr>
          </a:p>
          <a:p>
            <a:pPr marL="0" indent="0">
              <a:buNone/>
            </a:pPr>
            <a:endParaRPr lang="en-US" dirty="0">
              <a:solidFill>
                <a:schemeClr val="tx1"/>
              </a:solidFill>
            </a:endParaRPr>
          </a:p>
        </p:txBody>
      </p:sp>
      <p:pic>
        <p:nvPicPr>
          <p:cNvPr id="2" name="Picture 4">
            <a:extLst>
              <a:ext uri="{FF2B5EF4-FFF2-40B4-BE49-F238E27FC236}">
                <a16:creationId xmlns:a16="http://schemas.microsoft.com/office/drawing/2014/main" id="{B716DAE1-567F-0DAC-BAC1-72C8BAC729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148" y="129209"/>
            <a:ext cx="1202635" cy="1221725"/>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8" descr="Electronics and Communication Engineering  Learnengineeringin">
            <a:extLst>
              <a:ext uri="{FF2B5EF4-FFF2-40B4-BE49-F238E27FC236}">
                <a16:creationId xmlns:a16="http://schemas.microsoft.com/office/drawing/2014/main" id="{14A50494-C43C-60A8-B7F0-EE32ACA61116}"/>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9144" t="8735" r="20960" b="18374"/>
          <a:stretch/>
        </p:blipFill>
        <p:spPr bwMode="auto">
          <a:xfrm>
            <a:off x="10689305" y="99713"/>
            <a:ext cx="1331844" cy="1234890"/>
          </a:xfrm>
          <a:prstGeom prst="rect">
            <a:avLst/>
          </a:prstGeom>
          <a:noFill/>
          <a:extLst>
            <a:ext uri="{909E8E84-426E-40DD-AFC4-6F175D3DCCD1}">
              <a14:hiddenFill xmlns:a14="http://schemas.microsoft.com/office/drawing/2010/main">
                <a:solidFill>
                  <a:srgbClr val="FFFFFF"/>
                </a:solidFill>
              </a14:hiddenFill>
            </a:ext>
          </a:extLst>
        </p:spPr>
      </p:pic>
      <p:cxnSp>
        <p:nvCxnSpPr>
          <p:cNvPr id="4" name="Straight Connector 3">
            <a:extLst>
              <a:ext uri="{FF2B5EF4-FFF2-40B4-BE49-F238E27FC236}">
                <a16:creationId xmlns:a16="http://schemas.microsoft.com/office/drawing/2014/main" id="{C206F685-490F-0DBF-9593-7531ED5BE2F3}"/>
              </a:ext>
            </a:extLst>
          </p:cNvPr>
          <p:cNvCxnSpPr/>
          <p:nvPr/>
        </p:nvCxnSpPr>
        <p:spPr>
          <a:xfrm>
            <a:off x="188843" y="1461052"/>
            <a:ext cx="11691273"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29788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pPr algn="ctr"/>
            <a:r>
              <a:rPr lang="en-US" sz="4000" dirty="0">
                <a:solidFill>
                  <a:schemeClr val="tx1"/>
                </a:solidFill>
                <a:latin typeface="Times New Roman" panose="02020603050405020304" pitchFamily="18" charset="0"/>
                <a:cs typeface="Times New Roman" panose="02020603050405020304" pitchFamily="18" charset="0"/>
              </a:rPr>
              <a:t>References</a:t>
            </a:r>
            <a:endParaRPr lang="en-IN" sz="4000" dirty="0">
              <a:solidFill>
                <a:schemeClr val="tx1"/>
              </a:solidFill>
              <a:latin typeface="Times New Roman" panose="02020603050405020304" pitchFamily="18" charset="0"/>
              <a:cs typeface="Times New Roman" panose="02020603050405020304" pitchFamily="18" charset="0"/>
            </a:endParaRPr>
          </a:p>
        </p:txBody>
      </p:sp>
      <p:sp>
        <p:nvSpPr>
          <p:cNvPr id="8" name="Content Placeholder 7"/>
          <p:cNvSpPr>
            <a:spLocks noGrp="1"/>
          </p:cNvSpPr>
          <p:nvPr>
            <p:ph idx="1"/>
          </p:nvPr>
        </p:nvSpPr>
        <p:spPr>
          <a:xfrm>
            <a:off x="1108409" y="1930400"/>
            <a:ext cx="8596668" cy="4392023"/>
          </a:xfrm>
        </p:spPr>
        <p:txBody>
          <a:bodyPr>
            <a:normAutofit fontScale="92500"/>
          </a:bodyPr>
          <a:lstStyle/>
          <a:p>
            <a:pPr marL="0" indent="0">
              <a:buNone/>
            </a:pPr>
            <a:endParaRPr lang="en-US" dirty="0">
              <a:solidFill>
                <a:schemeClr val="tx1"/>
              </a:solidFill>
              <a:latin typeface="Times New Roman" panose="02020603050405020304" pitchFamily="18" charset="0"/>
              <a:cs typeface="Times New Roman" panose="02020603050405020304" pitchFamily="18" charset="0"/>
            </a:endParaRPr>
          </a:p>
          <a:p>
            <a:r>
              <a:rPr lang="en-US" dirty="0">
                <a:solidFill>
                  <a:schemeClr val="tx1"/>
                </a:solidFill>
                <a:latin typeface="Times New Roman" panose="02020603050405020304" pitchFamily="18" charset="0"/>
                <a:cs typeface="Times New Roman" panose="02020603050405020304" pitchFamily="18" charset="0"/>
              </a:rPr>
              <a:t>1. </a:t>
            </a:r>
            <a:r>
              <a:rPr lang="en-US" dirty="0" err="1">
                <a:solidFill>
                  <a:schemeClr val="tx1"/>
                </a:solidFill>
                <a:latin typeface="Times New Roman" panose="02020603050405020304" pitchFamily="18" charset="0"/>
                <a:cs typeface="Times New Roman" panose="02020603050405020304" pitchFamily="18" charset="0"/>
              </a:rPr>
              <a:t>Redmon</a:t>
            </a:r>
            <a:r>
              <a:rPr lang="en-US" dirty="0">
                <a:solidFill>
                  <a:schemeClr val="tx1"/>
                </a:solidFill>
                <a:latin typeface="Times New Roman" panose="02020603050405020304" pitchFamily="18" charset="0"/>
                <a:cs typeface="Times New Roman" panose="02020603050405020304" pitchFamily="18" charset="0"/>
              </a:rPr>
              <a:t>, J., </a:t>
            </a:r>
            <a:r>
              <a:rPr lang="en-US" dirty="0" err="1">
                <a:solidFill>
                  <a:schemeClr val="tx1"/>
                </a:solidFill>
                <a:latin typeface="Times New Roman" panose="02020603050405020304" pitchFamily="18" charset="0"/>
                <a:cs typeface="Times New Roman" panose="02020603050405020304" pitchFamily="18" charset="0"/>
              </a:rPr>
              <a:t>Divvala</a:t>
            </a:r>
            <a:r>
              <a:rPr lang="en-US" dirty="0">
                <a:solidFill>
                  <a:schemeClr val="tx1"/>
                </a:solidFill>
                <a:latin typeface="Times New Roman" panose="02020603050405020304" pitchFamily="18" charset="0"/>
                <a:cs typeface="Times New Roman" panose="02020603050405020304" pitchFamily="18" charset="0"/>
              </a:rPr>
              <a:t>, S., </a:t>
            </a:r>
            <a:r>
              <a:rPr lang="en-US" dirty="0" err="1">
                <a:solidFill>
                  <a:schemeClr val="tx1"/>
                </a:solidFill>
                <a:latin typeface="Times New Roman" panose="02020603050405020304" pitchFamily="18" charset="0"/>
                <a:cs typeface="Times New Roman" panose="02020603050405020304" pitchFamily="18" charset="0"/>
              </a:rPr>
              <a:t>Girshick</a:t>
            </a:r>
            <a:r>
              <a:rPr lang="en-US" dirty="0">
                <a:solidFill>
                  <a:schemeClr val="tx1"/>
                </a:solidFill>
                <a:latin typeface="Times New Roman" panose="02020603050405020304" pitchFamily="18" charset="0"/>
                <a:cs typeface="Times New Roman" panose="02020603050405020304" pitchFamily="18" charset="0"/>
              </a:rPr>
              <a:t>, R., &amp; </a:t>
            </a:r>
            <a:r>
              <a:rPr lang="en-US" dirty="0" err="1">
                <a:solidFill>
                  <a:schemeClr val="tx1"/>
                </a:solidFill>
                <a:latin typeface="Times New Roman" panose="02020603050405020304" pitchFamily="18" charset="0"/>
                <a:cs typeface="Times New Roman" panose="02020603050405020304" pitchFamily="18" charset="0"/>
              </a:rPr>
              <a:t>Farhadi</a:t>
            </a:r>
            <a:r>
              <a:rPr lang="en-US" dirty="0">
                <a:solidFill>
                  <a:schemeClr val="tx1"/>
                </a:solidFill>
                <a:latin typeface="Times New Roman" panose="02020603050405020304" pitchFamily="18" charset="0"/>
                <a:cs typeface="Times New Roman" panose="02020603050405020304" pitchFamily="18" charset="0"/>
              </a:rPr>
              <a:t>, A. (2016). *You Only Look Once: Unified, Real-Time Object Detection*. In Proceedings of the IEEE Conference on Computer Vision and Pattern Recognition (CVPR), 779-788.</a:t>
            </a:r>
          </a:p>
          <a:p>
            <a:r>
              <a:rPr lang="en-US" dirty="0">
                <a:solidFill>
                  <a:schemeClr val="tx1"/>
                </a:solidFill>
                <a:latin typeface="Times New Roman" panose="02020603050405020304" pitchFamily="18" charset="0"/>
                <a:cs typeface="Times New Roman" panose="02020603050405020304" pitchFamily="18" charset="0"/>
              </a:rPr>
              <a:t>2. Zhang, Y., &amp; </a:t>
            </a:r>
            <a:r>
              <a:rPr lang="en-US" dirty="0" err="1">
                <a:solidFill>
                  <a:schemeClr val="tx1"/>
                </a:solidFill>
                <a:latin typeface="Times New Roman" panose="02020603050405020304" pitchFamily="18" charset="0"/>
                <a:cs typeface="Times New Roman" panose="02020603050405020304" pitchFamily="18" charset="0"/>
              </a:rPr>
              <a:t>Xie</a:t>
            </a:r>
            <a:r>
              <a:rPr lang="en-US" dirty="0">
                <a:solidFill>
                  <a:schemeClr val="tx1"/>
                </a:solidFill>
                <a:latin typeface="Times New Roman" panose="02020603050405020304" pitchFamily="18" charset="0"/>
                <a:cs typeface="Times New Roman" panose="02020603050405020304" pitchFamily="18" charset="0"/>
              </a:rPr>
              <a:t>, L. (2019). *Real-time Object Detection for Mobile Applications Using YOLO*. International Journal of Computer Science and Information Security, 17(4), 23-29.</a:t>
            </a:r>
          </a:p>
          <a:p>
            <a:r>
              <a:rPr lang="en-US" dirty="0">
                <a:solidFill>
                  <a:schemeClr val="tx1"/>
                </a:solidFill>
                <a:latin typeface="Times New Roman" panose="02020603050405020304" pitchFamily="18" charset="0"/>
                <a:cs typeface="Times New Roman" panose="02020603050405020304" pitchFamily="18" charset="0"/>
              </a:rPr>
              <a:t>3. Kumar, A., &amp; Singh, V. (2021). *Mobile Phone Detection for Traffic Safety Using Machine Learning*. Journal of Traffic Safety and Technology, 34(2), 123-132.</a:t>
            </a:r>
          </a:p>
          <a:p>
            <a:r>
              <a:rPr lang="en-US" dirty="0">
                <a:solidFill>
                  <a:schemeClr val="tx1"/>
                </a:solidFill>
                <a:latin typeface="Times New Roman" panose="02020603050405020304" pitchFamily="18" charset="0"/>
                <a:cs typeface="Times New Roman" panose="02020603050405020304" pitchFamily="18" charset="0"/>
              </a:rPr>
              <a:t>4. Wang, Q., &amp; Zhang, L. (2020). *Automatic Vehicle Identification and Ticketing System Using RFID and YOLO-based Driver Behavior Detection*. International Journal of Intelligent Transportation Systems, 18(3), 56-63.</a:t>
            </a:r>
          </a:p>
          <a:p>
            <a:r>
              <a:rPr lang="en-US" dirty="0">
                <a:solidFill>
                  <a:schemeClr val="tx1"/>
                </a:solidFill>
                <a:latin typeface="Times New Roman" panose="02020603050405020304" pitchFamily="18" charset="0"/>
                <a:cs typeface="Times New Roman" panose="02020603050405020304" pitchFamily="18" charset="0"/>
              </a:rPr>
              <a:t>5. </a:t>
            </a:r>
            <a:r>
              <a:rPr lang="en-US" dirty="0" err="1">
                <a:solidFill>
                  <a:schemeClr val="tx1"/>
                </a:solidFill>
                <a:latin typeface="Times New Roman" panose="02020603050405020304" pitchFamily="18" charset="0"/>
                <a:cs typeface="Times New Roman" panose="02020603050405020304" pitchFamily="18" charset="0"/>
              </a:rPr>
              <a:t>Venkatesan</a:t>
            </a:r>
            <a:r>
              <a:rPr lang="en-US" dirty="0">
                <a:solidFill>
                  <a:schemeClr val="tx1"/>
                </a:solidFill>
                <a:latin typeface="Times New Roman" panose="02020603050405020304" pitchFamily="18" charset="0"/>
                <a:cs typeface="Times New Roman" panose="02020603050405020304" pitchFamily="18" charset="0"/>
              </a:rPr>
              <a:t>, R., &amp; </a:t>
            </a:r>
            <a:r>
              <a:rPr lang="en-US" dirty="0" err="1">
                <a:solidFill>
                  <a:schemeClr val="tx1"/>
                </a:solidFill>
                <a:latin typeface="Times New Roman" panose="02020603050405020304" pitchFamily="18" charset="0"/>
                <a:cs typeface="Times New Roman" panose="02020603050405020304" pitchFamily="18" charset="0"/>
              </a:rPr>
              <a:t>Balamurugan</a:t>
            </a:r>
            <a:r>
              <a:rPr lang="en-US" dirty="0">
                <a:solidFill>
                  <a:schemeClr val="tx1"/>
                </a:solidFill>
                <a:latin typeface="Times New Roman" panose="02020603050405020304" pitchFamily="18" charset="0"/>
                <a:cs typeface="Times New Roman" panose="02020603050405020304" pitchFamily="18" charset="0"/>
              </a:rPr>
              <a:t>, P. (2021). *</a:t>
            </a:r>
            <a:r>
              <a:rPr lang="en-US" dirty="0" err="1">
                <a:solidFill>
                  <a:schemeClr val="tx1"/>
                </a:solidFill>
                <a:latin typeface="Times New Roman" panose="02020603050405020304" pitchFamily="18" charset="0"/>
                <a:cs typeface="Times New Roman" panose="02020603050405020304" pitchFamily="18" charset="0"/>
              </a:rPr>
              <a:t>IoT</a:t>
            </a:r>
            <a:r>
              <a:rPr lang="en-US" dirty="0">
                <a:solidFill>
                  <a:schemeClr val="tx1"/>
                </a:solidFill>
                <a:latin typeface="Times New Roman" panose="02020603050405020304" pitchFamily="18" charset="0"/>
                <a:cs typeface="Times New Roman" panose="02020603050405020304" pitchFamily="18" charset="0"/>
              </a:rPr>
              <a:t>-based Automated Traffic Monitoring and Violation Detection System Using YOLO and RFID*. Journal of Sensor Networks, 15(1), 45-55. </a:t>
            </a:r>
          </a:p>
        </p:txBody>
      </p:sp>
      <p:pic>
        <p:nvPicPr>
          <p:cNvPr id="2" name="Picture 4">
            <a:extLst>
              <a:ext uri="{FF2B5EF4-FFF2-40B4-BE49-F238E27FC236}">
                <a16:creationId xmlns:a16="http://schemas.microsoft.com/office/drawing/2014/main" id="{854592C1-CD9A-697E-D2E9-44099CE8170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148" y="129209"/>
            <a:ext cx="1202635" cy="1221725"/>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8" descr="Electronics and Communication Engineering  Learnengineeringin">
            <a:extLst>
              <a:ext uri="{FF2B5EF4-FFF2-40B4-BE49-F238E27FC236}">
                <a16:creationId xmlns:a16="http://schemas.microsoft.com/office/drawing/2014/main" id="{D0999F58-A86E-F302-6A3F-624E5BC16EA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9144" t="8735" r="20960" b="18374"/>
          <a:stretch/>
        </p:blipFill>
        <p:spPr bwMode="auto">
          <a:xfrm>
            <a:off x="10689305" y="99713"/>
            <a:ext cx="1331844" cy="1234890"/>
          </a:xfrm>
          <a:prstGeom prst="rect">
            <a:avLst/>
          </a:prstGeom>
          <a:noFill/>
          <a:extLst>
            <a:ext uri="{909E8E84-426E-40DD-AFC4-6F175D3DCCD1}">
              <a14:hiddenFill xmlns:a14="http://schemas.microsoft.com/office/drawing/2010/main">
                <a:solidFill>
                  <a:srgbClr val="FFFFFF"/>
                </a:solidFill>
              </a14:hiddenFill>
            </a:ext>
          </a:extLst>
        </p:spPr>
      </p:pic>
      <p:cxnSp>
        <p:nvCxnSpPr>
          <p:cNvPr id="4" name="Straight Connector 3">
            <a:extLst>
              <a:ext uri="{FF2B5EF4-FFF2-40B4-BE49-F238E27FC236}">
                <a16:creationId xmlns:a16="http://schemas.microsoft.com/office/drawing/2014/main" id="{9929483A-327B-0BD0-CED7-F030650D4C52}"/>
              </a:ext>
            </a:extLst>
          </p:cNvPr>
          <p:cNvCxnSpPr/>
          <p:nvPr/>
        </p:nvCxnSpPr>
        <p:spPr>
          <a:xfrm>
            <a:off x="188843" y="1461052"/>
            <a:ext cx="11691273"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926210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a:bodyPr>
          <a:lstStyle/>
          <a:p>
            <a:pPr algn="ctr"/>
            <a:r>
              <a:rPr lang="en-US" sz="4000" dirty="0">
                <a:solidFill>
                  <a:schemeClr val="tx1"/>
                </a:solidFill>
                <a:latin typeface="Times New Roman" panose="02020603050405020304" pitchFamily="18" charset="0"/>
                <a:cs typeface="Times New Roman" panose="02020603050405020304" pitchFamily="18" charset="0"/>
              </a:rPr>
              <a:t>Conclusion</a:t>
            </a:r>
            <a:endParaRPr lang="en-IN" sz="4000" dirty="0">
              <a:solidFill>
                <a:schemeClr val="tx1"/>
              </a:solidFill>
              <a:latin typeface="Times New Roman" panose="02020603050405020304" pitchFamily="18" charset="0"/>
              <a:cs typeface="Times New Roman" panose="02020603050405020304" pitchFamily="18" charset="0"/>
            </a:endParaRPr>
          </a:p>
        </p:txBody>
      </p:sp>
      <p:sp>
        <p:nvSpPr>
          <p:cNvPr id="8" name="Content Placeholder 7"/>
          <p:cNvSpPr>
            <a:spLocks noGrp="1"/>
          </p:cNvSpPr>
          <p:nvPr>
            <p:ph idx="1"/>
          </p:nvPr>
        </p:nvSpPr>
        <p:spPr/>
        <p:txBody>
          <a:bodyPr/>
          <a:lstStyle/>
          <a:p>
            <a:pPr algn="just"/>
            <a:r>
              <a:rPr lang="en-US" dirty="0">
                <a:solidFill>
                  <a:schemeClr val="tx1"/>
                </a:solidFill>
                <a:latin typeface="Times New Roman" panose="02020603050405020304" pitchFamily="18" charset="0"/>
                <a:cs typeface="Times New Roman" panose="02020603050405020304" pitchFamily="18" charset="0"/>
              </a:rPr>
              <a:t>In conclusion, this project introduces an automated system that enhances road safety by detecting mobile phone usage among two-wheeler drivers in real-time. By leveraging YOLO on a Raspberry Pi and integrating a USB camera, RFID reader, and number plate scanning, the system efficiently identifies distracted drivers and automates the ticketing process. The inclusion of an LCD display for information and the precise vehicle identification ensures an accurate and timely enforcement mechanism, contributing to safer driving behaviors and improved road safety.</a:t>
            </a:r>
            <a:endParaRPr lang="en-IN" dirty="0">
              <a:solidFill>
                <a:schemeClr val="tx1"/>
              </a:solidFill>
              <a:latin typeface="Times New Roman" panose="02020603050405020304" pitchFamily="18" charset="0"/>
              <a:cs typeface="Times New Roman" panose="02020603050405020304" pitchFamily="18" charset="0"/>
            </a:endParaRPr>
          </a:p>
        </p:txBody>
      </p:sp>
      <p:pic>
        <p:nvPicPr>
          <p:cNvPr id="2" name="Picture 4">
            <a:extLst>
              <a:ext uri="{FF2B5EF4-FFF2-40B4-BE49-F238E27FC236}">
                <a16:creationId xmlns:a16="http://schemas.microsoft.com/office/drawing/2014/main" id="{ACC9F326-3ADF-4867-354F-7232C9F3699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148" y="129209"/>
            <a:ext cx="1202635" cy="1221725"/>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8" descr="Electronics and Communication Engineering  Learnengineeringin">
            <a:extLst>
              <a:ext uri="{FF2B5EF4-FFF2-40B4-BE49-F238E27FC236}">
                <a16:creationId xmlns:a16="http://schemas.microsoft.com/office/drawing/2014/main" id="{AE60D713-37CC-3210-6BA8-FAB9A4D10D4B}"/>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9144" t="8735" r="20960" b="18374"/>
          <a:stretch/>
        </p:blipFill>
        <p:spPr bwMode="auto">
          <a:xfrm>
            <a:off x="10689305" y="99713"/>
            <a:ext cx="1331844" cy="1234890"/>
          </a:xfrm>
          <a:prstGeom prst="rect">
            <a:avLst/>
          </a:prstGeom>
          <a:noFill/>
          <a:extLst>
            <a:ext uri="{909E8E84-426E-40DD-AFC4-6F175D3DCCD1}">
              <a14:hiddenFill xmlns:a14="http://schemas.microsoft.com/office/drawing/2010/main">
                <a:solidFill>
                  <a:srgbClr val="FFFFFF"/>
                </a:solidFill>
              </a14:hiddenFill>
            </a:ext>
          </a:extLst>
        </p:spPr>
      </p:pic>
      <p:cxnSp>
        <p:nvCxnSpPr>
          <p:cNvPr id="4" name="Straight Connector 3">
            <a:extLst>
              <a:ext uri="{FF2B5EF4-FFF2-40B4-BE49-F238E27FC236}">
                <a16:creationId xmlns:a16="http://schemas.microsoft.com/office/drawing/2014/main" id="{8CDE7892-5694-0E74-137A-17BABD7014D1}"/>
              </a:ext>
            </a:extLst>
          </p:cNvPr>
          <p:cNvCxnSpPr/>
          <p:nvPr/>
        </p:nvCxnSpPr>
        <p:spPr>
          <a:xfrm>
            <a:off x="188843" y="1461052"/>
            <a:ext cx="11691273"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303979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a:solidFill>
                  <a:schemeClr val="tx1"/>
                </a:solidFill>
                <a:latin typeface="Times New Roman" panose="02020603050405020304" pitchFamily="18" charset="0"/>
                <a:cs typeface="Times New Roman" panose="02020603050405020304" pitchFamily="18" charset="0"/>
              </a:rPr>
              <a:t>Introduction</a:t>
            </a:r>
            <a:endParaRPr lang="en-IN" sz="40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1043094" y="1802675"/>
            <a:ext cx="8936929" cy="4663440"/>
          </a:xfrm>
        </p:spPr>
        <p:txBody>
          <a:bodyPr>
            <a:normAutofit/>
          </a:bodyPr>
          <a:lstStyle/>
          <a:p>
            <a:pPr algn="just"/>
            <a:r>
              <a:rPr lang="en-US" dirty="0">
                <a:solidFill>
                  <a:schemeClr val="tx1"/>
                </a:solidFill>
                <a:latin typeface="Times New Roman" panose="02020603050405020304" pitchFamily="18" charset="0"/>
                <a:cs typeface="Times New Roman" panose="02020603050405020304" pitchFamily="18" charset="0"/>
              </a:rPr>
              <a:t>This project introduces an innovative real-time system designed to detect mobile phone usage by two-wheeler drivers and automate the ticketing process, leveraging YOLO (You Only Look Once) and a Raspberry Pi. The system captures live video footage of the driver using a USB web camera and processes it through YOLO for real-time analysis to identify mobile phone usage. Once a violation is detected, the system retrieves vehicle information by scanning the vehicle's RFID card and number plate. An LCD display presents the relevant details, while the RFID reader ensures precise vehicle identification. This automated solution aims to enhance road safety by promptly identifying distracted driving and issuing tickets efficiently.</a:t>
            </a:r>
          </a:p>
        </p:txBody>
      </p:sp>
      <p:pic>
        <p:nvPicPr>
          <p:cNvPr id="4" name="Picture 4">
            <a:extLst>
              <a:ext uri="{FF2B5EF4-FFF2-40B4-BE49-F238E27FC236}">
                <a16:creationId xmlns:a16="http://schemas.microsoft.com/office/drawing/2014/main" id="{9C310B77-BCFF-92E4-055E-E70487E74B3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148" y="129209"/>
            <a:ext cx="1202635" cy="122172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8" descr="Electronics and Communication Engineering  Learnengineeringin">
            <a:extLst>
              <a:ext uri="{FF2B5EF4-FFF2-40B4-BE49-F238E27FC236}">
                <a16:creationId xmlns:a16="http://schemas.microsoft.com/office/drawing/2014/main" id="{8818A1D4-4118-9512-92C2-79FA28533B4C}"/>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9144" t="8735" r="20960" b="18374"/>
          <a:stretch/>
        </p:blipFill>
        <p:spPr bwMode="auto">
          <a:xfrm>
            <a:off x="10689305" y="99713"/>
            <a:ext cx="1331844" cy="1234890"/>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6C0C4FC8-878C-5881-C21C-024C20A759D1}"/>
              </a:ext>
            </a:extLst>
          </p:cNvPr>
          <p:cNvCxnSpPr/>
          <p:nvPr/>
        </p:nvCxnSpPr>
        <p:spPr>
          <a:xfrm>
            <a:off x="188843" y="1461052"/>
            <a:ext cx="11691273"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26398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a:solidFill>
                  <a:schemeClr val="tx1"/>
                </a:solidFill>
                <a:latin typeface="Times New Roman" panose="02020603050405020304" pitchFamily="18" charset="0"/>
                <a:cs typeface="Times New Roman" panose="02020603050405020304" pitchFamily="18" charset="0"/>
              </a:rPr>
              <a:t>Literature Survey</a:t>
            </a:r>
            <a:endParaRPr lang="en-IN" sz="4000" dirty="0"/>
          </a:p>
        </p:txBody>
      </p:sp>
      <p:sp>
        <p:nvSpPr>
          <p:cNvPr id="3" name="Content Placeholder 2"/>
          <p:cNvSpPr>
            <a:spLocks noGrp="1"/>
          </p:cNvSpPr>
          <p:nvPr>
            <p:ph idx="1"/>
          </p:nvPr>
        </p:nvSpPr>
        <p:spPr>
          <a:xfrm>
            <a:off x="847151" y="1930400"/>
            <a:ext cx="8884678" cy="3971109"/>
          </a:xfrm>
        </p:spPr>
        <p:txBody>
          <a:bodyPr>
            <a:normAutofit/>
          </a:bodyPr>
          <a:lstStyle/>
          <a:p>
            <a:endParaRPr lang="en-US" dirty="0">
              <a:solidFill>
                <a:schemeClr val="tx1"/>
              </a:solidFill>
              <a:latin typeface="Times New Roman" panose="02020603050405020304" pitchFamily="18" charset="0"/>
              <a:cs typeface="Times New Roman" panose="02020603050405020304" pitchFamily="18" charset="0"/>
            </a:endParaRPr>
          </a:p>
          <a:p>
            <a:r>
              <a:rPr lang="en-US" dirty="0">
                <a:solidFill>
                  <a:schemeClr val="tx1"/>
                </a:solidFill>
                <a:latin typeface="Times New Roman" panose="02020603050405020304" pitchFamily="18" charset="0"/>
                <a:cs typeface="Times New Roman" panose="02020603050405020304" pitchFamily="18" charset="0"/>
              </a:rPr>
              <a:t>Title: Real-Time Vehicle Detection Using YOLO v8 Model</a:t>
            </a:r>
          </a:p>
          <a:p>
            <a:r>
              <a:rPr lang="en-US" dirty="0">
                <a:solidFill>
                  <a:schemeClr val="tx1"/>
                </a:solidFill>
                <a:latin typeface="Times New Roman" panose="02020603050405020304" pitchFamily="18" charset="0"/>
                <a:cs typeface="Times New Roman" panose="02020603050405020304" pitchFamily="18" charset="0"/>
              </a:rPr>
              <a:t>Author:</a:t>
            </a:r>
            <a:r>
              <a:rPr lang="en-IN" dirty="0"/>
              <a:t> </a:t>
            </a:r>
            <a:r>
              <a:rPr lang="en-IN" dirty="0">
                <a:solidFill>
                  <a:schemeClr val="tx1"/>
                </a:solidFill>
                <a:latin typeface="Times New Roman" panose="02020603050405020304" pitchFamily="18" charset="0"/>
                <a:cs typeface="Times New Roman" panose="02020603050405020304" pitchFamily="18" charset="0"/>
              </a:rPr>
              <a:t>Dr G </a:t>
            </a:r>
            <a:r>
              <a:rPr lang="en-IN" dirty="0" err="1">
                <a:solidFill>
                  <a:schemeClr val="tx1"/>
                </a:solidFill>
                <a:latin typeface="Times New Roman" panose="02020603050405020304" pitchFamily="18" charset="0"/>
                <a:cs typeface="Times New Roman" panose="02020603050405020304" pitchFamily="18" charset="0"/>
              </a:rPr>
              <a:t>Paavai</a:t>
            </a:r>
            <a:r>
              <a:rPr lang="en-IN" dirty="0">
                <a:solidFill>
                  <a:schemeClr val="tx1"/>
                </a:solidFill>
                <a:latin typeface="Times New Roman" panose="02020603050405020304" pitchFamily="18" charset="0"/>
                <a:cs typeface="Times New Roman" panose="02020603050405020304" pitchFamily="18" charset="0"/>
              </a:rPr>
              <a:t> </a:t>
            </a:r>
            <a:r>
              <a:rPr lang="en-IN" dirty="0" err="1">
                <a:solidFill>
                  <a:schemeClr val="tx1"/>
                </a:solidFill>
                <a:latin typeface="Times New Roman" panose="02020603050405020304" pitchFamily="18" charset="0"/>
                <a:cs typeface="Times New Roman" panose="02020603050405020304" pitchFamily="18" charset="0"/>
              </a:rPr>
              <a:t>Anand</a:t>
            </a:r>
            <a:r>
              <a:rPr lang="en-IN" dirty="0">
                <a:solidFill>
                  <a:schemeClr val="tx1"/>
                </a:solidFill>
                <a:latin typeface="Times New Roman" panose="02020603050405020304" pitchFamily="18" charset="0"/>
                <a:cs typeface="Times New Roman" panose="02020603050405020304" pitchFamily="18" charset="0"/>
              </a:rPr>
              <a:t>, M. A. </a:t>
            </a:r>
            <a:r>
              <a:rPr lang="en-IN" dirty="0" err="1">
                <a:solidFill>
                  <a:schemeClr val="tx1"/>
                </a:solidFill>
                <a:latin typeface="Times New Roman" panose="02020603050405020304" pitchFamily="18" charset="0"/>
                <a:cs typeface="Times New Roman" panose="02020603050405020304" pitchFamily="18" charset="0"/>
              </a:rPr>
              <a:t>Saianuush</a:t>
            </a:r>
            <a:r>
              <a:rPr lang="en-IN" dirty="0">
                <a:solidFill>
                  <a:schemeClr val="tx1"/>
                </a:solidFill>
                <a:latin typeface="Times New Roman" panose="02020603050405020304" pitchFamily="18" charset="0"/>
                <a:cs typeface="Times New Roman" panose="02020603050405020304" pitchFamily="18" charset="0"/>
              </a:rPr>
              <a:t>, </a:t>
            </a:r>
            <a:r>
              <a:rPr lang="en-IN" dirty="0" err="1">
                <a:solidFill>
                  <a:schemeClr val="tx1"/>
                </a:solidFill>
                <a:latin typeface="Times New Roman" panose="02020603050405020304" pitchFamily="18" charset="0"/>
                <a:cs typeface="Times New Roman" panose="02020603050405020304" pitchFamily="18" charset="0"/>
              </a:rPr>
              <a:t>Moomal</a:t>
            </a:r>
            <a:r>
              <a:rPr lang="en-IN" dirty="0">
                <a:solidFill>
                  <a:schemeClr val="tx1"/>
                </a:solidFill>
                <a:latin typeface="Times New Roman" panose="02020603050405020304" pitchFamily="18" charset="0"/>
                <a:cs typeface="Times New Roman" panose="02020603050405020304" pitchFamily="18" charset="0"/>
              </a:rPr>
              <a:t> </a:t>
            </a:r>
            <a:r>
              <a:rPr lang="en-IN" dirty="0" err="1">
                <a:solidFill>
                  <a:schemeClr val="tx1"/>
                </a:solidFill>
                <a:latin typeface="Times New Roman" panose="02020603050405020304" pitchFamily="18" charset="0"/>
                <a:cs typeface="Times New Roman" panose="02020603050405020304" pitchFamily="18" charset="0"/>
              </a:rPr>
              <a:t>Arshth</a:t>
            </a:r>
            <a:r>
              <a:rPr lang="en-IN" dirty="0">
                <a:solidFill>
                  <a:schemeClr val="tx1"/>
                </a:solidFill>
                <a:latin typeface="Times New Roman" panose="02020603050405020304" pitchFamily="18" charset="0"/>
                <a:cs typeface="Times New Roman" panose="02020603050405020304" pitchFamily="18" charset="0"/>
              </a:rPr>
              <a:t>, Sanjay. S</a:t>
            </a:r>
          </a:p>
          <a:p>
            <a:r>
              <a:rPr lang="en-US" dirty="0">
                <a:solidFill>
                  <a:schemeClr val="tx1"/>
                </a:solidFill>
                <a:latin typeface="Times New Roman" panose="02020603050405020304" pitchFamily="18" charset="0"/>
                <a:cs typeface="Times New Roman" panose="02020603050405020304" pitchFamily="18" charset="0"/>
              </a:rPr>
              <a:t>Abstract: This paper explores the application of the YOLOv8 model for real-time vehicle detection. The primary objective is to enhance detection accuracy and speed, focusing on the effectiveness of the YOLOv8 architecture in identifying vehicles within camera feeds. Key metrics such as Mean Squared Error (MSE), Root Mean Squared Error (RMSE), and detection accuracy are used to evaluate model performance. Our findings demonstrate that YOLOv8 provides high detection accuracy and speed, making it suitable for </a:t>
            </a:r>
            <a:r>
              <a:rPr lang="en-US" dirty="0" err="1">
                <a:solidFill>
                  <a:schemeClr val="tx1"/>
                </a:solidFill>
                <a:latin typeface="Times New Roman" panose="02020603050405020304" pitchFamily="18" charset="0"/>
                <a:cs typeface="Times New Roman" panose="02020603050405020304" pitchFamily="18" charset="0"/>
              </a:rPr>
              <a:t>realworld</a:t>
            </a:r>
            <a:r>
              <a:rPr lang="en-US" dirty="0">
                <a:solidFill>
                  <a:schemeClr val="tx1"/>
                </a:solidFill>
                <a:latin typeface="Times New Roman" panose="02020603050405020304" pitchFamily="18" charset="0"/>
                <a:cs typeface="Times New Roman" panose="02020603050405020304" pitchFamily="18" charset="0"/>
              </a:rPr>
              <a:t> applications in adaptive signal control, prioritizing efficient vehicle detection</a:t>
            </a:r>
          </a:p>
        </p:txBody>
      </p:sp>
      <p:pic>
        <p:nvPicPr>
          <p:cNvPr id="4" name="Picture 4">
            <a:extLst>
              <a:ext uri="{FF2B5EF4-FFF2-40B4-BE49-F238E27FC236}">
                <a16:creationId xmlns:a16="http://schemas.microsoft.com/office/drawing/2014/main" id="{0C9A61AC-4E41-70E8-EC2C-1D9593D04A8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148" y="137835"/>
            <a:ext cx="1202635" cy="122172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8" descr="Electronics and Communication Engineering  Learnengineeringin">
            <a:extLst>
              <a:ext uri="{FF2B5EF4-FFF2-40B4-BE49-F238E27FC236}">
                <a16:creationId xmlns:a16="http://schemas.microsoft.com/office/drawing/2014/main" id="{6F6DB668-DC08-E19F-8BFF-1B18276B2D23}"/>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9144" t="8735" r="20960" b="18374"/>
          <a:stretch/>
        </p:blipFill>
        <p:spPr bwMode="auto">
          <a:xfrm>
            <a:off x="10689305" y="108339"/>
            <a:ext cx="1331844" cy="1234890"/>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A85D8AA5-9D9B-CD66-3D6C-FBD7B1A61CA3}"/>
              </a:ext>
            </a:extLst>
          </p:cNvPr>
          <p:cNvCxnSpPr/>
          <p:nvPr/>
        </p:nvCxnSpPr>
        <p:spPr>
          <a:xfrm>
            <a:off x="188843" y="1469678"/>
            <a:ext cx="11691273"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582921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a:solidFill>
                  <a:schemeClr val="tx1"/>
                </a:solidFill>
                <a:latin typeface="Times New Roman" panose="02020603050405020304" pitchFamily="18" charset="0"/>
                <a:cs typeface="Times New Roman" panose="02020603050405020304" pitchFamily="18" charset="0"/>
              </a:rPr>
              <a:t>Abstract</a:t>
            </a:r>
            <a:endParaRPr lang="en-IN" sz="40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7334" y="1802674"/>
            <a:ext cx="8596668" cy="3853543"/>
          </a:xfrm>
        </p:spPr>
        <p:txBody>
          <a:bodyPr>
            <a:normAutofit/>
          </a:bodyPr>
          <a:lstStyle/>
          <a:p>
            <a:pPr algn="just"/>
            <a:r>
              <a:rPr lang="en-US" dirty="0">
                <a:solidFill>
                  <a:schemeClr val="tx1"/>
                </a:solidFill>
                <a:latin typeface="Times New Roman" panose="02020603050405020304" pitchFamily="18" charset="0"/>
                <a:cs typeface="Times New Roman" panose="02020603050405020304" pitchFamily="18" charset="0"/>
              </a:rPr>
              <a:t>This project presents a real-time system for detecting mobile phone usage by two-wheeler vehicle drivers and automating the ticketing process using YOLO (You Only Look Once with a Raspberry Pi. The system uses a USB web camera to capture video footage of the driver, while YOLO </a:t>
            </a:r>
            <a:r>
              <a:rPr lang="en-US" dirty="0" err="1">
                <a:solidFill>
                  <a:schemeClr val="tx1"/>
                </a:solidFill>
                <a:latin typeface="Times New Roman" panose="02020603050405020304" pitchFamily="18" charset="0"/>
                <a:cs typeface="Times New Roman" panose="02020603050405020304" pitchFamily="18" charset="0"/>
              </a:rPr>
              <a:t>ananalyze</a:t>
            </a:r>
            <a:r>
              <a:rPr lang="en-US" dirty="0">
                <a:solidFill>
                  <a:schemeClr val="tx1"/>
                </a:solidFill>
                <a:latin typeface="Times New Roman" panose="02020603050405020304" pitchFamily="18" charset="0"/>
                <a:cs typeface="Times New Roman" panose="02020603050405020304" pitchFamily="18" charset="0"/>
              </a:rPr>
              <a:t> the footage in real time to detect whether the driver is using a mobile phone. Upon detection, the system reads an RFID card to identify the vehicle and scans its number plate. An LCD display is used to show relevant information, and the RFID reader ensures accurate identification of vehicles. This automated system aims to improve road safety by detecting distracted driving behaviors and issuing tickets in a timely and efficient manner.</a:t>
            </a:r>
          </a:p>
        </p:txBody>
      </p:sp>
      <p:pic>
        <p:nvPicPr>
          <p:cNvPr id="4" name="Picture 4">
            <a:extLst>
              <a:ext uri="{FF2B5EF4-FFF2-40B4-BE49-F238E27FC236}">
                <a16:creationId xmlns:a16="http://schemas.microsoft.com/office/drawing/2014/main" id="{2783F03C-EAD3-A4CC-9703-29B16F1A812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148" y="129209"/>
            <a:ext cx="1202635" cy="122172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8" descr="Electronics and Communication Engineering  Learnengineeringin">
            <a:extLst>
              <a:ext uri="{FF2B5EF4-FFF2-40B4-BE49-F238E27FC236}">
                <a16:creationId xmlns:a16="http://schemas.microsoft.com/office/drawing/2014/main" id="{62EA92CD-B005-74E7-D523-F2766B109880}"/>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9144" t="8735" r="20960" b="18374"/>
          <a:stretch/>
        </p:blipFill>
        <p:spPr bwMode="auto">
          <a:xfrm>
            <a:off x="10689305" y="99713"/>
            <a:ext cx="1331844" cy="1234890"/>
          </a:xfrm>
          <a:prstGeom prst="rect">
            <a:avLst/>
          </a:prstGeom>
          <a:noFill/>
          <a:extLst>
            <a:ext uri="{909E8E84-426E-40DD-AFC4-6F175D3DCCD1}">
              <a14:hiddenFill xmlns:a14="http://schemas.microsoft.com/office/drawing/2010/main">
                <a:solidFill>
                  <a:srgbClr val="FFFFFF"/>
                </a:solidFill>
              </a14:hiddenFill>
            </a:ext>
          </a:extLst>
        </p:spPr>
      </p:pic>
      <p:cxnSp>
        <p:nvCxnSpPr>
          <p:cNvPr id="7" name="Straight Connector 6">
            <a:extLst>
              <a:ext uri="{FF2B5EF4-FFF2-40B4-BE49-F238E27FC236}">
                <a16:creationId xmlns:a16="http://schemas.microsoft.com/office/drawing/2014/main" id="{953D829C-CF15-FC17-5511-D0356972AB2F}"/>
              </a:ext>
            </a:extLst>
          </p:cNvPr>
          <p:cNvCxnSpPr/>
          <p:nvPr/>
        </p:nvCxnSpPr>
        <p:spPr>
          <a:xfrm>
            <a:off x="188843" y="1461052"/>
            <a:ext cx="11691273"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55421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a:solidFill>
                  <a:schemeClr val="tx1"/>
                </a:solidFill>
                <a:latin typeface="Times New Roman" panose="02020603050405020304" pitchFamily="18" charset="0"/>
                <a:cs typeface="Times New Roman" panose="02020603050405020304" pitchFamily="18" charset="0"/>
              </a:rPr>
              <a:t>Existing Method</a:t>
            </a:r>
            <a:endParaRPr lang="en-IN" sz="40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dirty="0">
                <a:solidFill>
                  <a:schemeClr val="tx1"/>
                </a:solidFill>
                <a:latin typeface="Times New Roman" panose="02020603050405020304" pitchFamily="18" charset="0"/>
                <a:cs typeface="Times New Roman" panose="02020603050405020304" pitchFamily="18" charset="0"/>
              </a:rPr>
              <a:t>Existing methods for detecting mobile phone usage by drivers mainly rely on manual enforcement or stationary cameras with limited real-time analysis. These systems typically require human intervention to monitor and issue tickets, which can be time-consuming and inefficient. Moreover, they lack accuracy in detecting mobile phone usage due to the inability to analyze video feeds in real time or assess the actions of drivers consistently. Current systems may also face challenges with environmental conditions, such as varying lighting or angles, which impact the effectiveness of mobile phone detection. Additionally, they often lack the integration of automated ticketing, leading to delays in issuing fines.</a:t>
            </a:r>
            <a:endParaRPr lang="en-IN" dirty="0">
              <a:solidFill>
                <a:schemeClr val="tx1"/>
              </a:solidFill>
              <a:latin typeface="Times New Roman" panose="02020603050405020304" pitchFamily="18" charset="0"/>
              <a:cs typeface="Times New Roman" panose="02020603050405020304" pitchFamily="18" charset="0"/>
            </a:endParaRPr>
          </a:p>
        </p:txBody>
      </p:sp>
      <p:pic>
        <p:nvPicPr>
          <p:cNvPr id="4" name="Picture 4">
            <a:extLst>
              <a:ext uri="{FF2B5EF4-FFF2-40B4-BE49-F238E27FC236}">
                <a16:creationId xmlns:a16="http://schemas.microsoft.com/office/drawing/2014/main" id="{D4C5FB05-F9DF-DCA7-9F55-F593718A2DD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148" y="129209"/>
            <a:ext cx="1202635" cy="122172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8" descr="Electronics and Communication Engineering  Learnengineeringin">
            <a:extLst>
              <a:ext uri="{FF2B5EF4-FFF2-40B4-BE49-F238E27FC236}">
                <a16:creationId xmlns:a16="http://schemas.microsoft.com/office/drawing/2014/main" id="{557EA0A5-FB2C-44B7-BD7E-B3D8D3B6CD5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9144" t="8735" r="20960" b="18374"/>
          <a:stretch/>
        </p:blipFill>
        <p:spPr bwMode="auto">
          <a:xfrm>
            <a:off x="10689305" y="99713"/>
            <a:ext cx="1331844" cy="1234890"/>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46D6E1EF-0454-87D9-086D-05D9010A32BB}"/>
              </a:ext>
            </a:extLst>
          </p:cNvPr>
          <p:cNvCxnSpPr/>
          <p:nvPr/>
        </p:nvCxnSpPr>
        <p:spPr>
          <a:xfrm>
            <a:off x="188843" y="1461052"/>
            <a:ext cx="11691273"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667129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4000" dirty="0">
                <a:solidFill>
                  <a:schemeClr val="tx1"/>
                </a:solidFill>
                <a:latin typeface="Times New Roman" panose="02020603050405020304" pitchFamily="18" charset="0"/>
                <a:cs typeface="Times New Roman" panose="02020603050405020304" pitchFamily="18" charset="0"/>
              </a:rPr>
              <a:t>Proposed Method</a:t>
            </a:r>
            <a:endParaRPr lang="en-IN" sz="4000" dirty="0">
              <a:solidFill>
                <a:schemeClr val="tx1"/>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77334" y="1729514"/>
            <a:ext cx="9211249" cy="4553719"/>
          </a:xfrm>
        </p:spPr>
        <p:txBody>
          <a:bodyPr>
            <a:normAutofit/>
          </a:bodyPr>
          <a:lstStyle/>
          <a:p>
            <a:pPr algn="just"/>
            <a:r>
              <a:rPr lang="en-US" dirty="0">
                <a:solidFill>
                  <a:schemeClr val="tx1"/>
                </a:solidFill>
                <a:latin typeface="Times New Roman" panose="02020603050405020304" pitchFamily="18" charset="0"/>
                <a:cs typeface="Times New Roman" panose="02020603050405020304" pitchFamily="18" charset="0"/>
              </a:rPr>
              <a:t>The proposed method utilizes a real-time system powered by YOLO for detecting mobile phone usage by two-wheeler drivers. A USB web camera captures video of the driver, while YOLO    analyze the footage for phone usage in real time. Once a phone is detected, an RFID reader scans an RFID card associated with the vehicle, and the vehicle number is read and processed. This system is fully automated, ensuring timely ticket issuance without human intervention. By integrating real-time video analysis and automated ticketing, the system enhances road safety and efficiency in monitoring distracted driving.</a:t>
            </a:r>
            <a:endParaRPr lang="en-IN" dirty="0">
              <a:solidFill>
                <a:schemeClr val="tx1"/>
              </a:solidFill>
              <a:latin typeface="Times New Roman" panose="02020603050405020304" pitchFamily="18" charset="0"/>
              <a:cs typeface="Times New Roman" panose="02020603050405020304" pitchFamily="18" charset="0"/>
            </a:endParaRPr>
          </a:p>
        </p:txBody>
      </p:sp>
      <p:pic>
        <p:nvPicPr>
          <p:cNvPr id="4" name="Picture 4">
            <a:extLst>
              <a:ext uri="{FF2B5EF4-FFF2-40B4-BE49-F238E27FC236}">
                <a16:creationId xmlns:a16="http://schemas.microsoft.com/office/drawing/2014/main" id="{DF9D767F-441B-5B38-574D-57571B00EE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148" y="111792"/>
            <a:ext cx="1202635" cy="122172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8" descr="Electronics and Communication Engineering  Learnengineeringin">
            <a:extLst>
              <a:ext uri="{FF2B5EF4-FFF2-40B4-BE49-F238E27FC236}">
                <a16:creationId xmlns:a16="http://schemas.microsoft.com/office/drawing/2014/main" id="{7612BF83-17D2-E4CA-87F3-BD476D13AF0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9144" t="8735" r="20960" b="18374"/>
          <a:stretch/>
        </p:blipFill>
        <p:spPr bwMode="auto">
          <a:xfrm>
            <a:off x="10689305" y="99713"/>
            <a:ext cx="1331844" cy="1234890"/>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Connector 5">
            <a:extLst>
              <a:ext uri="{FF2B5EF4-FFF2-40B4-BE49-F238E27FC236}">
                <a16:creationId xmlns:a16="http://schemas.microsoft.com/office/drawing/2014/main" id="{21BFF6B8-8395-3FCB-E8E4-7F17B4B4867A}"/>
              </a:ext>
            </a:extLst>
          </p:cNvPr>
          <p:cNvCxnSpPr/>
          <p:nvPr/>
        </p:nvCxnSpPr>
        <p:spPr>
          <a:xfrm>
            <a:off x="188843" y="1461052"/>
            <a:ext cx="11691273"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35261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18289" y="963037"/>
            <a:ext cx="9961124" cy="5982049"/>
          </a:xfrm>
          <a:prstGeom prst="rect">
            <a:avLst/>
          </a:prstGeom>
        </p:spPr>
      </p:pic>
      <p:pic>
        <p:nvPicPr>
          <p:cNvPr id="10" name="Picture 4">
            <a:extLst>
              <a:ext uri="{FF2B5EF4-FFF2-40B4-BE49-F238E27FC236}">
                <a16:creationId xmlns:a16="http://schemas.microsoft.com/office/drawing/2014/main" id="{DF9D767F-441B-5B38-574D-57571B00EE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9148" y="111792"/>
            <a:ext cx="1202635" cy="1221725"/>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8" descr="Electronics and Communication Engineering  Learnengineeringin">
            <a:extLst>
              <a:ext uri="{FF2B5EF4-FFF2-40B4-BE49-F238E27FC236}">
                <a16:creationId xmlns:a16="http://schemas.microsoft.com/office/drawing/2014/main" id="{7612BF83-17D2-E4CA-87F3-BD476D13AF0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9144" t="8735" r="20960" b="18374"/>
          <a:stretch/>
        </p:blipFill>
        <p:spPr bwMode="auto">
          <a:xfrm>
            <a:off x="10689305" y="99713"/>
            <a:ext cx="1331844" cy="1234890"/>
          </a:xfrm>
          <a:prstGeom prst="rect">
            <a:avLst/>
          </a:prstGeom>
          <a:noFill/>
          <a:extLst>
            <a:ext uri="{909E8E84-426E-40DD-AFC4-6F175D3DCCD1}">
              <a14:hiddenFill xmlns:a14="http://schemas.microsoft.com/office/drawing/2010/main">
                <a:solidFill>
                  <a:srgbClr val="FFFFFF"/>
                </a:solidFill>
              </a14:hiddenFill>
            </a:ext>
          </a:extLst>
        </p:spPr>
      </p:pic>
      <p:cxnSp>
        <p:nvCxnSpPr>
          <p:cNvPr id="12" name="Straight Connector 11">
            <a:extLst>
              <a:ext uri="{FF2B5EF4-FFF2-40B4-BE49-F238E27FC236}">
                <a16:creationId xmlns:a16="http://schemas.microsoft.com/office/drawing/2014/main" id="{21BFF6B8-8395-3FCB-E8E4-7F17B4B4867A}"/>
              </a:ext>
            </a:extLst>
          </p:cNvPr>
          <p:cNvCxnSpPr/>
          <p:nvPr/>
        </p:nvCxnSpPr>
        <p:spPr>
          <a:xfrm>
            <a:off x="188843" y="1461052"/>
            <a:ext cx="11691273"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1951353" y="504159"/>
            <a:ext cx="6347073" cy="707886"/>
          </a:xfrm>
          <a:prstGeom prst="rect">
            <a:avLst/>
          </a:prstGeom>
          <a:noFill/>
        </p:spPr>
        <p:txBody>
          <a:bodyPr wrap="square" rtlCol="0">
            <a:spAutoFit/>
          </a:bodyPr>
          <a:lstStyle/>
          <a:p>
            <a:r>
              <a:rPr lang="en-US" sz="4000" dirty="0">
                <a:latin typeface="Times New Roman" panose="02020603050405020304" pitchFamily="18" charset="0"/>
                <a:cs typeface="Times New Roman" panose="02020603050405020304" pitchFamily="18" charset="0"/>
              </a:rPr>
              <a:t>Yolo v8 block diagram</a:t>
            </a:r>
          </a:p>
        </p:txBody>
      </p:sp>
    </p:spTree>
    <p:extLst>
      <p:ext uri="{BB962C8B-B14F-4D97-AF65-F5344CB8AC3E}">
        <p14:creationId xmlns:p14="http://schemas.microsoft.com/office/powerpoint/2010/main" val="21382561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a:extLst>
              <a:ext uri="{FF2B5EF4-FFF2-40B4-BE49-F238E27FC236}">
                <a16:creationId xmlns:a16="http://schemas.microsoft.com/office/drawing/2014/main" id="{DF9D767F-441B-5B38-574D-57571B00EE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9148" y="111792"/>
            <a:ext cx="1202635" cy="1221725"/>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8" descr="Electronics and Communication Engineering  Learnengineeringin">
            <a:extLst>
              <a:ext uri="{FF2B5EF4-FFF2-40B4-BE49-F238E27FC236}">
                <a16:creationId xmlns:a16="http://schemas.microsoft.com/office/drawing/2014/main" id="{7612BF83-17D2-E4CA-87F3-BD476D13AF0A}"/>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9144" t="8735" r="20960" b="18374"/>
          <a:stretch/>
        </p:blipFill>
        <p:spPr bwMode="auto">
          <a:xfrm>
            <a:off x="10689305" y="99713"/>
            <a:ext cx="1331844" cy="1234890"/>
          </a:xfrm>
          <a:prstGeom prst="rect">
            <a:avLst/>
          </a:prstGeom>
          <a:noFill/>
          <a:extLst>
            <a:ext uri="{909E8E84-426E-40DD-AFC4-6F175D3DCCD1}">
              <a14:hiddenFill xmlns:a14="http://schemas.microsoft.com/office/drawing/2010/main">
                <a:solidFill>
                  <a:srgbClr val="FFFFFF"/>
                </a:solidFill>
              </a14:hiddenFill>
            </a:ext>
          </a:extLst>
        </p:spPr>
      </p:pic>
      <p:cxnSp>
        <p:nvCxnSpPr>
          <p:cNvPr id="4" name="Straight Connector 3">
            <a:extLst>
              <a:ext uri="{FF2B5EF4-FFF2-40B4-BE49-F238E27FC236}">
                <a16:creationId xmlns:a16="http://schemas.microsoft.com/office/drawing/2014/main" id="{21BFF6B8-8395-3FCB-E8E4-7F17B4B4867A}"/>
              </a:ext>
            </a:extLst>
          </p:cNvPr>
          <p:cNvCxnSpPr/>
          <p:nvPr/>
        </p:nvCxnSpPr>
        <p:spPr>
          <a:xfrm>
            <a:off x="188843" y="1461052"/>
            <a:ext cx="11691273"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627591" y="2067339"/>
            <a:ext cx="9251903" cy="2862322"/>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Explanation of Each Block</a:t>
            </a:r>
          </a:p>
          <a:p>
            <a:r>
              <a:rPr lang="en-US" b="1" dirty="0">
                <a:latin typeface="Times New Roman" panose="02020603050405020304" pitchFamily="18" charset="0"/>
                <a:cs typeface="Times New Roman" panose="02020603050405020304" pitchFamily="18" charset="0"/>
              </a:rPr>
              <a:t>Input (Live Camera Feed from Raspberry Pi)</a:t>
            </a:r>
            <a:endParaRPr lang="en-US" dirty="0">
              <a:latin typeface="Times New Roman" panose="02020603050405020304" pitchFamily="18" charset="0"/>
              <a:cs typeface="Times New Roman" panose="02020603050405020304" pitchFamily="18" charset="0"/>
            </a:endParaRPr>
          </a:p>
          <a:p>
            <a:pPr lvl="1"/>
            <a:r>
              <a:rPr lang="en-US" dirty="0">
                <a:latin typeface="Times New Roman" panose="02020603050405020304" pitchFamily="18" charset="0"/>
                <a:cs typeface="Times New Roman" panose="02020603050405020304" pitchFamily="18" charset="0"/>
              </a:rPr>
              <a:t>The system captures a continuous video feed from a camera mounted on a traffic pole or roadside to monitor vehicles.</a:t>
            </a:r>
          </a:p>
          <a:p>
            <a:r>
              <a:rPr lang="en-US" b="1" dirty="0">
                <a:latin typeface="Times New Roman" panose="02020603050405020304" pitchFamily="18" charset="0"/>
                <a:cs typeface="Times New Roman" panose="02020603050405020304" pitchFamily="18" charset="0"/>
              </a:rPr>
              <a:t>Preprocessing (Frame Extraction &amp; Enhancement)</a:t>
            </a:r>
            <a:endParaRPr lang="en-US" dirty="0">
              <a:latin typeface="Times New Roman" panose="02020603050405020304" pitchFamily="18" charset="0"/>
              <a:cs typeface="Times New Roman" panose="02020603050405020304" pitchFamily="18" charset="0"/>
            </a:endParaRPr>
          </a:p>
          <a:p>
            <a:pPr lvl="1"/>
            <a:r>
              <a:rPr lang="en-US" dirty="0">
                <a:latin typeface="Times New Roman" panose="02020603050405020304" pitchFamily="18" charset="0"/>
                <a:cs typeface="Times New Roman" panose="02020603050405020304" pitchFamily="18" charset="0"/>
              </a:rPr>
              <a:t>Extracts frames from the video feed.</a:t>
            </a:r>
          </a:p>
          <a:p>
            <a:pPr lvl="1"/>
            <a:r>
              <a:rPr lang="en-US" dirty="0">
                <a:latin typeface="Times New Roman" panose="02020603050405020304" pitchFamily="18" charset="0"/>
                <a:cs typeface="Times New Roman" panose="02020603050405020304" pitchFamily="18" charset="0"/>
              </a:rPr>
              <a:t>Enhances images for better detection accuracy.</a:t>
            </a:r>
          </a:p>
          <a:p>
            <a:r>
              <a:rPr lang="en-US" b="1" dirty="0">
                <a:latin typeface="Times New Roman" panose="02020603050405020304" pitchFamily="18" charset="0"/>
                <a:cs typeface="Times New Roman" panose="02020603050405020304" pitchFamily="18" charset="0"/>
              </a:rPr>
              <a:t>YOLOv8 Object Detection</a:t>
            </a:r>
            <a:endParaRPr lang="en-US" dirty="0">
              <a:latin typeface="Times New Roman" panose="02020603050405020304" pitchFamily="18" charset="0"/>
              <a:cs typeface="Times New Roman" panose="02020603050405020304" pitchFamily="18" charset="0"/>
            </a:endParaRPr>
          </a:p>
          <a:p>
            <a:pPr lvl="1"/>
            <a:r>
              <a:rPr lang="en-US" b="1" dirty="0">
                <a:latin typeface="Times New Roman" panose="02020603050405020304" pitchFamily="18" charset="0"/>
                <a:cs typeface="Times New Roman" panose="02020603050405020304" pitchFamily="18" charset="0"/>
              </a:rPr>
              <a:t>Two-wheeler detection</a:t>
            </a:r>
            <a:r>
              <a:rPr lang="en-US" dirty="0">
                <a:latin typeface="Times New Roman" panose="02020603050405020304" pitchFamily="18" charset="0"/>
                <a:cs typeface="Times New Roman" panose="02020603050405020304" pitchFamily="18" charset="0"/>
              </a:rPr>
              <a:t>: Identifies motorcycles and scooters on the road.</a:t>
            </a:r>
          </a:p>
          <a:p>
            <a:pPr lvl="1"/>
            <a:r>
              <a:rPr lang="en-US" b="1" dirty="0">
                <a:latin typeface="Times New Roman" panose="02020603050405020304" pitchFamily="18" charset="0"/>
                <a:cs typeface="Times New Roman" panose="02020603050405020304" pitchFamily="18" charset="0"/>
              </a:rPr>
              <a:t>Mobile phone detection</a:t>
            </a:r>
            <a:r>
              <a:rPr lang="en-US" dirty="0">
                <a:latin typeface="Times New Roman" panose="02020603050405020304" pitchFamily="18" charset="0"/>
                <a:cs typeface="Times New Roman" panose="02020603050405020304" pitchFamily="18" charset="0"/>
              </a:rPr>
              <a:t>: Identifies if the rider is using a mobile phone while driving.</a:t>
            </a:r>
          </a:p>
        </p:txBody>
      </p:sp>
      <p:sp>
        <p:nvSpPr>
          <p:cNvPr id="6" name="Rectangle 5"/>
          <p:cNvSpPr/>
          <p:nvPr/>
        </p:nvSpPr>
        <p:spPr>
          <a:xfrm>
            <a:off x="2096336" y="510762"/>
            <a:ext cx="2662908" cy="707886"/>
          </a:xfrm>
          <a:prstGeom prst="rect">
            <a:avLst/>
          </a:prstGeom>
        </p:spPr>
        <p:txBody>
          <a:bodyPr wrap="none">
            <a:spAutoFit/>
          </a:bodyPr>
          <a:lstStyle/>
          <a:p>
            <a:r>
              <a:rPr lang="en-US" sz="4000" dirty="0">
                <a:latin typeface="Times New Roman" panose="02020603050405020304" pitchFamily="18" charset="0"/>
                <a:cs typeface="Times New Roman" panose="02020603050405020304" pitchFamily="18" charset="0"/>
              </a:rPr>
              <a:t>Explanation</a:t>
            </a:r>
          </a:p>
        </p:txBody>
      </p:sp>
    </p:spTree>
    <p:extLst>
      <p:ext uri="{BB962C8B-B14F-4D97-AF65-F5344CB8AC3E}">
        <p14:creationId xmlns:p14="http://schemas.microsoft.com/office/powerpoint/2010/main" val="17598488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77077" y="2097157"/>
            <a:ext cx="8994913" cy="3416320"/>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Post-Processing (Filtering &amp; Validation)</a:t>
            </a:r>
            <a:endParaRPr lang="en-US" dirty="0">
              <a:latin typeface="Times New Roman" panose="02020603050405020304" pitchFamily="18" charset="0"/>
              <a:cs typeface="Times New Roman" panose="02020603050405020304" pitchFamily="18" charset="0"/>
            </a:endParaRPr>
          </a:p>
          <a:p>
            <a:pPr lvl="1"/>
            <a:r>
              <a:rPr lang="en-US" dirty="0">
                <a:latin typeface="Times New Roman" panose="02020603050405020304" pitchFamily="18" charset="0"/>
                <a:cs typeface="Times New Roman" panose="02020603050405020304" pitchFamily="18" charset="0"/>
              </a:rPr>
              <a:t>Filters false positives using spatial relationships and confidence thresholds.</a:t>
            </a:r>
          </a:p>
          <a:p>
            <a:pPr lvl="1"/>
            <a:r>
              <a:rPr lang="en-US" dirty="0">
                <a:latin typeface="Times New Roman" panose="02020603050405020304" pitchFamily="18" charset="0"/>
                <a:cs typeface="Times New Roman" panose="02020603050405020304" pitchFamily="18" charset="0"/>
              </a:rPr>
              <a:t>Ensures detected mobile phone is in the rider's hand, not in a pocket or on the vehicle.</a:t>
            </a:r>
          </a:p>
          <a:p>
            <a:r>
              <a:rPr lang="en-US" b="1" dirty="0">
                <a:latin typeface="Times New Roman" panose="02020603050405020304" pitchFamily="18" charset="0"/>
                <a:cs typeface="Times New Roman" panose="02020603050405020304" pitchFamily="18" charset="0"/>
              </a:rPr>
              <a:t>Automated Ticketing System</a:t>
            </a:r>
            <a:endParaRPr lang="en-US" dirty="0">
              <a:latin typeface="Times New Roman" panose="02020603050405020304" pitchFamily="18" charset="0"/>
              <a:cs typeface="Times New Roman" panose="02020603050405020304" pitchFamily="18" charset="0"/>
            </a:endParaRPr>
          </a:p>
          <a:p>
            <a:pPr lvl="1"/>
            <a:r>
              <a:rPr lang="en-US" b="1" dirty="0">
                <a:latin typeface="Times New Roman" panose="02020603050405020304" pitchFamily="18" charset="0"/>
                <a:cs typeface="Times New Roman" panose="02020603050405020304" pitchFamily="18" charset="0"/>
              </a:rPr>
              <a:t>Number Plate Recognition (Using SSD or OCR techniques like </a:t>
            </a:r>
            <a:r>
              <a:rPr lang="en-US" b="1" dirty="0" err="1">
                <a:latin typeface="Times New Roman" panose="02020603050405020304" pitchFamily="18" charset="0"/>
                <a:cs typeface="Times New Roman" panose="02020603050405020304" pitchFamily="18" charset="0"/>
              </a:rPr>
              <a:t>Tesseract</a:t>
            </a:r>
            <a:r>
              <a:rPr lang="en-US" b="1" dirty="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a:p>
            <a:pPr lvl="1"/>
            <a:r>
              <a:rPr lang="en-US" b="1" dirty="0">
                <a:latin typeface="Times New Roman" panose="02020603050405020304" pitchFamily="18" charset="0"/>
                <a:cs typeface="Times New Roman" panose="02020603050405020304" pitchFamily="18" charset="0"/>
              </a:rPr>
              <a:t>Violation Logging</a:t>
            </a:r>
            <a:r>
              <a:rPr lang="en-US" dirty="0">
                <a:latin typeface="Times New Roman" panose="02020603050405020304" pitchFamily="18" charset="0"/>
                <a:cs typeface="Times New Roman" panose="02020603050405020304" pitchFamily="18" charset="0"/>
              </a:rPr>
              <a:t>: Stores the detected violation in a database with timestamp, vehicle number, and location.</a:t>
            </a:r>
          </a:p>
          <a:p>
            <a:pPr lvl="1"/>
            <a:r>
              <a:rPr lang="en-US" b="1" dirty="0">
                <a:latin typeface="Times New Roman" panose="02020603050405020304" pitchFamily="18" charset="0"/>
                <a:cs typeface="Times New Roman" panose="02020603050405020304" pitchFamily="18" charset="0"/>
              </a:rPr>
              <a:t>Alert Generation</a:t>
            </a:r>
            <a:r>
              <a:rPr lang="en-US" dirty="0">
                <a:latin typeface="Times New Roman" panose="02020603050405020304" pitchFamily="18" charset="0"/>
                <a:cs typeface="Times New Roman" panose="02020603050405020304" pitchFamily="18" charset="0"/>
              </a:rPr>
              <a:t>: Sends an automated fine or warning message to the vehicle owner.</a:t>
            </a:r>
          </a:p>
          <a:p>
            <a:r>
              <a:rPr lang="en-US" b="1" dirty="0">
                <a:latin typeface="Times New Roman" panose="02020603050405020304" pitchFamily="18" charset="0"/>
                <a:cs typeface="Times New Roman" panose="02020603050405020304" pitchFamily="18" charset="0"/>
              </a:rPr>
              <a:t>Output (Violation Report &amp; Alert)</a:t>
            </a:r>
            <a:endParaRPr lang="en-US" dirty="0">
              <a:latin typeface="Times New Roman" panose="02020603050405020304" pitchFamily="18" charset="0"/>
              <a:cs typeface="Times New Roman" panose="02020603050405020304" pitchFamily="18" charset="0"/>
            </a:endParaRPr>
          </a:p>
          <a:p>
            <a:pPr lvl="1"/>
            <a:r>
              <a:rPr lang="en-US" dirty="0">
                <a:latin typeface="Times New Roman" panose="02020603050405020304" pitchFamily="18" charset="0"/>
                <a:cs typeface="Times New Roman" panose="02020603050405020304" pitchFamily="18" charset="0"/>
              </a:rPr>
              <a:t>The detected violations are logged, and necessary authorities or the violator receive notifications</a:t>
            </a:r>
          </a:p>
          <a:p>
            <a:endParaRPr lang="en-US" dirty="0">
              <a:latin typeface="Times New Roman" panose="02020603050405020304" pitchFamily="18" charset="0"/>
              <a:cs typeface="Times New Roman" panose="02020603050405020304" pitchFamily="18" charset="0"/>
            </a:endParaRPr>
          </a:p>
        </p:txBody>
      </p:sp>
      <p:pic>
        <p:nvPicPr>
          <p:cNvPr id="3" name="Picture 8" descr="Electronics and Communication Engineering  Learnengineeringin">
            <a:extLst>
              <a:ext uri="{FF2B5EF4-FFF2-40B4-BE49-F238E27FC236}">
                <a16:creationId xmlns:a16="http://schemas.microsoft.com/office/drawing/2014/main" id="{E939DC37-F34C-770E-CB80-0E5E5986B021}"/>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9144" t="8735" r="20960" b="18374"/>
          <a:stretch/>
        </p:blipFill>
        <p:spPr bwMode="auto">
          <a:xfrm>
            <a:off x="10689305" y="125591"/>
            <a:ext cx="1331844" cy="1234890"/>
          </a:xfrm>
          <a:prstGeom prst="rect">
            <a:avLst/>
          </a:prstGeom>
          <a:noFill/>
          <a:extLst>
            <a:ext uri="{909E8E84-426E-40DD-AFC4-6F175D3DCCD1}">
              <a14:hiddenFill xmlns:a14="http://schemas.microsoft.com/office/drawing/2010/main">
                <a:solidFill>
                  <a:srgbClr val="FFFFFF"/>
                </a:solidFill>
              </a14:hiddenFill>
            </a:ext>
          </a:extLst>
        </p:spPr>
      </p:pic>
      <p:cxnSp>
        <p:nvCxnSpPr>
          <p:cNvPr id="4" name="Straight Connector 3">
            <a:extLst>
              <a:ext uri="{FF2B5EF4-FFF2-40B4-BE49-F238E27FC236}">
                <a16:creationId xmlns:a16="http://schemas.microsoft.com/office/drawing/2014/main" id="{B0500E4E-AE40-EB10-C060-6B357A73A146}"/>
              </a:ext>
            </a:extLst>
          </p:cNvPr>
          <p:cNvCxnSpPr/>
          <p:nvPr/>
        </p:nvCxnSpPr>
        <p:spPr>
          <a:xfrm>
            <a:off x="188843" y="1486930"/>
            <a:ext cx="11691273" cy="0"/>
          </a:xfrm>
          <a:prstGeom prst="line">
            <a:avLst/>
          </a:prstGeom>
          <a:ln w="38100">
            <a:solidFill>
              <a:srgbClr val="002060"/>
            </a:solidFill>
          </a:ln>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DDA1E608-237D-4DD2-C171-313A97D0DFD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9148" y="137670"/>
            <a:ext cx="1202635" cy="1221725"/>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2574234" y="512822"/>
            <a:ext cx="5247861" cy="707886"/>
          </a:xfrm>
          <a:prstGeom prst="rect">
            <a:avLst/>
          </a:prstGeom>
          <a:noFill/>
        </p:spPr>
        <p:txBody>
          <a:bodyPr wrap="square" rtlCol="0">
            <a:spAutoFit/>
          </a:bodyPr>
          <a:lstStyle/>
          <a:p>
            <a:r>
              <a:rPr lang="en-US" sz="4000" dirty="0">
                <a:latin typeface="Times New Roman" panose="02020603050405020304" pitchFamily="18" charset="0"/>
                <a:cs typeface="Times New Roman" panose="02020603050405020304" pitchFamily="18" charset="0"/>
              </a:rPr>
              <a:t>Explanation</a:t>
            </a:r>
          </a:p>
        </p:txBody>
      </p:sp>
    </p:spTree>
    <p:extLst>
      <p:ext uri="{BB962C8B-B14F-4D97-AF65-F5344CB8AC3E}">
        <p14:creationId xmlns:p14="http://schemas.microsoft.com/office/powerpoint/2010/main" val="1531378820"/>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docProps/app.xml><?xml version="1.0" encoding="utf-8"?>
<Properties xmlns="http://schemas.openxmlformats.org/officeDocument/2006/extended-properties" xmlns:vt="http://schemas.openxmlformats.org/officeDocument/2006/docPropsVTypes">
  <Template>Facet</Template>
  <TotalTime>100</TotalTime>
  <Words>1277</Words>
  <Application>Microsoft Office PowerPoint</Application>
  <PresentationFormat>Widescreen</PresentationFormat>
  <Paragraphs>94</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Aptos Narrow</vt:lpstr>
      <vt:lpstr>Arial</vt:lpstr>
      <vt:lpstr>Inter Bold</vt:lpstr>
      <vt:lpstr>Times New Roman</vt:lpstr>
      <vt:lpstr>Trebuchet MS</vt:lpstr>
      <vt:lpstr>Wingdings 3</vt:lpstr>
      <vt:lpstr>Facet</vt:lpstr>
      <vt:lpstr>PowerPoint Presentation</vt:lpstr>
      <vt:lpstr>Introduction</vt:lpstr>
      <vt:lpstr>Literature Survey</vt:lpstr>
      <vt:lpstr>Abstract</vt:lpstr>
      <vt:lpstr>Existing Method</vt:lpstr>
      <vt:lpstr>Proposed Method</vt:lpstr>
      <vt:lpstr>PowerPoint Presentation</vt:lpstr>
      <vt:lpstr>PowerPoint Presentation</vt:lpstr>
      <vt:lpstr>PowerPoint Presentation</vt:lpstr>
      <vt:lpstr>Components</vt:lpstr>
      <vt:lpstr>PowerPoint Presentation</vt:lpstr>
      <vt:lpstr>PowerPoint Presentation</vt:lpstr>
      <vt:lpstr>Advantages and Applications</vt:lpstr>
      <vt:lpstr>References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Real time mobile Phone Usage by two wheeler Vehicle detection &amp; automated ticketing using YOLO  with Raspberry Pi</dc:title>
  <dc:creator>Rupas Yachavarapu</dc:creator>
  <cp:lastModifiedBy>VISHNU MANJULA</cp:lastModifiedBy>
  <cp:revision>12</cp:revision>
  <dcterms:created xsi:type="dcterms:W3CDTF">2025-02-05T13:53:01Z</dcterms:created>
  <dcterms:modified xsi:type="dcterms:W3CDTF">2025-05-02T03:39:28Z</dcterms:modified>
</cp:coreProperties>
</file>