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77" r:id="rId8"/>
    <p:sldId id="278" r:id="rId9"/>
    <p:sldId id="279" r:id="rId10"/>
    <p:sldId id="285" r:id="rId11"/>
    <p:sldId id="264" r:id="rId12"/>
    <p:sldId id="284" r:id="rId13"/>
    <p:sldId id="286" r:id="rId14"/>
    <p:sldId id="274" r:id="rId15"/>
    <p:sldId id="276" r:id="rId16"/>
    <p:sldId id="27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75" autoAdjust="0"/>
    <p:restoredTop sz="86358" autoAdjust="0"/>
  </p:normalViewPr>
  <p:slideViewPr>
    <p:cSldViewPr snapToGrid="0">
      <p:cViewPr varScale="1">
        <p:scale>
          <a:sx n="89" d="100"/>
          <a:sy n="89" d="100"/>
        </p:scale>
        <p:origin x="600" y="72"/>
      </p:cViewPr>
      <p:guideLst>
        <p:guide orient="horz" pos="2160"/>
        <p:guide pos="3840"/>
      </p:guideLst>
    </p:cSldViewPr>
  </p:slideViewPr>
  <p:outlineViewPr>
    <p:cViewPr>
      <p:scale>
        <a:sx n="33" d="100"/>
        <a:sy n="33" d="100"/>
      </p:scale>
      <p:origin x="248" y="27784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pPr/>
              <a:t>5/2/2025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5/2/2025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5/2/2025</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68E60557-CF12-23EE-C41D-E01F0BD665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8" y="129209"/>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descr="Electronics and Communication Engineering  Learnengineeringin">
            <a:extLst>
              <a:ext uri="{FF2B5EF4-FFF2-40B4-BE49-F238E27FC236}">
                <a16:creationId xmlns:a16="http://schemas.microsoft.com/office/drawing/2014/main" id="{F7D34100-EEB7-12F9-3579-4312A70D565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MITS">
            <a:extLst>
              <a:ext uri="{FF2B5EF4-FFF2-40B4-BE49-F238E27FC236}">
                <a16:creationId xmlns:a16="http://schemas.microsoft.com/office/drawing/2014/main" id="{AE7C249B-A23B-2CAD-04E7-FCE29093AEC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133" t="10766" b="8924"/>
          <a:stretch/>
        </p:blipFill>
        <p:spPr bwMode="auto">
          <a:xfrm>
            <a:off x="2967329" y="0"/>
            <a:ext cx="6432912" cy="120740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DD400FA-69E9-2A8B-9667-8DF34F05BC97}"/>
              </a:ext>
            </a:extLst>
          </p:cNvPr>
          <p:cNvSpPr txBox="1"/>
          <p:nvPr/>
        </p:nvSpPr>
        <p:spPr>
          <a:xfrm>
            <a:off x="256713" y="1978741"/>
            <a:ext cx="11347090" cy="1738938"/>
          </a:xfrm>
          <a:prstGeom prst="rect">
            <a:avLst/>
          </a:prstGeom>
          <a:noFill/>
        </p:spPr>
        <p:txBody>
          <a:bodyPr wrap="square" rtlCol="0">
            <a:spAutoFit/>
          </a:bodyPr>
          <a:lstStyle/>
          <a:p>
            <a:pPr algn="ctr"/>
            <a:r>
              <a:rPr lang="en-US" sz="2400" b="1" dirty="0">
                <a:solidFill>
                  <a:srgbClr val="7030A0"/>
                </a:solidFill>
              </a:rPr>
              <a:t>Real-Time Mobile Phone Usage Detection and Automated Ticketing Using YOLO Deep Learning Algorithm </a:t>
            </a:r>
          </a:p>
          <a:p>
            <a:pPr algn="ctr"/>
            <a:endParaRPr lang="en-US" sz="1100" b="1" dirty="0">
              <a:solidFill>
                <a:srgbClr val="002060"/>
              </a:solidFill>
            </a:endParaRPr>
          </a:p>
          <a:p>
            <a:pPr algn="ctr"/>
            <a:r>
              <a:rPr lang="en-IN" sz="2400" b="1" dirty="0">
                <a:cs typeface="Times New Roman" panose="02020603050405020304" pitchFamily="18" charset="0"/>
              </a:rPr>
              <a:t>Department of</a:t>
            </a:r>
            <a:endParaRPr lang="en-US" sz="2400" b="1" dirty="0">
              <a:solidFill>
                <a:srgbClr val="002060"/>
              </a:solidFill>
            </a:endParaRPr>
          </a:p>
          <a:p>
            <a:pPr algn="ctr"/>
            <a:r>
              <a:rPr lang="en-US" sz="2400" b="1" dirty="0"/>
              <a:t>ELECTRONICS AND COMMUNICATION ENGINEERING</a:t>
            </a:r>
          </a:p>
        </p:txBody>
      </p:sp>
      <p:sp>
        <p:nvSpPr>
          <p:cNvPr id="7" name="TextBox 6">
            <a:extLst>
              <a:ext uri="{FF2B5EF4-FFF2-40B4-BE49-F238E27FC236}">
                <a16:creationId xmlns:a16="http://schemas.microsoft.com/office/drawing/2014/main" id="{954C473C-141E-1BB4-F622-76DC25FEAC1D}"/>
              </a:ext>
            </a:extLst>
          </p:cNvPr>
          <p:cNvSpPr txBox="1"/>
          <p:nvPr/>
        </p:nvSpPr>
        <p:spPr>
          <a:xfrm>
            <a:off x="836773" y="3869155"/>
            <a:ext cx="4722245" cy="1200329"/>
          </a:xfrm>
          <a:prstGeom prst="rect">
            <a:avLst/>
          </a:prstGeom>
          <a:noFill/>
        </p:spPr>
        <p:txBody>
          <a:bodyPr wrap="square" rtlCol="0">
            <a:spAutoFit/>
          </a:bodyPr>
          <a:lstStyle/>
          <a:p>
            <a:endParaRPr lang="en-US" b="1" dirty="0"/>
          </a:p>
          <a:p>
            <a:pPr algn="ctr"/>
            <a:r>
              <a:rPr lang="en-US" b="1" dirty="0"/>
              <a:t>Guided by</a:t>
            </a:r>
          </a:p>
          <a:p>
            <a:pPr algn="ctr"/>
            <a:endParaRPr lang="en-US" dirty="0"/>
          </a:p>
          <a:p>
            <a:pPr algn="ctr"/>
            <a:r>
              <a:rPr lang="en-IN" dirty="0">
                <a:cs typeface="Times New Roman" panose="02020603050405020304" pitchFamily="18" charset="0"/>
              </a:rPr>
              <a:t>DR.C.KUMAR, </a:t>
            </a:r>
            <a:r>
              <a:rPr lang="en-IN" dirty="0" err="1">
                <a:cs typeface="Times New Roman" panose="02020603050405020304" pitchFamily="18" charset="0"/>
              </a:rPr>
              <a:t>Ph.D</a:t>
            </a:r>
            <a:endParaRPr lang="en-IN" dirty="0">
              <a:cs typeface="Times New Roman" panose="02020603050405020304" pitchFamily="18" charset="0"/>
            </a:endParaRPr>
          </a:p>
        </p:txBody>
      </p:sp>
      <p:sp>
        <p:nvSpPr>
          <p:cNvPr id="8" name="TextBox 7">
            <a:extLst>
              <a:ext uri="{FF2B5EF4-FFF2-40B4-BE49-F238E27FC236}">
                <a16:creationId xmlns:a16="http://schemas.microsoft.com/office/drawing/2014/main" id="{CF715111-4E90-13BB-7CC3-9133657E2D0D}"/>
              </a:ext>
            </a:extLst>
          </p:cNvPr>
          <p:cNvSpPr txBox="1"/>
          <p:nvPr/>
        </p:nvSpPr>
        <p:spPr>
          <a:xfrm>
            <a:off x="5319202" y="4361815"/>
            <a:ext cx="6036025" cy="2585323"/>
          </a:xfrm>
          <a:prstGeom prst="rect">
            <a:avLst/>
          </a:prstGeom>
          <a:noFill/>
        </p:spPr>
        <p:txBody>
          <a:bodyPr wrap="square" rtlCol="0">
            <a:spAutoFit/>
          </a:bodyPr>
          <a:lstStyle/>
          <a:p>
            <a:pPr algn="ctr"/>
            <a:r>
              <a:rPr lang="en-US" b="1" dirty="0"/>
              <a:t>Presented by</a:t>
            </a:r>
          </a:p>
          <a:p>
            <a:pPr algn="ctr"/>
            <a:endParaRPr lang="en-US" dirty="0"/>
          </a:p>
          <a:p>
            <a:pPr algn="ctr"/>
            <a:r>
              <a:rPr lang="en-US" dirty="0"/>
              <a:t>                 </a:t>
            </a:r>
            <a:r>
              <a:rPr lang="en-US" b="1" dirty="0">
                <a:latin typeface="Aptos Narrow" panose="020B0004020202020204" pitchFamily="34" charset="0"/>
              </a:rPr>
              <a:t>M.VAMSI KRISHNA     </a:t>
            </a:r>
            <a:r>
              <a:rPr lang="en-US" dirty="0"/>
              <a:t>: </a:t>
            </a:r>
            <a:r>
              <a:rPr lang="en-US" sz="1800" b="1" kern="0" spc="-36" dirty="0">
                <a:solidFill>
                  <a:srgbClr val="272525"/>
                </a:solidFill>
                <a:latin typeface="Inter Bold" pitchFamily="34" charset="0"/>
                <a:ea typeface="Inter Bold" pitchFamily="34" charset="-122"/>
                <a:cs typeface="Inter Bold" pitchFamily="34" charset="-120"/>
              </a:rPr>
              <a:t>21691A04Q9 </a:t>
            </a:r>
          </a:p>
          <a:p>
            <a:pPr algn="ctr"/>
            <a:endParaRPr lang="en-US" dirty="0"/>
          </a:p>
          <a:p>
            <a:r>
              <a:rPr lang="en-US" dirty="0"/>
              <a:t>                           </a:t>
            </a:r>
            <a:r>
              <a:rPr lang="en-US" b="1" dirty="0">
                <a:latin typeface="Aptos Narrow" panose="020B0004020202020204" pitchFamily="34" charset="0"/>
              </a:rPr>
              <a:t>P.VENU KUMAR          </a:t>
            </a:r>
            <a:r>
              <a:rPr lang="en-US" dirty="0"/>
              <a:t>: </a:t>
            </a:r>
            <a:r>
              <a:rPr lang="en-US" sz="1800" b="1" kern="0" spc="-36" dirty="0">
                <a:solidFill>
                  <a:srgbClr val="272525"/>
                </a:solidFill>
                <a:latin typeface="Inter Bold" pitchFamily="34" charset="0"/>
                <a:ea typeface="Inter Bold" pitchFamily="34" charset="-122"/>
                <a:cs typeface="Inter Bold" pitchFamily="34" charset="-120"/>
              </a:rPr>
              <a:t>21691A04R9</a:t>
            </a:r>
          </a:p>
          <a:p>
            <a:endParaRPr lang="en-US" dirty="0"/>
          </a:p>
          <a:p>
            <a:r>
              <a:rPr lang="en-US" dirty="0"/>
              <a:t>                          </a:t>
            </a:r>
            <a:r>
              <a:rPr lang="en-US" dirty="0">
                <a:latin typeface="Aptos Narrow" panose="020B0004020202020204" pitchFamily="34" charset="0"/>
              </a:rPr>
              <a:t> </a:t>
            </a:r>
            <a:r>
              <a:rPr lang="en-US" b="1" dirty="0">
                <a:latin typeface="Aptos Narrow" panose="020B0004020202020204" pitchFamily="34" charset="0"/>
              </a:rPr>
              <a:t>M.VISHNUVARDHAN   </a:t>
            </a:r>
            <a:r>
              <a:rPr lang="en-US" dirty="0"/>
              <a:t>: </a:t>
            </a:r>
            <a:r>
              <a:rPr lang="en-US" sz="1800" b="1" kern="0" spc="-36" dirty="0">
                <a:solidFill>
                  <a:srgbClr val="272525"/>
                </a:solidFill>
                <a:latin typeface="Inter Bold" pitchFamily="34" charset="0"/>
                <a:ea typeface="Inter Bold" pitchFamily="34" charset="-122"/>
                <a:cs typeface="Inter Bold" pitchFamily="34" charset="-120"/>
              </a:rPr>
              <a:t>21691A04T0 </a:t>
            </a:r>
            <a:endParaRPr lang="en-US" sz="1800" dirty="0"/>
          </a:p>
          <a:p>
            <a:endParaRPr lang="en-US" dirty="0"/>
          </a:p>
          <a:p>
            <a:endParaRPr lang="en-US" dirty="0"/>
          </a:p>
        </p:txBody>
      </p:sp>
      <p:sp>
        <p:nvSpPr>
          <p:cNvPr id="10" name="Title 9">
            <a:extLst>
              <a:ext uri="{FF2B5EF4-FFF2-40B4-BE49-F238E27FC236}">
                <a16:creationId xmlns:a16="http://schemas.microsoft.com/office/drawing/2014/main" id="{CE78DA82-8AC9-2197-D8D1-56E1ECFF8DD6}"/>
              </a:ext>
            </a:extLst>
          </p:cNvPr>
          <p:cNvSpPr>
            <a:spLocks noGrp="1"/>
          </p:cNvSpPr>
          <p:nvPr>
            <p:ph type="ctrTitle"/>
          </p:nvPr>
        </p:nvSpPr>
        <p:spPr>
          <a:xfrm flipV="1">
            <a:off x="15614246" y="9109275"/>
            <a:ext cx="856528" cy="752355"/>
          </a:xfrm>
        </p:spPr>
        <p:txBody>
          <a:bodyPr/>
          <a:lstStyle/>
          <a:p>
            <a:endParaRPr lang="en-IN" dirty="0"/>
          </a:p>
        </p:txBody>
      </p:sp>
      <p:cxnSp>
        <p:nvCxnSpPr>
          <p:cNvPr id="11" name="Straight Connector 10">
            <a:extLst>
              <a:ext uri="{FF2B5EF4-FFF2-40B4-BE49-F238E27FC236}">
                <a16:creationId xmlns:a16="http://schemas.microsoft.com/office/drawing/2014/main" id="{4840B28B-C328-AAD9-59B7-E0FDFF55D74E}"/>
              </a:ext>
            </a:extLst>
          </p:cNvPr>
          <p:cNvCxnSpPr/>
          <p:nvPr/>
        </p:nvCxnSpPr>
        <p:spPr>
          <a:xfrm>
            <a:off x="188843" y="1461052"/>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1556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4614863" y="1600200"/>
            <a:ext cx="2809875" cy="5105400"/>
          </a:xfrm>
          <a:prstGeom prst="rect">
            <a:avLst/>
          </a:prstGeom>
          <a:noFill/>
          <a:ln w="9525">
            <a:noFill/>
            <a:miter lim="800000"/>
            <a:headEnd/>
            <a:tailEnd/>
          </a:ln>
          <a:effectLst/>
        </p:spPr>
      </p:pic>
      <p:pic>
        <p:nvPicPr>
          <p:cNvPr id="3" name="Picture 2">
            <a:extLst>
              <a:ext uri="{FF2B5EF4-FFF2-40B4-BE49-F238E27FC236}">
                <a16:creationId xmlns:a16="http://schemas.microsoft.com/office/drawing/2014/main" id="{DDA1E608-237D-4DD2-C171-313A97D0DF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148" y="137670"/>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descr="Electronics and Communication Engineering  Learnengineeringin">
            <a:extLst>
              <a:ext uri="{FF2B5EF4-FFF2-40B4-BE49-F238E27FC236}">
                <a16:creationId xmlns:a16="http://schemas.microsoft.com/office/drawing/2014/main" id="{E939DC37-F34C-770E-CB80-0E5E5986B02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144" t="8735" r="20960" b="18374"/>
          <a:stretch/>
        </p:blipFill>
        <p:spPr bwMode="auto">
          <a:xfrm>
            <a:off x="10689305" y="125591"/>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B0500E4E-AE40-EB10-C060-6B357A73A146}"/>
              </a:ext>
            </a:extLst>
          </p:cNvPr>
          <p:cNvCxnSpPr/>
          <p:nvPr/>
        </p:nvCxnSpPr>
        <p:spPr>
          <a:xfrm>
            <a:off x="188843" y="1486930"/>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167466" y="550334"/>
            <a:ext cx="4347857" cy="646331"/>
          </a:xfrm>
          <a:prstGeom prst="rect">
            <a:avLst/>
          </a:prstGeom>
          <a:noFill/>
        </p:spPr>
        <p:txBody>
          <a:bodyPr wrap="none" rtlCol="0">
            <a:spAutoFit/>
          </a:bodyPr>
          <a:lstStyle/>
          <a:p>
            <a:r>
              <a:rPr lang="en-US" sz="3600" dirty="0"/>
              <a:t>System Architecture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IN" dirty="0">
                <a:solidFill>
                  <a:schemeClr val="tx1"/>
                </a:solidFill>
                <a:latin typeface="Times New Roman" panose="02020603050405020304" pitchFamily="18" charset="0"/>
                <a:cs typeface="Times New Roman" panose="02020603050405020304" pitchFamily="18" charset="0"/>
              </a:rPr>
              <a:t>Trained Dataset Sample Images</a:t>
            </a:r>
          </a:p>
        </p:txBody>
      </p:sp>
      <p:sp>
        <p:nvSpPr>
          <p:cNvPr id="9" name="Content Placeholder 8"/>
          <p:cNvSpPr>
            <a:spLocks noGrp="1"/>
          </p:cNvSpPr>
          <p:nvPr>
            <p:ph sz="half" idx="2"/>
          </p:nvPr>
        </p:nvSpPr>
        <p:spPr>
          <a:xfrm>
            <a:off x="1264538" y="2242502"/>
            <a:ext cx="3683724" cy="3910224"/>
          </a:xfrm>
        </p:spPr>
        <p:txBody>
          <a:bodyPr>
            <a:normAutofit/>
          </a:bodyPr>
          <a:lstStyle/>
          <a:p>
            <a:pPr lvl="0">
              <a:buNone/>
            </a:pPr>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a:p>
            <a:pPr marL="0" lvl="0" indent="0">
              <a:buNone/>
            </a:pPr>
            <a:endParaRPr lang="en-IN" sz="2300" dirty="0">
              <a:solidFill>
                <a:schemeClr val="tx1"/>
              </a:solidFill>
              <a:latin typeface="Times New Roman" panose="02020603050405020304" pitchFamily="18" charset="0"/>
              <a:cs typeface="Times New Roman" panose="02020603050405020304" pitchFamily="18" charset="0"/>
            </a:endParaRPr>
          </a:p>
        </p:txBody>
      </p:sp>
      <p:pic>
        <p:nvPicPr>
          <p:cNvPr id="2" name="Picture 4">
            <a:extLst>
              <a:ext uri="{FF2B5EF4-FFF2-40B4-BE49-F238E27FC236}">
                <a16:creationId xmlns:a16="http://schemas.microsoft.com/office/drawing/2014/main" id="{765D5535-6851-CE61-E463-29CFA46C01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138" y="229207"/>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Electronics and Communication Engineering  Learnengineeringin">
            <a:extLst>
              <a:ext uri="{FF2B5EF4-FFF2-40B4-BE49-F238E27FC236}">
                <a16:creationId xmlns:a16="http://schemas.microsoft.com/office/drawing/2014/main" id="{9AE1DF93-A2FB-ABFC-6C87-55FCDDCD68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C7CA0DDD-66E0-B947-75C3-F32281333EDF}"/>
              </a:ext>
            </a:extLst>
          </p:cNvPr>
          <p:cNvCxnSpPr/>
          <p:nvPr/>
        </p:nvCxnSpPr>
        <p:spPr>
          <a:xfrm>
            <a:off x="341244" y="1469518"/>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8" name="Picture 2"/>
          <p:cNvPicPr>
            <a:picLocks noChangeAspect="1" noChangeArrowheads="1"/>
          </p:cNvPicPr>
          <p:nvPr/>
        </p:nvPicPr>
        <p:blipFill>
          <a:blip r:embed="rId4"/>
          <a:srcRect/>
          <a:stretch>
            <a:fillRect/>
          </a:stretch>
        </p:blipFill>
        <p:spPr bwMode="auto">
          <a:xfrm>
            <a:off x="477408" y="2385369"/>
            <a:ext cx="4028689" cy="3076317"/>
          </a:xfrm>
          <a:prstGeom prst="rect">
            <a:avLst/>
          </a:prstGeom>
          <a:noFill/>
          <a:ln w="9525">
            <a:noFill/>
            <a:miter lim="800000"/>
            <a:headEnd/>
            <a:tailEnd/>
          </a:ln>
          <a:effectLst/>
        </p:spPr>
      </p:pic>
      <p:pic>
        <p:nvPicPr>
          <p:cNvPr id="11" name="Picture 3"/>
          <p:cNvPicPr>
            <a:picLocks noChangeAspect="1" noChangeArrowheads="1"/>
          </p:cNvPicPr>
          <p:nvPr/>
        </p:nvPicPr>
        <p:blipFill>
          <a:blip r:embed="rId5"/>
          <a:srcRect/>
          <a:stretch>
            <a:fillRect/>
          </a:stretch>
        </p:blipFill>
        <p:spPr bwMode="auto">
          <a:xfrm>
            <a:off x="5420496" y="2436984"/>
            <a:ext cx="3781168" cy="3211900"/>
          </a:xfrm>
          <a:prstGeom prst="rect">
            <a:avLst/>
          </a:prstGeom>
          <a:noFill/>
          <a:ln w="9525">
            <a:noFill/>
            <a:miter lim="800000"/>
            <a:headEnd/>
            <a:tailEnd/>
          </a:ln>
          <a:effectLst/>
        </p:spPr>
      </p:pic>
    </p:spTree>
    <p:extLst>
      <p:ext uri="{BB962C8B-B14F-4D97-AF65-F5344CB8AC3E}">
        <p14:creationId xmlns:p14="http://schemas.microsoft.com/office/powerpoint/2010/main" val="334005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546843" y="2585867"/>
            <a:ext cx="5524500" cy="1876425"/>
          </a:xfrm>
          <a:prstGeom prst="rect">
            <a:avLst/>
          </a:prstGeom>
          <a:noFill/>
          <a:ln w="9525">
            <a:noFill/>
            <a:miter lim="800000"/>
            <a:headEnd/>
            <a:tailEnd/>
          </a:ln>
          <a:effectLst/>
        </p:spPr>
      </p:pic>
      <p:pic>
        <p:nvPicPr>
          <p:cNvPr id="3" name="Picture 4">
            <a:extLst>
              <a:ext uri="{FF2B5EF4-FFF2-40B4-BE49-F238E27FC236}">
                <a16:creationId xmlns:a16="http://schemas.microsoft.com/office/drawing/2014/main" id="{765D5535-6851-CE61-E463-29CFA46C01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138" y="229207"/>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descr="Electronics and Communication Engineering  Learnengineeringin">
            <a:extLst>
              <a:ext uri="{FF2B5EF4-FFF2-40B4-BE49-F238E27FC236}">
                <a16:creationId xmlns:a16="http://schemas.microsoft.com/office/drawing/2014/main" id="{9AE1DF93-A2FB-ABFC-6C87-55FCDDCD689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C7CA0DDD-66E0-B947-75C3-F32281333EDF}"/>
              </a:ext>
            </a:extLst>
          </p:cNvPr>
          <p:cNvCxnSpPr/>
          <p:nvPr/>
        </p:nvCxnSpPr>
        <p:spPr>
          <a:xfrm>
            <a:off x="341244" y="1469518"/>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837267" y="702734"/>
            <a:ext cx="7835799" cy="646331"/>
          </a:xfrm>
          <a:prstGeom prst="rect">
            <a:avLst/>
          </a:prstGeom>
          <a:noFill/>
        </p:spPr>
        <p:txBody>
          <a:bodyPr wrap="none" rtlCol="0">
            <a:spAutoFit/>
          </a:bodyPr>
          <a:lstStyle/>
          <a:p>
            <a:r>
              <a:rPr lang="en-US" sz="3600" dirty="0"/>
              <a:t>Python Code to Detect Number Plate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4348163" y="2122488"/>
            <a:ext cx="3495675" cy="3009900"/>
          </a:xfrm>
          <a:prstGeom prst="rect">
            <a:avLst/>
          </a:prstGeom>
          <a:noFill/>
          <a:ln w="9525">
            <a:noFill/>
            <a:miter lim="800000"/>
            <a:headEnd/>
            <a:tailEnd/>
          </a:ln>
          <a:effectLst/>
        </p:spPr>
      </p:pic>
      <p:pic>
        <p:nvPicPr>
          <p:cNvPr id="3" name="Picture 4">
            <a:extLst>
              <a:ext uri="{FF2B5EF4-FFF2-40B4-BE49-F238E27FC236}">
                <a16:creationId xmlns:a16="http://schemas.microsoft.com/office/drawing/2014/main" id="{765D5535-6851-CE61-E463-29CFA46C01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138" y="229207"/>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descr="Electronics and Communication Engineering  Learnengineeringin">
            <a:extLst>
              <a:ext uri="{FF2B5EF4-FFF2-40B4-BE49-F238E27FC236}">
                <a16:creationId xmlns:a16="http://schemas.microsoft.com/office/drawing/2014/main" id="{9AE1DF93-A2FB-ABFC-6C87-55FCDDCD689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C7CA0DDD-66E0-B947-75C3-F32281333EDF}"/>
              </a:ext>
            </a:extLst>
          </p:cNvPr>
          <p:cNvCxnSpPr/>
          <p:nvPr/>
        </p:nvCxnSpPr>
        <p:spPr>
          <a:xfrm>
            <a:off x="341244" y="1469518"/>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580162" y="245533"/>
            <a:ext cx="7137403" cy="1200329"/>
          </a:xfrm>
          <a:prstGeom prst="rect">
            <a:avLst/>
          </a:prstGeom>
          <a:noFill/>
        </p:spPr>
        <p:txBody>
          <a:bodyPr wrap="none" rtlCol="0">
            <a:spAutoFit/>
          </a:bodyPr>
          <a:lstStyle/>
          <a:p>
            <a:pPr algn="r"/>
            <a:r>
              <a:rPr lang="en-US" sz="3600" dirty="0"/>
              <a:t>Number Plate Recognition Output</a:t>
            </a:r>
          </a:p>
          <a:p>
            <a:pPr algn="r"/>
            <a:r>
              <a:rPr lang="en-US" sz="3600" dirty="0"/>
              <a:t>    Using </a:t>
            </a:r>
            <a:r>
              <a:rPr lang="en-US" sz="3600" dirty="0" err="1"/>
              <a:t>Tesseract</a:t>
            </a:r>
            <a:r>
              <a:rPr lang="en-US" sz="3600" dirty="0"/>
              <a:t> OCR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4000" dirty="0">
                <a:solidFill>
                  <a:schemeClr val="tx1"/>
                </a:solidFill>
                <a:latin typeface="Times New Roman" panose="02020603050405020304" pitchFamily="18" charset="0"/>
                <a:cs typeface="Times New Roman" panose="02020603050405020304" pitchFamily="18" charset="0"/>
              </a:rPr>
              <a:t>Advantages and Applications</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idx="1"/>
          </p:nvPr>
        </p:nvSpPr>
        <p:spPr>
          <a:xfrm>
            <a:off x="675745" y="1949074"/>
            <a:ext cx="4185623" cy="576262"/>
          </a:xfrm>
        </p:spPr>
        <p:txBody>
          <a:bodyPr/>
          <a:lstStyle/>
          <a:p>
            <a:r>
              <a:rPr lang="en-US" dirty="0">
                <a:solidFill>
                  <a:schemeClr val="tx1"/>
                </a:solidFill>
                <a:latin typeface="Times New Roman" panose="02020603050405020304" pitchFamily="18" charset="0"/>
                <a:cs typeface="Times New Roman" panose="02020603050405020304" pitchFamily="18" charset="0"/>
              </a:rPr>
              <a:t>Advantages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sz="half" idx="2"/>
          </p:nvPr>
        </p:nvSpPr>
        <p:spPr>
          <a:xfrm>
            <a:off x="675745" y="2737245"/>
            <a:ext cx="4185623" cy="3637429"/>
          </a:xfrm>
        </p:spPr>
        <p:txBody>
          <a:bodyPr>
            <a:noAutofit/>
          </a:bodyPr>
          <a:lstStyle/>
          <a:p>
            <a:pPr lvl="0"/>
            <a:r>
              <a:rPr lang="en-US" dirty="0">
                <a:solidFill>
                  <a:schemeClr val="tx1"/>
                </a:solidFill>
                <a:latin typeface="Times New Roman" panose="02020603050405020304" pitchFamily="18" charset="0"/>
                <a:cs typeface="Times New Roman" panose="02020603050405020304" pitchFamily="18" charset="0"/>
              </a:rPr>
              <a:t>•	- Real-time</a:t>
            </a:r>
          </a:p>
          <a:p>
            <a:pPr lvl="0"/>
            <a:r>
              <a:rPr lang="en-US" dirty="0">
                <a:solidFill>
                  <a:schemeClr val="tx1"/>
                </a:solidFill>
                <a:latin typeface="Times New Roman" panose="02020603050405020304" pitchFamily="18" charset="0"/>
                <a:cs typeface="Times New Roman" panose="02020603050405020304" pitchFamily="18" charset="0"/>
              </a:rPr>
              <a:t>•	- Automated</a:t>
            </a:r>
          </a:p>
          <a:p>
            <a:pPr lvl="0"/>
            <a:r>
              <a:rPr lang="en-US" dirty="0">
                <a:solidFill>
                  <a:schemeClr val="tx1"/>
                </a:solidFill>
                <a:latin typeface="Times New Roman" panose="02020603050405020304" pitchFamily="18" charset="0"/>
                <a:cs typeface="Times New Roman" panose="02020603050405020304" pitchFamily="18" charset="0"/>
              </a:rPr>
              <a:t>•	- Efficient</a:t>
            </a:r>
          </a:p>
          <a:p>
            <a:pPr lvl="0"/>
            <a:r>
              <a:rPr lang="en-US" dirty="0">
                <a:solidFill>
                  <a:schemeClr val="tx1"/>
                </a:solidFill>
                <a:latin typeface="Times New Roman" panose="02020603050405020304" pitchFamily="18" charset="0"/>
                <a:cs typeface="Times New Roman" panose="02020603050405020304" pitchFamily="18" charset="0"/>
              </a:rPr>
              <a:t>•	- Accurate</a:t>
            </a:r>
          </a:p>
        </p:txBody>
      </p:sp>
      <p:sp>
        <p:nvSpPr>
          <p:cNvPr id="8" name="Text Placeholder 7"/>
          <p:cNvSpPr>
            <a:spLocks noGrp="1"/>
          </p:cNvSpPr>
          <p:nvPr>
            <p:ph type="body" sz="quarter" idx="3"/>
          </p:nvPr>
        </p:nvSpPr>
        <p:spPr>
          <a:xfrm>
            <a:off x="5088383" y="1930400"/>
            <a:ext cx="4185618" cy="576262"/>
          </a:xfrm>
        </p:spPr>
        <p:txBody>
          <a:bodyPr/>
          <a:lstStyle/>
          <a:p>
            <a:r>
              <a:rPr lang="en-US" dirty="0">
                <a:solidFill>
                  <a:schemeClr val="tx1"/>
                </a:solidFill>
                <a:latin typeface="Times New Roman" panose="02020603050405020304" pitchFamily="18" charset="0"/>
                <a:cs typeface="Times New Roman" panose="02020603050405020304" pitchFamily="18" charset="0"/>
              </a:rPr>
              <a:t>Applications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sz="quarter" idx="4"/>
          </p:nvPr>
        </p:nvSpPr>
        <p:spPr>
          <a:xfrm>
            <a:off x="5088383" y="2737245"/>
            <a:ext cx="4185617" cy="3304117"/>
          </a:xfrm>
        </p:spPr>
        <p:txBody>
          <a:bodyPr>
            <a:normAutofit/>
          </a:bodyPr>
          <a:lstStyle/>
          <a:p>
            <a:pPr lvl="0"/>
            <a:r>
              <a:rPr lang="en-US" dirty="0">
                <a:solidFill>
                  <a:schemeClr val="tx1"/>
                </a:solidFill>
                <a:latin typeface="Times New Roman" panose="02020603050405020304" pitchFamily="18" charset="0"/>
                <a:cs typeface="Times New Roman" panose="02020603050405020304" pitchFamily="18" charset="0"/>
              </a:rPr>
              <a:t>•	- Road safety</a:t>
            </a:r>
          </a:p>
          <a:p>
            <a:pPr lvl="0"/>
            <a:r>
              <a:rPr lang="en-US" dirty="0">
                <a:solidFill>
                  <a:schemeClr val="tx1"/>
                </a:solidFill>
                <a:latin typeface="Times New Roman" panose="02020603050405020304" pitchFamily="18" charset="0"/>
                <a:cs typeface="Times New Roman" panose="02020603050405020304" pitchFamily="18" charset="0"/>
              </a:rPr>
              <a:t>•	- Traffic monitoring</a:t>
            </a:r>
          </a:p>
          <a:p>
            <a:pPr lvl="0"/>
            <a:r>
              <a:rPr lang="en-US" dirty="0">
                <a:solidFill>
                  <a:schemeClr val="tx1"/>
                </a:solidFill>
                <a:latin typeface="Times New Roman" panose="02020603050405020304" pitchFamily="18" charset="0"/>
                <a:cs typeface="Times New Roman" panose="02020603050405020304" pitchFamily="18" charset="0"/>
              </a:rPr>
              <a:t>•	- Vehicle enforcement</a:t>
            </a:r>
          </a:p>
          <a:p>
            <a:pPr lvl="0"/>
            <a:r>
              <a:rPr lang="en-US" dirty="0">
                <a:solidFill>
                  <a:schemeClr val="tx1"/>
                </a:solidFill>
                <a:latin typeface="Times New Roman" panose="02020603050405020304" pitchFamily="18" charset="0"/>
                <a:cs typeface="Times New Roman" panose="02020603050405020304" pitchFamily="18" charset="0"/>
              </a:rPr>
              <a:t>•	- Automated ticketing</a:t>
            </a:r>
          </a:p>
          <a:p>
            <a:endParaRPr lang="en-US" dirty="0">
              <a:solidFill>
                <a:schemeClr val="tx1"/>
              </a:solidFill>
            </a:endParaRPr>
          </a:p>
          <a:p>
            <a:endParaRPr lang="en-US" dirty="0">
              <a:solidFill>
                <a:schemeClr val="tx1"/>
              </a:solidFill>
            </a:endParaRPr>
          </a:p>
          <a:p>
            <a:pPr marL="0" indent="0">
              <a:buNone/>
            </a:pPr>
            <a:endParaRPr lang="en-US" dirty="0">
              <a:solidFill>
                <a:schemeClr val="tx1"/>
              </a:solidFill>
            </a:endParaRPr>
          </a:p>
        </p:txBody>
      </p:sp>
      <p:pic>
        <p:nvPicPr>
          <p:cNvPr id="2" name="Picture 4">
            <a:extLst>
              <a:ext uri="{FF2B5EF4-FFF2-40B4-BE49-F238E27FC236}">
                <a16:creationId xmlns:a16="http://schemas.microsoft.com/office/drawing/2014/main" id="{B716DAE1-567F-0DAC-BAC1-72C8BAC729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8" y="129209"/>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Electronics and Communication Engineering  Learnengineeringin">
            <a:extLst>
              <a:ext uri="{FF2B5EF4-FFF2-40B4-BE49-F238E27FC236}">
                <a16:creationId xmlns:a16="http://schemas.microsoft.com/office/drawing/2014/main" id="{14A50494-C43C-60A8-B7F0-EE32ACA611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C206F685-490F-0DBF-9593-7531ED5BE2F3}"/>
              </a:ext>
            </a:extLst>
          </p:cNvPr>
          <p:cNvCxnSpPr/>
          <p:nvPr/>
        </p:nvCxnSpPr>
        <p:spPr>
          <a:xfrm>
            <a:off x="188843" y="1461052"/>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978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US" sz="4000" dirty="0">
                <a:solidFill>
                  <a:schemeClr val="tx1"/>
                </a:solidFill>
                <a:latin typeface="Times New Roman" panose="02020603050405020304" pitchFamily="18" charset="0"/>
                <a:cs typeface="Times New Roman" panose="02020603050405020304" pitchFamily="18" charset="0"/>
              </a:rPr>
              <a:t>Conclusion</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In conclusion, this project introduces an automated system that enhances road safety by detecting mobile phone usage among two-wheeler drivers in real time. By leveraging YOLO on a Raspberry Pi and integrating a USB camera with Tesseract OCR for number plate recognition, the system efficiently identifies distracted drivers and automates the ticketing process. The inclusion of an LCD display for presenting information, along with automated number plate extraction, ensures accurate and timely enforcement, contributing to safer driving behaviors and improved road safety.</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2" name="Picture 4">
            <a:extLst>
              <a:ext uri="{FF2B5EF4-FFF2-40B4-BE49-F238E27FC236}">
                <a16:creationId xmlns:a16="http://schemas.microsoft.com/office/drawing/2014/main" id="{ACC9F326-3ADF-4867-354F-7232C9F369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8" y="129209"/>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Electronics and Communication Engineering  Learnengineeringin">
            <a:extLst>
              <a:ext uri="{FF2B5EF4-FFF2-40B4-BE49-F238E27FC236}">
                <a16:creationId xmlns:a16="http://schemas.microsoft.com/office/drawing/2014/main" id="{AE60D713-37CC-3210-6BA8-FAB9A4D10D4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8CDE7892-5694-0E74-137A-17BABD7014D1}"/>
              </a:ext>
            </a:extLst>
          </p:cNvPr>
          <p:cNvCxnSpPr/>
          <p:nvPr/>
        </p:nvCxnSpPr>
        <p:spPr>
          <a:xfrm>
            <a:off x="188843" y="1461052"/>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0397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US" sz="4000" dirty="0">
                <a:solidFill>
                  <a:schemeClr val="tx1"/>
                </a:solidFill>
                <a:latin typeface="Times New Roman" panose="02020603050405020304" pitchFamily="18" charset="0"/>
                <a:cs typeface="Times New Roman" panose="02020603050405020304" pitchFamily="18" charset="0"/>
              </a:rPr>
              <a:t>References</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a:xfrm>
            <a:off x="1108409" y="1930400"/>
            <a:ext cx="8596668" cy="4392023"/>
          </a:xfrm>
        </p:spPr>
        <p:txBody>
          <a:bodyPr>
            <a:normAutofit/>
          </a:bodyPr>
          <a:lstStyle/>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1. </a:t>
            </a:r>
            <a:r>
              <a:rPr lang="en-US" dirty="0" err="1">
                <a:solidFill>
                  <a:schemeClr val="tx1"/>
                </a:solidFill>
                <a:latin typeface="Times New Roman" panose="02020603050405020304" pitchFamily="18" charset="0"/>
                <a:cs typeface="Times New Roman" panose="02020603050405020304" pitchFamily="18" charset="0"/>
              </a:rPr>
              <a:t>Redmon</a:t>
            </a:r>
            <a:r>
              <a:rPr lang="en-US" dirty="0">
                <a:solidFill>
                  <a:schemeClr val="tx1"/>
                </a:solidFill>
                <a:latin typeface="Times New Roman" panose="02020603050405020304" pitchFamily="18" charset="0"/>
                <a:cs typeface="Times New Roman" panose="02020603050405020304" pitchFamily="18" charset="0"/>
              </a:rPr>
              <a:t>, J., </a:t>
            </a:r>
            <a:r>
              <a:rPr lang="en-US" dirty="0" err="1">
                <a:solidFill>
                  <a:schemeClr val="tx1"/>
                </a:solidFill>
                <a:latin typeface="Times New Roman" panose="02020603050405020304" pitchFamily="18" charset="0"/>
                <a:cs typeface="Times New Roman" panose="02020603050405020304" pitchFamily="18" charset="0"/>
              </a:rPr>
              <a:t>Divvala</a:t>
            </a:r>
            <a:r>
              <a:rPr lang="en-US" dirty="0">
                <a:solidFill>
                  <a:schemeClr val="tx1"/>
                </a:solidFill>
                <a:latin typeface="Times New Roman" panose="02020603050405020304" pitchFamily="18" charset="0"/>
                <a:cs typeface="Times New Roman" panose="02020603050405020304" pitchFamily="18" charset="0"/>
              </a:rPr>
              <a:t>, S., </a:t>
            </a:r>
            <a:r>
              <a:rPr lang="en-US" dirty="0" err="1">
                <a:solidFill>
                  <a:schemeClr val="tx1"/>
                </a:solidFill>
                <a:latin typeface="Times New Roman" panose="02020603050405020304" pitchFamily="18" charset="0"/>
                <a:cs typeface="Times New Roman" panose="02020603050405020304" pitchFamily="18" charset="0"/>
              </a:rPr>
              <a:t>Girshick</a:t>
            </a:r>
            <a:r>
              <a:rPr lang="en-US" dirty="0">
                <a:solidFill>
                  <a:schemeClr val="tx1"/>
                </a:solidFill>
                <a:latin typeface="Times New Roman" panose="02020603050405020304" pitchFamily="18" charset="0"/>
                <a:cs typeface="Times New Roman" panose="02020603050405020304" pitchFamily="18" charset="0"/>
              </a:rPr>
              <a:t>, R., &amp; </a:t>
            </a:r>
            <a:r>
              <a:rPr lang="en-US" dirty="0" err="1">
                <a:solidFill>
                  <a:schemeClr val="tx1"/>
                </a:solidFill>
                <a:latin typeface="Times New Roman" panose="02020603050405020304" pitchFamily="18" charset="0"/>
                <a:cs typeface="Times New Roman" panose="02020603050405020304" pitchFamily="18" charset="0"/>
              </a:rPr>
              <a:t>Farhadi</a:t>
            </a:r>
            <a:r>
              <a:rPr lang="en-US" dirty="0">
                <a:solidFill>
                  <a:schemeClr val="tx1"/>
                </a:solidFill>
                <a:latin typeface="Times New Roman" panose="02020603050405020304" pitchFamily="18" charset="0"/>
                <a:cs typeface="Times New Roman" panose="02020603050405020304" pitchFamily="18" charset="0"/>
              </a:rPr>
              <a:t>, A. (2016). *You Only Look Once: Unified, Real-Time Object Detection*. In Proceedings of the IEEE Conference on Computer Vision and Pattern Recognition (CVPR), 779-788.</a:t>
            </a:r>
          </a:p>
          <a:p>
            <a:r>
              <a:rPr lang="en-US" dirty="0">
                <a:solidFill>
                  <a:schemeClr val="tx1"/>
                </a:solidFill>
                <a:latin typeface="Times New Roman" panose="02020603050405020304" pitchFamily="18" charset="0"/>
                <a:cs typeface="Times New Roman" panose="02020603050405020304" pitchFamily="18" charset="0"/>
              </a:rPr>
              <a:t>2. Zhang, Y., &amp; </a:t>
            </a:r>
            <a:r>
              <a:rPr lang="en-US" dirty="0" err="1">
                <a:solidFill>
                  <a:schemeClr val="tx1"/>
                </a:solidFill>
                <a:latin typeface="Times New Roman" panose="02020603050405020304" pitchFamily="18" charset="0"/>
                <a:cs typeface="Times New Roman" panose="02020603050405020304" pitchFamily="18" charset="0"/>
              </a:rPr>
              <a:t>Xie</a:t>
            </a:r>
            <a:r>
              <a:rPr lang="en-US" dirty="0">
                <a:solidFill>
                  <a:schemeClr val="tx1"/>
                </a:solidFill>
                <a:latin typeface="Times New Roman" panose="02020603050405020304" pitchFamily="18" charset="0"/>
                <a:cs typeface="Times New Roman" panose="02020603050405020304" pitchFamily="18" charset="0"/>
              </a:rPr>
              <a:t>, L. (2019). *Real-time Object Detection for Mobile Applications Using YOLO*. International Journal of Computer Science and Information Security, 17(4), 23-29.</a:t>
            </a:r>
          </a:p>
          <a:p>
            <a:r>
              <a:rPr lang="en-US" dirty="0">
                <a:solidFill>
                  <a:schemeClr val="tx1"/>
                </a:solidFill>
                <a:latin typeface="Times New Roman" panose="02020603050405020304" pitchFamily="18" charset="0"/>
                <a:cs typeface="Times New Roman" panose="02020603050405020304" pitchFamily="18" charset="0"/>
              </a:rPr>
              <a:t>3. Kumar, A., &amp; Singh, V. (2021). *Mobile Phone Detection for Traffic Safety Using Machine Learning*. Journal of Traffic Safety and Technology, 34(2), 123-132.</a:t>
            </a:r>
          </a:p>
        </p:txBody>
      </p:sp>
      <p:pic>
        <p:nvPicPr>
          <p:cNvPr id="2" name="Picture 4">
            <a:extLst>
              <a:ext uri="{FF2B5EF4-FFF2-40B4-BE49-F238E27FC236}">
                <a16:creationId xmlns:a16="http://schemas.microsoft.com/office/drawing/2014/main" id="{854592C1-CD9A-697E-D2E9-44099CE817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8" y="129209"/>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Electronics and Communication Engineering  Learnengineeringin">
            <a:extLst>
              <a:ext uri="{FF2B5EF4-FFF2-40B4-BE49-F238E27FC236}">
                <a16:creationId xmlns:a16="http://schemas.microsoft.com/office/drawing/2014/main" id="{D0999F58-A86E-F302-6A3F-624E5BC16E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9929483A-327B-0BD0-CED7-F030650D4C52}"/>
              </a:ext>
            </a:extLst>
          </p:cNvPr>
          <p:cNvCxnSpPr/>
          <p:nvPr/>
        </p:nvCxnSpPr>
        <p:spPr>
          <a:xfrm>
            <a:off x="188843" y="1461052"/>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2621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chemeClr val="tx1"/>
                </a:solidFill>
                <a:latin typeface="Times New Roman" panose="02020603050405020304" pitchFamily="18" charset="0"/>
                <a:cs typeface="Times New Roman" panose="02020603050405020304" pitchFamily="18" charset="0"/>
              </a:rPr>
              <a:t>Abstract</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802674"/>
            <a:ext cx="8596668" cy="3853543"/>
          </a:xfrm>
        </p:spPr>
        <p:txBody>
          <a:bodyPr>
            <a:normAutofit/>
          </a:bodyPr>
          <a:lstStyle/>
          <a:p>
            <a:pPr algn="just"/>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This project presents a real-time system for detecting mobile phone usage by two-wheeler vehicle drivers and automating the ticketing process using YOLO (You Only Look Once) with a Raspberry Pi. The system uses a USB web camera to capture video footage of the driver, while YOLO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analyzes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the footage in real time to detect whether the driver is using a mobile phone. Upon detection, the system uses Tesseract OCR to scan and extract the vehicle’s number plate information. An LCD display is used to show relevant information. This automated system aims to improve road safety by detecting distracted driving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behaviors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and issuing tickets in a timely and efficient manner.</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4">
            <a:extLst>
              <a:ext uri="{FF2B5EF4-FFF2-40B4-BE49-F238E27FC236}">
                <a16:creationId xmlns:a16="http://schemas.microsoft.com/office/drawing/2014/main" id="{2783F03C-EAD3-A4CC-9703-29B16F1A81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8" y="129209"/>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Electronics and Communication Engineering  Learnengineeringin">
            <a:extLst>
              <a:ext uri="{FF2B5EF4-FFF2-40B4-BE49-F238E27FC236}">
                <a16:creationId xmlns:a16="http://schemas.microsoft.com/office/drawing/2014/main" id="{62EA92CD-B005-74E7-D523-F2766B10988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953D829C-CF15-FC17-5511-D0356972AB2F}"/>
              </a:ext>
            </a:extLst>
          </p:cNvPr>
          <p:cNvCxnSpPr/>
          <p:nvPr/>
        </p:nvCxnSpPr>
        <p:spPr>
          <a:xfrm>
            <a:off x="188843" y="1461052"/>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542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chemeClr val="tx1"/>
                </a:solidFill>
                <a:latin typeface="Times New Roman" panose="02020603050405020304" pitchFamily="18" charset="0"/>
                <a:cs typeface="Times New Roman" panose="02020603050405020304" pitchFamily="18" charset="0"/>
              </a:rPr>
              <a:t>Introduction</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43094" y="1802675"/>
            <a:ext cx="8936929" cy="4663440"/>
          </a:xfrm>
        </p:spPr>
        <p:txBody>
          <a:bodyPr>
            <a:normAutofit/>
          </a:bodyPr>
          <a:lstStyle/>
          <a:p>
            <a:pPr algn="just"/>
            <a:r>
              <a:rPr lang="en-US" dirty="0">
                <a:latin typeface="Times New Roman" panose="02020603050405020304" pitchFamily="18" charset="0"/>
                <a:cs typeface="Times New Roman" panose="02020603050405020304" pitchFamily="18" charset="0"/>
              </a:rPr>
              <a:t>This project introduces an innovative real-time system designed to detect mobile phone usage by two-wheeler drivers and automate the ticketing process, leveraging YOLO (You Only Look Once) and a Raspberry Pi. The system captures live video footage of the driver using a USB web camera and processes it through YOLO for real-time analysis to identify mobile phone usage. Once a violation is detected, the system retrieves vehicle information by scanning and extracting the number plate details using Tesseract OCR. An LCD display is used to present relevant information to the operator. This automated solution aims to enhance road safety by promptly identifying distracted driving behaviors and issuing tickets efficiently.</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9C310B77-BCFF-92E4-055E-E70487E74B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8" y="129209"/>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Electronics and Communication Engineering  Learnengineeringin">
            <a:extLst>
              <a:ext uri="{FF2B5EF4-FFF2-40B4-BE49-F238E27FC236}">
                <a16:creationId xmlns:a16="http://schemas.microsoft.com/office/drawing/2014/main" id="{8818A1D4-4118-9512-92C2-79FA28533B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6C0C4FC8-878C-5881-C21C-024C20A759D1}"/>
              </a:ext>
            </a:extLst>
          </p:cNvPr>
          <p:cNvCxnSpPr/>
          <p:nvPr/>
        </p:nvCxnSpPr>
        <p:spPr>
          <a:xfrm>
            <a:off x="188843" y="1461052"/>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2639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chemeClr val="tx1"/>
                </a:solidFill>
                <a:latin typeface="Times New Roman" panose="02020603050405020304" pitchFamily="18" charset="0"/>
                <a:cs typeface="Times New Roman" panose="02020603050405020304" pitchFamily="18" charset="0"/>
              </a:rPr>
              <a:t>Literature Survey</a:t>
            </a:r>
            <a:endParaRPr lang="en-IN" sz="4000" dirty="0"/>
          </a:p>
        </p:txBody>
      </p:sp>
      <p:sp>
        <p:nvSpPr>
          <p:cNvPr id="3" name="Content Placeholder 2"/>
          <p:cNvSpPr>
            <a:spLocks noGrp="1"/>
          </p:cNvSpPr>
          <p:nvPr>
            <p:ph idx="1"/>
          </p:nvPr>
        </p:nvSpPr>
        <p:spPr>
          <a:xfrm>
            <a:off x="847151" y="1930400"/>
            <a:ext cx="8884678" cy="3971109"/>
          </a:xfrm>
        </p:spPr>
        <p:txBody>
          <a:bodyPr>
            <a:normAutofit/>
          </a:bodyPr>
          <a:lstStyle/>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Title: Real-Time Vehicle Detection Using YOLO v8 Model</a:t>
            </a:r>
          </a:p>
          <a:p>
            <a:r>
              <a:rPr lang="en-US" dirty="0">
                <a:solidFill>
                  <a:schemeClr val="tx1"/>
                </a:solidFill>
                <a:latin typeface="Times New Roman" panose="02020603050405020304" pitchFamily="18" charset="0"/>
                <a:cs typeface="Times New Roman" panose="02020603050405020304" pitchFamily="18" charset="0"/>
              </a:rPr>
              <a:t>Author:</a:t>
            </a:r>
            <a:r>
              <a:rPr lang="en-IN" dirty="0"/>
              <a:t> </a:t>
            </a:r>
            <a:r>
              <a:rPr lang="en-IN" dirty="0">
                <a:solidFill>
                  <a:schemeClr val="tx1"/>
                </a:solidFill>
                <a:latin typeface="Times New Roman" panose="02020603050405020304" pitchFamily="18" charset="0"/>
                <a:cs typeface="Times New Roman" panose="02020603050405020304" pitchFamily="18" charset="0"/>
              </a:rPr>
              <a:t>Dr G </a:t>
            </a:r>
            <a:r>
              <a:rPr lang="en-IN" dirty="0" err="1">
                <a:solidFill>
                  <a:schemeClr val="tx1"/>
                </a:solidFill>
                <a:latin typeface="Times New Roman" panose="02020603050405020304" pitchFamily="18" charset="0"/>
                <a:cs typeface="Times New Roman" panose="02020603050405020304" pitchFamily="18" charset="0"/>
              </a:rPr>
              <a:t>Paavai</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Anand</a:t>
            </a:r>
            <a:r>
              <a:rPr lang="en-IN" dirty="0">
                <a:solidFill>
                  <a:schemeClr val="tx1"/>
                </a:solidFill>
                <a:latin typeface="Times New Roman" panose="02020603050405020304" pitchFamily="18" charset="0"/>
                <a:cs typeface="Times New Roman" panose="02020603050405020304" pitchFamily="18" charset="0"/>
              </a:rPr>
              <a:t>, M. A. </a:t>
            </a:r>
            <a:r>
              <a:rPr lang="en-IN" dirty="0" err="1">
                <a:solidFill>
                  <a:schemeClr val="tx1"/>
                </a:solidFill>
                <a:latin typeface="Times New Roman" panose="02020603050405020304" pitchFamily="18" charset="0"/>
                <a:cs typeface="Times New Roman" panose="02020603050405020304" pitchFamily="18" charset="0"/>
              </a:rPr>
              <a:t>Saianuush</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Moomal</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Arshth</a:t>
            </a:r>
            <a:r>
              <a:rPr lang="en-IN" dirty="0">
                <a:solidFill>
                  <a:schemeClr val="tx1"/>
                </a:solidFill>
                <a:latin typeface="Times New Roman" panose="02020603050405020304" pitchFamily="18" charset="0"/>
                <a:cs typeface="Times New Roman" panose="02020603050405020304" pitchFamily="18" charset="0"/>
              </a:rPr>
              <a:t>, Sanjay. S</a:t>
            </a:r>
          </a:p>
          <a:p>
            <a:r>
              <a:rPr lang="en-US" dirty="0">
                <a:solidFill>
                  <a:schemeClr val="tx1"/>
                </a:solidFill>
                <a:latin typeface="Times New Roman" panose="02020603050405020304" pitchFamily="18" charset="0"/>
                <a:cs typeface="Times New Roman" panose="02020603050405020304" pitchFamily="18" charset="0"/>
              </a:rPr>
              <a:t>Abstract: This paper explores the application of the YOLOv8 model for real-time vehicle detection. The primary objective is to enhance detection accuracy and speed, focusing on the effectiveness of the YOLOv8 architecture in identifying vehicles within camera feeds. Key metrics such as Mean Squared Error (MSE), Root Mean Squared Error (RMSE), and detection accuracy are used to evaluate model performance. Our findings demonstrate that YOLOv8 provides high detection accuracy and speed, making it suitable for </a:t>
            </a:r>
            <a:r>
              <a:rPr lang="en-US" dirty="0" err="1">
                <a:solidFill>
                  <a:schemeClr val="tx1"/>
                </a:solidFill>
                <a:latin typeface="Times New Roman" panose="02020603050405020304" pitchFamily="18" charset="0"/>
                <a:cs typeface="Times New Roman" panose="02020603050405020304" pitchFamily="18" charset="0"/>
              </a:rPr>
              <a:t>realworld</a:t>
            </a:r>
            <a:r>
              <a:rPr lang="en-US" dirty="0">
                <a:solidFill>
                  <a:schemeClr val="tx1"/>
                </a:solidFill>
                <a:latin typeface="Times New Roman" panose="02020603050405020304" pitchFamily="18" charset="0"/>
                <a:cs typeface="Times New Roman" panose="02020603050405020304" pitchFamily="18" charset="0"/>
              </a:rPr>
              <a:t> applications in adaptive signal control, prioritizing efficient vehicle detection</a:t>
            </a:r>
          </a:p>
        </p:txBody>
      </p:sp>
      <p:pic>
        <p:nvPicPr>
          <p:cNvPr id="4" name="Picture 4">
            <a:extLst>
              <a:ext uri="{FF2B5EF4-FFF2-40B4-BE49-F238E27FC236}">
                <a16:creationId xmlns:a16="http://schemas.microsoft.com/office/drawing/2014/main" id="{0C9A61AC-4E41-70E8-EC2C-1D9593D04A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8" y="137835"/>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Electronics and Communication Engineering  Learnengineeringin">
            <a:extLst>
              <a:ext uri="{FF2B5EF4-FFF2-40B4-BE49-F238E27FC236}">
                <a16:creationId xmlns:a16="http://schemas.microsoft.com/office/drawing/2014/main" id="{6F6DB668-DC08-E19F-8BFF-1B18276B2D2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108339"/>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A85D8AA5-9D9B-CD66-3D6C-FBD7B1A61CA3}"/>
              </a:ext>
            </a:extLst>
          </p:cNvPr>
          <p:cNvCxnSpPr/>
          <p:nvPr/>
        </p:nvCxnSpPr>
        <p:spPr>
          <a:xfrm>
            <a:off x="188843" y="1469678"/>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8292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chemeClr val="tx1"/>
                </a:solidFill>
                <a:latin typeface="Times New Roman" panose="02020603050405020304" pitchFamily="18" charset="0"/>
                <a:cs typeface="Times New Roman" panose="02020603050405020304" pitchFamily="18" charset="0"/>
              </a:rPr>
              <a:t>Existing Method</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dirty="0">
                <a:latin typeface="Times New Roman" panose="02020603050405020304" pitchFamily="18" charset="0"/>
                <a:cs typeface="Times New Roman" panose="02020603050405020304" pitchFamily="18" charset="0"/>
              </a:rPr>
              <a:t>Existing methods for detecting mobile phone usage by drivers primarily rely on manual enforcement or stationary cameras with limited real-time analysis. These systems often require human intervention to monitor footage and issue tickets, making the process time-consuming and inefficient. Additionally, they struggle with accurately detecting mobile phone usage due to inconsistent analysis of driver actions and an inability to process video feeds in real time. Environmental challenges, such as varying lighting conditions and different camera angles, further reduce detection accuracy. Furthermore, many existing systems lack automated ticketing integration, resulting in delays in fine issuance and reduced overall effectiveness.</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D4C5FB05-F9DF-DCA7-9F55-F593718A2D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8" y="129209"/>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Electronics and Communication Engineering  Learnengineeringin">
            <a:extLst>
              <a:ext uri="{FF2B5EF4-FFF2-40B4-BE49-F238E27FC236}">
                <a16:creationId xmlns:a16="http://schemas.microsoft.com/office/drawing/2014/main" id="{557EA0A5-FB2C-44B7-BD7E-B3D8D3B6CD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46D6E1EF-0454-87D9-086D-05D9010A32BB}"/>
              </a:ext>
            </a:extLst>
          </p:cNvPr>
          <p:cNvCxnSpPr/>
          <p:nvPr/>
        </p:nvCxnSpPr>
        <p:spPr>
          <a:xfrm>
            <a:off x="188843" y="1461052"/>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712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chemeClr val="tx1"/>
                </a:solidFill>
                <a:latin typeface="Times New Roman" panose="02020603050405020304" pitchFamily="18" charset="0"/>
                <a:cs typeface="Times New Roman" panose="02020603050405020304" pitchFamily="18" charset="0"/>
              </a:rPr>
              <a:t>Proposed Method</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729514"/>
            <a:ext cx="9211249" cy="4553719"/>
          </a:xfrm>
        </p:spPr>
        <p:txBody>
          <a:bodyPr>
            <a:normAutofit/>
          </a:bodyPr>
          <a:lstStyle/>
          <a:p>
            <a:pPr algn="just"/>
            <a:r>
              <a:rPr lang="en-US" dirty="0">
                <a:latin typeface="Times New Roman" panose="02020603050405020304" pitchFamily="18" charset="0"/>
                <a:cs typeface="Times New Roman" panose="02020603050405020304" pitchFamily="18" charset="0"/>
              </a:rPr>
              <a:t>The proposed method utilizes a real-time system powered by YOLO for detecting mobile phone usage by two-wheeler drivers. A USB web camera captures video of the driver, while YOLO analyzes the footage in real time to identify phone usage. Once a violation is detected, the system uses Tesseract OCR to scan and extract the vehicle’s number plate information. This fully automated system ensures timely ticket issuance without the need for human intervention. By integrating real-time video analysis with automated number plate recognition and ticketing, the system significantly enhances road safety and improves the efficiency of monitoring distracted driving.</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DF9D767F-441B-5B38-574D-57571B00EE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8" y="111792"/>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Electronics and Communication Engineering  Learnengineeringin">
            <a:extLst>
              <a:ext uri="{FF2B5EF4-FFF2-40B4-BE49-F238E27FC236}">
                <a16:creationId xmlns:a16="http://schemas.microsoft.com/office/drawing/2014/main" id="{7612BF83-17D2-E4CA-87F3-BD476D13AF0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21BFF6B8-8395-3FCB-E8E4-7F17B4B4867A}"/>
              </a:ext>
            </a:extLst>
          </p:cNvPr>
          <p:cNvCxnSpPr/>
          <p:nvPr/>
        </p:nvCxnSpPr>
        <p:spPr>
          <a:xfrm>
            <a:off x="188843" y="1461052"/>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3526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289" y="963037"/>
            <a:ext cx="9961124" cy="5982049"/>
          </a:xfrm>
          <a:prstGeom prst="rect">
            <a:avLst/>
          </a:prstGeom>
        </p:spPr>
      </p:pic>
      <p:pic>
        <p:nvPicPr>
          <p:cNvPr id="10" name="Picture 4">
            <a:extLst>
              <a:ext uri="{FF2B5EF4-FFF2-40B4-BE49-F238E27FC236}">
                <a16:creationId xmlns:a16="http://schemas.microsoft.com/office/drawing/2014/main" id="{DF9D767F-441B-5B38-574D-57571B00EE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148" y="111792"/>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Electronics and Communication Engineering  Learnengineeringin">
            <a:extLst>
              <a:ext uri="{FF2B5EF4-FFF2-40B4-BE49-F238E27FC236}">
                <a16:creationId xmlns:a16="http://schemas.microsoft.com/office/drawing/2014/main" id="{7612BF83-17D2-E4CA-87F3-BD476D13AF0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21BFF6B8-8395-3FCB-E8E4-7F17B4B4867A}"/>
              </a:ext>
            </a:extLst>
          </p:cNvPr>
          <p:cNvCxnSpPr/>
          <p:nvPr/>
        </p:nvCxnSpPr>
        <p:spPr>
          <a:xfrm>
            <a:off x="188843" y="1461052"/>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951353" y="504159"/>
            <a:ext cx="6347073"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Yolo v8 block diagram</a:t>
            </a:r>
          </a:p>
        </p:txBody>
      </p:sp>
    </p:spTree>
    <p:extLst>
      <p:ext uri="{BB962C8B-B14F-4D97-AF65-F5344CB8AC3E}">
        <p14:creationId xmlns:p14="http://schemas.microsoft.com/office/powerpoint/2010/main" val="2138256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DF9D767F-441B-5B38-574D-57571B00EE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8" y="111792"/>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Electronics and Communication Engineering  Learnengineeringin">
            <a:extLst>
              <a:ext uri="{FF2B5EF4-FFF2-40B4-BE49-F238E27FC236}">
                <a16:creationId xmlns:a16="http://schemas.microsoft.com/office/drawing/2014/main" id="{7612BF83-17D2-E4CA-87F3-BD476D13AF0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21BFF6B8-8395-3FCB-E8E4-7F17B4B4867A}"/>
              </a:ext>
            </a:extLst>
          </p:cNvPr>
          <p:cNvCxnSpPr/>
          <p:nvPr/>
        </p:nvCxnSpPr>
        <p:spPr>
          <a:xfrm>
            <a:off x="188843" y="1461052"/>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27591" y="2067339"/>
            <a:ext cx="9251903" cy="286232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Explanation of Each Block</a:t>
            </a:r>
          </a:p>
          <a:p>
            <a:r>
              <a:rPr lang="en-US" b="1" dirty="0">
                <a:latin typeface="Times New Roman" panose="02020603050405020304" pitchFamily="18" charset="0"/>
                <a:cs typeface="Times New Roman" panose="02020603050405020304" pitchFamily="18" charset="0"/>
              </a:rPr>
              <a:t>Input (Live Camera Feed from Raspberry Pi)</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The system captures a continuous video feed from a camera mounted on a traffic pole or roadside to monitor vehicles.</a:t>
            </a:r>
          </a:p>
          <a:p>
            <a:r>
              <a:rPr lang="en-US" b="1" dirty="0">
                <a:latin typeface="Times New Roman" panose="02020603050405020304" pitchFamily="18" charset="0"/>
                <a:cs typeface="Times New Roman" panose="02020603050405020304" pitchFamily="18" charset="0"/>
              </a:rPr>
              <a:t>Preprocessing (Frame Extraction &amp; Enhancement)</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Extracts frames from the video feed.</a:t>
            </a:r>
          </a:p>
          <a:p>
            <a:pPr lvl="1"/>
            <a:r>
              <a:rPr lang="en-US" dirty="0">
                <a:latin typeface="Times New Roman" panose="02020603050405020304" pitchFamily="18" charset="0"/>
                <a:cs typeface="Times New Roman" panose="02020603050405020304" pitchFamily="18" charset="0"/>
              </a:rPr>
              <a:t>Enhances images for better detection accuracy.</a:t>
            </a:r>
          </a:p>
          <a:p>
            <a:r>
              <a:rPr lang="en-US" b="1" dirty="0">
                <a:latin typeface="Times New Roman" panose="02020603050405020304" pitchFamily="18" charset="0"/>
                <a:cs typeface="Times New Roman" panose="02020603050405020304" pitchFamily="18" charset="0"/>
              </a:rPr>
              <a:t>YOLOv8 Object Detection</a:t>
            </a:r>
            <a:endParaRPr lang="en-US"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Two-wheeler detection</a:t>
            </a:r>
            <a:r>
              <a:rPr lang="en-US" dirty="0">
                <a:latin typeface="Times New Roman" panose="02020603050405020304" pitchFamily="18" charset="0"/>
                <a:cs typeface="Times New Roman" panose="02020603050405020304" pitchFamily="18" charset="0"/>
              </a:rPr>
              <a:t>: Identifies motorcycles and scooters on the road.</a:t>
            </a:r>
          </a:p>
          <a:p>
            <a:pPr lvl="1"/>
            <a:r>
              <a:rPr lang="en-US" b="1" dirty="0">
                <a:latin typeface="Times New Roman" panose="02020603050405020304" pitchFamily="18" charset="0"/>
                <a:cs typeface="Times New Roman" panose="02020603050405020304" pitchFamily="18" charset="0"/>
              </a:rPr>
              <a:t>Mobile phone detection</a:t>
            </a:r>
            <a:r>
              <a:rPr lang="en-US" dirty="0">
                <a:latin typeface="Times New Roman" panose="02020603050405020304" pitchFamily="18" charset="0"/>
                <a:cs typeface="Times New Roman" panose="02020603050405020304" pitchFamily="18" charset="0"/>
              </a:rPr>
              <a:t>: Identifies if the rider is using a mobile phone while driving.</a:t>
            </a:r>
          </a:p>
        </p:txBody>
      </p:sp>
      <p:sp>
        <p:nvSpPr>
          <p:cNvPr id="6" name="Rectangle 5"/>
          <p:cNvSpPr/>
          <p:nvPr/>
        </p:nvSpPr>
        <p:spPr>
          <a:xfrm>
            <a:off x="2096336" y="510762"/>
            <a:ext cx="2662908" cy="707886"/>
          </a:xfrm>
          <a:prstGeom prst="rect">
            <a:avLst/>
          </a:prstGeom>
        </p:spPr>
        <p:txBody>
          <a:bodyPr wrap="none">
            <a:spAutoFit/>
          </a:bodyPr>
          <a:lstStyle/>
          <a:p>
            <a:r>
              <a:rPr lang="en-US" sz="4000" dirty="0">
                <a:latin typeface="Times New Roman" panose="02020603050405020304" pitchFamily="18" charset="0"/>
                <a:cs typeface="Times New Roman" panose="02020603050405020304" pitchFamily="18" charset="0"/>
              </a:rPr>
              <a:t>Explanation</a:t>
            </a:r>
          </a:p>
        </p:txBody>
      </p:sp>
    </p:spTree>
    <p:extLst>
      <p:ext uri="{BB962C8B-B14F-4D97-AF65-F5344CB8AC3E}">
        <p14:creationId xmlns:p14="http://schemas.microsoft.com/office/powerpoint/2010/main" val="1759848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7077" y="2097157"/>
            <a:ext cx="8994913" cy="341632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Post-Processing (Filtering &amp; Validation)</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Filters false positives using spatial relationships and confidence thresholds.</a:t>
            </a:r>
          </a:p>
          <a:p>
            <a:pPr lvl="1"/>
            <a:r>
              <a:rPr lang="en-US" dirty="0">
                <a:latin typeface="Times New Roman" panose="02020603050405020304" pitchFamily="18" charset="0"/>
                <a:cs typeface="Times New Roman" panose="02020603050405020304" pitchFamily="18" charset="0"/>
              </a:rPr>
              <a:t>Ensures detected mobile phone is in the rider's hand, not in a pocket or on the vehicle.</a:t>
            </a:r>
          </a:p>
          <a:p>
            <a:r>
              <a:rPr lang="en-US" b="1" dirty="0">
                <a:latin typeface="Times New Roman" panose="02020603050405020304" pitchFamily="18" charset="0"/>
                <a:cs typeface="Times New Roman" panose="02020603050405020304" pitchFamily="18" charset="0"/>
              </a:rPr>
              <a:t>Automated Ticketing System</a:t>
            </a:r>
            <a:endParaRPr lang="en-US"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Number Plate Recognition (Using SSD or OCR techniques like </a:t>
            </a:r>
            <a:r>
              <a:rPr lang="en-US" b="1" dirty="0" err="1">
                <a:latin typeface="Times New Roman" panose="02020603050405020304" pitchFamily="18" charset="0"/>
                <a:cs typeface="Times New Roman" panose="02020603050405020304" pitchFamily="18" charset="0"/>
              </a:rPr>
              <a:t>Tesseract</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Violation Logging</a:t>
            </a:r>
            <a:r>
              <a:rPr lang="en-US" dirty="0">
                <a:latin typeface="Times New Roman" panose="02020603050405020304" pitchFamily="18" charset="0"/>
                <a:cs typeface="Times New Roman" panose="02020603050405020304" pitchFamily="18" charset="0"/>
              </a:rPr>
              <a:t>: Stores the detected violation in a database with timestamp, vehicle number, and location.</a:t>
            </a:r>
          </a:p>
          <a:p>
            <a:pPr lvl="1"/>
            <a:r>
              <a:rPr lang="en-US" b="1" dirty="0">
                <a:latin typeface="Times New Roman" panose="02020603050405020304" pitchFamily="18" charset="0"/>
                <a:cs typeface="Times New Roman" panose="02020603050405020304" pitchFamily="18" charset="0"/>
              </a:rPr>
              <a:t>Alert Generation</a:t>
            </a:r>
            <a:r>
              <a:rPr lang="en-US" dirty="0">
                <a:latin typeface="Times New Roman" panose="02020603050405020304" pitchFamily="18" charset="0"/>
                <a:cs typeface="Times New Roman" panose="02020603050405020304" pitchFamily="18" charset="0"/>
              </a:rPr>
              <a:t>: Sends an automated fine or warning message to the vehicle owner.</a:t>
            </a:r>
          </a:p>
          <a:p>
            <a:r>
              <a:rPr lang="en-US" b="1" dirty="0">
                <a:latin typeface="Times New Roman" panose="02020603050405020304" pitchFamily="18" charset="0"/>
                <a:cs typeface="Times New Roman" panose="02020603050405020304" pitchFamily="18" charset="0"/>
              </a:rPr>
              <a:t>Output (Violation Report &amp; Alert)</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The detected violations are logged, and necessary authorities or the violator receive notifications</a:t>
            </a:r>
          </a:p>
          <a:p>
            <a:endParaRPr lang="en-US" dirty="0">
              <a:latin typeface="Times New Roman" panose="02020603050405020304" pitchFamily="18" charset="0"/>
              <a:cs typeface="Times New Roman" panose="02020603050405020304" pitchFamily="18" charset="0"/>
            </a:endParaRPr>
          </a:p>
        </p:txBody>
      </p:sp>
      <p:pic>
        <p:nvPicPr>
          <p:cNvPr id="3" name="Picture 8" descr="Electronics and Communication Engineering  Learnengineeringin">
            <a:extLst>
              <a:ext uri="{FF2B5EF4-FFF2-40B4-BE49-F238E27FC236}">
                <a16:creationId xmlns:a16="http://schemas.microsoft.com/office/drawing/2014/main" id="{E939DC37-F34C-770E-CB80-0E5E5986B02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144" t="8735" r="20960" b="18374"/>
          <a:stretch/>
        </p:blipFill>
        <p:spPr bwMode="auto">
          <a:xfrm>
            <a:off x="10689305" y="125591"/>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B0500E4E-AE40-EB10-C060-6B357A73A146}"/>
              </a:ext>
            </a:extLst>
          </p:cNvPr>
          <p:cNvCxnSpPr/>
          <p:nvPr/>
        </p:nvCxnSpPr>
        <p:spPr>
          <a:xfrm>
            <a:off x="188843" y="1486930"/>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DA1E608-237D-4DD2-C171-313A97D0DF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148" y="137670"/>
            <a:ext cx="1202635" cy="12217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74234" y="512822"/>
            <a:ext cx="5247861"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Explanation</a:t>
            </a:r>
          </a:p>
        </p:txBody>
      </p:sp>
    </p:spTree>
    <p:extLst>
      <p:ext uri="{BB962C8B-B14F-4D97-AF65-F5344CB8AC3E}">
        <p14:creationId xmlns:p14="http://schemas.microsoft.com/office/powerpoint/2010/main" val="15313788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168</TotalTime>
  <Words>1108</Words>
  <Application>Microsoft Office PowerPoint</Application>
  <PresentationFormat>Widescreen</PresentationFormat>
  <Paragraphs>74</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Aptos Narrow</vt:lpstr>
      <vt:lpstr>Arial</vt:lpstr>
      <vt:lpstr>Calibri</vt:lpstr>
      <vt:lpstr>Inter Bold</vt:lpstr>
      <vt:lpstr>Times New Roman</vt:lpstr>
      <vt:lpstr>Trebuchet MS</vt:lpstr>
      <vt:lpstr>Wingdings 3</vt:lpstr>
      <vt:lpstr>Facet</vt:lpstr>
      <vt:lpstr>PowerPoint Presentation</vt:lpstr>
      <vt:lpstr>Abstract</vt:lpstr>
      <vt:lpstr>Introduction</vt:lpstr>
      <vt:lpstr>Literature Survey</vt:lpstr>
      <vt:lpstr>Existing Method</vt:lpstr>
      <vt:lpstr>Proposed Method</vt:lpstr>
      <vt:lpstr>PowerPoint Presentation</vt:lpstr>
      <vt:lpstr>PowerPoint Presentation</vt:lpstr>
      <vt:lpstr>PowerPoint Presentation</vt:lpstr>
      <vt:lpstr>PowerPoint Presentation</vt:lpstr>
      <vt:lpstr>Trained Dataset Sample Images</vt:lpstr>
      <vt:lpstr>PowerPoint Presentation</vt:lpstr>
      <vt:lpstr>PowerPoint Presentation</vt:lpstr>
      <vt:lpstr>Advantages and Applications</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mobile Phone Usage by two wheeler Vehicle detection &amp; automated ticketing using YOLO  with Raspberry Pi</dc:title>
  <dc:creator>Rupas Yachavarapu</dc:creator>
  <cp:lastModifiedBy>VISHNU MANJULA</cp:lastModifiedBy>
  <cp:revision>20</cp:revision>
  <dcterms:created xsi:type="dcterms:W3CDTF">2025-02-05T13:53:01Z</dcterms:created>
  <dcterms:modified xsi:type="dcterms:W3CDTF">2025-05-02T03:35:04Z</dcterms:modified>
</cp:coreProperties>
</file>